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9" r:id="rId10"/>
    <p:sldId id="278"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Candara" panose="020E0502030303020204" pitchFamily="34" charset="0"/>
      <p:regular r:id="rId17"/>
      <p:bold r:id="rId18"/>
      <p:italic r:id="rId19"/>
      <p:boldItalic r:id="rId20"/>
    </p:embeddedFont>
    <p:embeddedFont>
      <p:font typeface="Georgia" panose="02040502050405020303" pitchFamily="18" charset="0"/>
      <p:regular r:id="rId21"/>
      <p:bold r:id="rId22"/>
      <p:italic r:id="rId23"/>
      <p:boldItalic r:id="rId24"/>
    </p:embeddedFont>
    <p:embeddedFont>
      <p:font typeface="Georgia Pro Light" panose="02040302050405020303" pitchFamily="18" charset="0"/>
      <p:regular r:id="rId25"/>
      <p:italic r:id="rId26"/>
    </p:embeddedFont>
    <p:embeddedFont>
      <p:font typeface="Montserrat" panose="00000500000000000000" pitchFamily="2"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6EE"/>
    <a:srgbClr val="843C0C"/>
    <a:srgbClr val="203864"/>
    <a:srgbClr val="4472C4"/>
    <a:srgbClr val="ED7D31"/>
    <a:srgbClr val="00B050"/>
    <a:srgbClr val="548235"/>
    <a:srgbClr val="70AD47"/>
    <a:srgbClr val="A5A5A5"/>
    <a:srgbClr val="7C7C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0" i="0" baseline="0" dirty="0">
                <a:effectLst/>
              </a:rPr>
              <a:t>Category wise Top 5 Products' Revenue vs Profit</a:t>
            </a:r>
            <a:endParaRPr lang="en-US" dirty="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268513740917016"/>
          <c:y val="0.15369522880853387"/>
          <c:w val="0.77574241529875421"/>
          <c:h val="0.55800459432130745"/>
        </c:manualLayout>
      </c:layout>
      <c:barChart>
        <c:barDir val="col"/>
        <c:grouping val="clustered"/>
        <c:varyColors val="0"/>
        <c:ser>
          <c:idx val="0"/>
          <c:order val="0"/>
          <c:tx>
            <c:strRef>
              <c:f>Sheet1!$C$1</c:f>
              <c:strCache>
                <c:ptCount val="1"/>
                <c:pt idx="0">
                  <c:v>Total Revenue(Rs)</c:v>
                </c:pt>
              </c:strCache>
            </c:strRef>
          </c:tx>
          <c:spPr>
            <a:solidFill>
              <a:schemeClr val="accent1"/>
            </a:solidFill>
            <a:ln>
              <a:noFill/>
            </a:ln>
            <a:effectLst/>
          </c:spPr>
          <c:invertIfNegative val="0"/>
          <c:dLbls>
            <c:dLbl>
              <c:idx val="0"/>
              <c:layout>
                <c:manualLayout>
                  <c:x val="1.1120171528333108E-2"/>
                  <c:y val="-8.200537739423537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F10-4FBC-BA6E-D793CC0C34F2}"/>
                </c:ext>
              </c:extLst>
            </c:dLbl>
            <c:dLbl>
              <c:idx val="1"/>
              <c:layout>
                <c:manualLayout>
                  <c:x val="-9.5315755957141226E-3"/>
                  <c:y val="-0.15229570087500849"/>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10-4FBC-BA6E-D793CC0C34F2}"/>
                </c:ext>
              </c:extLst>
            </c:dLbl>
            <c:dLbl>
              <c:idx val="2"/>
              <c:layout>
                <c:manualLayout>
                  <c:x val="7.1486816967855693E-2"/>
                  <c:y val="3.480496860607709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F10-4FBC-BA6E-D793CC0C34F2}"/>
                </c:ext>
              </c:extLst>
            </c:dLbl>
            <c:dLbl>
              <c:idx val="3"/>
              <c:layout>
                <c:manualLayout>
                  <c:x val="7.9429796630950487E-3"/>
                  <c:y val="-0.15815322783173955"/>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F10-4FBC-BA6E-D793CC0C34F2}"/>
                </c:ext>
              </c:extLst>
            </c:dLbl>
            <c:dLbl>
              <c:idx val="4"/>
              <c:layout>
                <c:manualLayout>
                  <c:x val="3.8126302382856372E-2"/>
                  <c:y val="-0.14643817391827735"/>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F10-4FBC-BA6E-D793CC0C34F2}"/>
                </c:ext>
              </c:extLst>
            </c:dLbl>
            <c:dLbl>
              <c:idx val="6"/>
              <c:layout>
                <c:manualLayout>
                  <c:x val="3.1771918652380312E-3"/>
                  <c:y val="-4.9788979132214299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F10-4FBC-BA6E-D793CC0C34F2}"/>
                </c:ext>
              </c:extLst>
            </c:dLbl>
            <c:dLbl>
              <c:idx val="7"/>
              <c:layout>
                <c:manualLayout>
                  <c:x val="3.1771918652380312E-3"/>
                  <c:y val="-9.518086870425984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F10-4FBC-BA6E-D793CC0C34F2}"/>
                </c:ext>
              </c:extLst>
            </c:dLbl>
            <c:dLbl>
              <c:idx val="8"/>
              <c:layout>
                <c:manualLayout>
                  <c:x val="1.2708767460952125E-2"/>
                  <c:y val="-0.1071044715697204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F10-4FBC-BA6E-D793CC0C34F2}"/>
                </c:ext>
              </c:extLst>
            </c:dLbl>
            <c:dLbl>
              <c:idx val="9"/>
              <c:layout>
                <c:manualLayout>
                  <c:x val="1.7474555258809171E-2"/>
                  <c:y val="-7.321908695913867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F10-4FBC-BA6E-D793CC0C34F2}"/>
                </c:ext>
              </c:extLst>
            </c:dLbl>
            <c:dLbl>
              <c:idx val="10"/>
              <c:layout>
                <c:manualLayout>
                  <c:x val="4.7657877978571047E-3"/>
                  <c:y val="-5.911583088546156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F10-4FBC-BA6E-D793CC0C34F2}"/>
                </c:ext>
              </c:extLst>
            </c:dLbl>
            <c:dLbl>
              <c:idx val="11"/>
              <c:layout>
                <c:manualLayout>
                  <c:x val="1.5885959326190038E-2"/>
                  <c:y val="-3.807392521875216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F10-4FBC-BA6E-D793CC0C34F2}"/>
                </c:ext>
              </c:extLst>
            </c:dLbl>
            <c:dLbl>
              <c:idx val="14"/>
              <c:layout>
                <c:manualLayout>
                  <c:x val="-1.429736339357114E-2"/>
                  <c:y val="-0.12866386722129858"/>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1F10-4FBC-BA6E-D793CC0C34F2}"/>
                </c:ext>
              </c:extLst>
            </c:dLbl>
            <c:dLbl>
              <c:idx val="15"/>
              <c:layout>
                <c:manualLayout>
                  <c:x val="1.5885959326190156E-3"/>
                  <c:y val="-3.825141998471044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F10-4FBC-BA6E-D793CC0C34F2}"/>
                </c:ext>
              </c:extLst>
            </c:dLbl>
            <c:dLbl>
              <c:idx val="16"/>
              <c:layout>
                <c:manualLayout>
                  <c:x val="-1.429736339357114E-2"/>
                  <c:y val="-0.10579844431447541"/>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1F10-4FBC-BA6E-D793CC0C34F2}"/>
                </c:ext>
              </c:extLst>
            </c:dLbl>
            <c:dLbl>
              <c:idx val="17"/>
              <c:layout>
                <c:manualLayout>
                  <c:x val="-1.1120171528333108E-2"/>
                  <c:y val="-5.436356427662375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1F10-4FBC-BA6E-D793CC0C34F2}"/>
                </c:ext>
              </c:extLst>
            </c:dLbl>
            <c:dLbl>
              <c:idx val="18"/>
              <c:layout>
                <c:manualLayout>
                  <c:x val="-1.1120171528333108E-2"/>
                  <c:y val="-3.807399034870412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1F10-4FBC-BA6E-D793CC0C34F2}"/>
                </c:ext>
              </c:extLst>
            </c:dLbl>
            <c:dLbl>
              <c:idx val="19"/>
              <c:layout>
                <c:manualLayout>
                  <c:x val="1.5885959326190156E-3"/>
                  <c:y val="-5.857526956731094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1F10-4FBC-BA6E-D793CC0C34F2}"/>
                </c:ext>
              </c:extLst>
            </c:dLbl>
            <c:numFmt formatCode="#,##0" sourceLinked="0"/>
            <c:spPr>
              <a:noFill/>
              <a:ln>
                <a:noFill/>
              </a:ln>
              <a:effectLst/>
            </c:spPr>
            <c:txPr>
              <a:bodyPr rot="0" spcFirstLastPara="1" vertOverflow="ellipsis" vert="horz" wrap="square" lIns="38100" tIns="19050" rIns="38100" bIns="19050" anchor="t" anchorCtr="0">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Sheet1!$B$2:$B$21</c:f>
              <c:strCache>
                <c:ptCount val="20"/>
                <c:pt idx="0">
                  <c:v>Amister Top</c:v>
                </c:pt>
                <c:pt idx="1">
                  <c:v>Curzate</c:v>
                </c:pt>
                <c:pt idx="2">
                  <c:v>Ridomil Gold</c:v>
                </c:pt>
                <c:pt idx="3">
                  <c:v>Systiva</c:v>
                </c:pt>
                <c:pt idx="4">
                  <c:v>Xelora</c:v>
                </c:pt>
                <c:pt idx="5">
                  <c:v>Dursban</c:v>
                </c:pt>
                <c:pt idx="6">
                  <c:v>Exponus</c:v>
                </c:pt>
                <c:pt idx="7">
                  <c:v>Simodis</c:v>
                </c:pt>
                <c:pt idx="8">
                  <c:v>Sumiprint</c:v>
                </c:pt>
                <c:pt idx="9">
                  <c:v>Ultimare</c:v>
                </c:pt>
                <c:pt idx="10">
                  <c:v>2,4-D</c:v>
                </c:pt>
                <c:pt idx="11">
                  <c:v>Agil</c:v>
                </c:pt>
                <c:pt idx="12">
                  <c:v>Iris</c:v>
                </c:pt>
                <c:pt idx="13">
                  <c:v>Pogo</c:v>
                </c:pt>
                <c:pt idx="14">
                  <c:v>Tag Gun</c:v>
                </c:pt>
                <c:pt idx="15">
                  <c:v>Agromin Gold</c:v>
                </c:pt>
                <c:pt idx="16">
                  <c:v>Double</c:v>
                </c:pt>
                <c:pt idx="17">
                  <c:v>Isabion</c:v>
                </c:pt>
                <c:pt idx="18">
                  <c:v>Lihocin</c:v>
                </c:pt>
                <c:pt idx="19">
                  <c:v>Poushak</c:v>
                </c:pt>
              </c:strCache>
            </c:strRef>
          </c:cat>
          <c:val>
            <c:numRef>
              <c:f>Sheet1!$C$2:$C$21</c:f>
              <c:numCache>
                <c:formatCode>0</c:formatCode>
                <c:ptCount val="20"/>
                <c:pt idx="0">
                  <c:v>174460</c:v>
                </c:pt>
                <c:pt idx="1">
                  <c:v>195974.39999999999</c:v>
                </c:pt>
                <c:pt idx="2">
                  <c:v>466900</c:v>
                </c:pt>
                <c:pt idx="3">
                  <c:v>227850</c:v>
                </c:pt>
                <c:pt idx="4">
                  <c:v>196100</c:v>
                </c:pt>
                <c:pt idx="5">
                  <c:v>63720</c:v>
                </c:pt>
                <c:pt idx="6">
                  <c:v>216644.11764705883</c:v>
                </c:pt>
                <c:pt idx="7">
                  <c:v>239553.84615384616</c:v>
                </c:pt>
                <c:pt idx="8">
                  <c:v>333286.40476190473</c:v>
                </c:pt>
                <c:pt idx="9">
                  <c:v>193720</c:v>
                </c:pt>
                <c:pt idx="10">
                  <c:v>77440</c:v>
                </c:pt>
                <c:pt idx="11">
                  <c:v>206727.77777777778</c:v>
                </c:pt>
                <c:pt idx="12">
                  <c:v>184098.59999999998</c:v>
                </c:pt>
                <c:pt idx="13">
                  <c:v>46882.051282051281</c:v>
                </c:pt>
                <c:pt idx="14">
                  <c:v>120540</c:v>
                </c:pt>
                <c:pt idx="15">
                  <c:v>66474.814814814818</c:v>
                </c:pt>
                <c:pt idx="16">
                  <c:v>111691.42857142858</c:v>
                </c:pt>
                <c:pt idx="17">
                  <c:v>105351.72413793103</c:v>
                </c:pt>
                <c:pt idx="18">
                  <c:v>82923.428571428565</c:v>
                </c:pt>
                <c:pt idx="19">
                  <c:v>90534.117647058825</c:v>
                </c:pt>
              </c:numCache>
            </c:numRef>
          </c:val>
          <c:extLst>
            <c:ext xmlns:c16="http://schemas.microsoft.com/office/drawing/2014/chart" uri="{C3380CC4-5D6E-409C-BE32-E72D297353CC}">
              <c16:uniqueId val="{00000011-1F10-4FBC-BA6E-D793CC0C34F2}"/>
            </c:ext>
          </c:extLst>
        </c:ser>
        <c:ser>
          <c:idx val="1"/>
          <c:order val="1"/>
          <c:tx>
            <c:strRef>
              <c:f>Sheet1!$D$1</c:f>
              <c:strCache>
                <c:ptCount val="1"/>
                <c:pt idx="0">
                  <c:v>Total Profit(Rs)</c:v>
                </c:pt>
              </c:strCache>
            </c:strRef>
          </c:tx>
          <c:spPr>
            <a:solidFill>
              <a:srgbClr val="C00000"/>
            </a:solidFill>
            <a:ln>
              <a:noFill/>
            </a:ln>
            <a:effectLst/>
          </c:spPr>
          <c:invertIfNegative val="0"/>
          <c:cat>
            <c:strRef>
              <c:f>Sheet1!$B$2:$B$21</c:f>
              <c:strCache>
                <c:ptCount val="20"/>
                <c:pt idx="0">
                  <c:v>Amister Top</c:v>
                </c:pt>
                <c:pt idx="1">
                  <c:v>Curzate</c:v>
                </c:pt>
                <c:pt idx="2">
                  <c:v>Ridomil Gold</c:v>
                </c:pt>
                <c:pt idx="3">
                  <c:v>Systiva</c:v>
                </c:pt>
                <c:pt idx="4">
                  <c:v>Xelora</c:v>
                </c:pt>
                <c:pt idx="5">
                  <c:v>Dursban</c:v>
                </c:pt>
                <c:pt idx="6">
                  <c:v>Exponus</c:v>
                </c:pt>
                <c:pt idx="7">
                  <c:v>Simodis</c:v>
                </c:pt>
                <c:pt idx="8">
                  <c:v>Sumiprint</c:v>
                </c:pt>
                <c:pt idx="9">
                  <c:v>Ultimare</c:v>
                </c:pt>
                <c:pt idx="10">
                  <c:v>2,4-D</c:v>
                </c:pt>
                <c:pt idx="11">
                  <c:v>Agil</c:v>
                </c:pt>
                <c:pt idx="12">
                  <c:v>Iris</c:v>
                </c:pt>
                <c:pt idx="13">
                  <c:v>Pogo</c:v>
                </c:pt>
                <c:pt idx="14">
                  <c:v>Tag Gun</c:v>
                </c:pt>
                <c:pt idx="15">
                  <c:v>Agromin Gold</c:v>
                </c:pt>
                <c:pt idx="16">
                  <c:v>Double</c:v>
                </c:pt>
                <c:pt idx="17">
                  <c:v>Isabion</c:v>
                </c:pt>
                <c:pt idx="18">
                  <c:v>Lihocin</c:v>
                </c:pt>
                <c:pt idx="19">
                  <c:v>Poushak</c:v>
                </c:pt>
              </c:strCache>
            </c:strRef>
          </c:cat>
          <c:val>
            <c:numRef>
              <c:f>Sheet1!$D$2:$D$21</c:f>
              <c:numCache>
                <c:formatCode>General</c:formatCode>
                <c:ptCount val="20"/>
                <c:pt idx="0">
                  <c:v>24300</c:v>
                </c:pt>
                <c:pt idx="1">
                  <c:v>48270</c:v>
                </c:pt>
                <c:pt idx="2">
                  <c:v>205030</c:v>
                </c:pt>
                <c:pt idx="3">
                  <c:v>36890</c:v>
                </c:pt>
                <c:pt idx="4">
                  <c:v>41930</c:v>
                </c:pt>
                <c:pt idx="5">
                  <c:v>7108</c:v>
                </c:pt>
                <c:pt idx="6">
                  <c:v>54816</c:v>
                </c:pt>
                <c:pt idx="7">
                  <c:v>42094</c:v>
                </c:pt>
                <c:pt idx="8">
                  <c:v>118987</c:v>
                </c:pt>
                <c:pt idx="9">
                  <c:v>13900</c:v>
                </c:pt>
                <c:pt idx="10">
                  <c:v>8800</c:v>
                </c:pt>
                <c:pt idx="11">
                  <c:v>36100</c:v>
                </c:pt>
                <c:pt idx="12">
                  <c:v>28396</c:v>
                </c:pt>
                <c:pt idx="13">
                  <c:v>8140</c:v>
                </c:pt>
                <c:pt idx="14">
                  <c:v>14350</c:v>
                </c:pt>
                <c:pt idx="15">
                  <c:v>8003</c:v>
                </c:pt>
                <c:pt idx="16">
                  <c:v>8588</c:v>
                </c:pt>
                <c:pt idx="17">
                  <c:v>8614</c:v>
                </c:pt>
                <c:pt idx="18">
                  <c:v>7698</c:v>
                </c:pt>
                <c:pt idx="19">
                  <c:v>9124</c:v>
                </c:pt>
              </c:numCache>
            </c:numRef>
          </c:val>
          <c:extLst>
            <c:ext xmlns:c16="http://schemas.microsoft.com/office/drawing/2014/chart" uri="{C3380CC4-5D6E-409C-BE32-E72D297353CC}">
              <c16:uniqueId val="{00000012-1F10-4FBC-BA6E-D793CC0C34F2}"/>
            </c:ext>
          </c:extLst>
        </c:ser>
        <c:dLbls>
          <c:showLegendKey val="0"/>
          <c:showVal val="0"/>
          <c:showCatName val="0"/>
          <c:showSerName val="0"/>
          <c:showPercent val="0"/>
          <c:showBubbleSize val="0"/>
        </c:dLbls>
        <c:gapWidth val="219"/>
        <c:axId val="1153304976"/>
        <c:axId val="1153288752"/>
      </c:barChart>
      <c:lineChart>
        <c:grouping val="standard"/>
        <c:varyColors val="0"/>
        <c:ser>
          <c:idx val="2"/>
          <c:order val="2"/>
          <c:tx>
            <c:strRef>
              <c:f>Sheet1!$E$1</c:f>
              <c:strCache>
                <c:ptCount val="1"/>
                <c:pt idx="0">
                  <c:v>%Profit Margin(Rs)</c:v>
                </c:pt>
              </c:strCache>
            </c:strRef>
          </c:tx>
          <c:spPr>
            <a:ln w="28575" cap="rnd">
              <a:solidFill>
                <a:srgbClr val="92D050"/>
              </a:solidFill>
              <a:round/>
            </a:ln>
            <a:effectLst/>
          </c:spPr>
          <c:marker>
            <c:symbol val="circle"/>
            <c:size val="5"/>
            <c:spPr>
              <a:solidFill>
                <a:schemeClr val="accent3"/>
              </a:solidFill>
              <a:ln w="9525">
                <a:solidFill>
                  <a:schemeClr val="accent3"/>
                </a:solidFill>
              </a:ln>
              <a:effectLst/>
            </c:spPr>
          </c:marker>
          <c:cat>
            <c:strRef>
              <c:f>Sheet1!$B$2:$B$21</c:f>
              <c:strCache>
                <c:ptCount val="20"/>
                <c:pt idx="0">
                  <c:v>Amister Top</c:v>
                </c:pt>
                <c:pt idx="1">
                  <c:v>Curzate</c:v>
                </c:pt>
                <c:pt idx="2">
                  <c:v>Ridomil Gold</c:v>
                </c:pt>
                <c:pt idx="3">
                  <c:v>Systiva</c:v>
                </c:pt>
                <c:pt idx="4">
                  <c:v>Xelora</c:v>
                </c:pt>
                <c:pt idx="5">
                  <c:v>Dursban</c:v>
                </c:pt>
                <c:pt idx="6">
                  <c:v>Exponus</c:v>
                </c:pt>
                <c:pt idx="7">
                  <c:v>Simodis</c:v>
                </c:pt>
                <c:pt idx="8">
                  <c:v>Sumiprint</c:v>
                </c:pt>
                <c:pt idx="9">
                  <c:v>Ultimare</c:v>
                </c:pt>
                <c:pt idx="10">
                  <c:v>2,4-D</c:v>
                </c:pt>
                <c:pt idx="11">
                  <c:v>Agil</c:v>
                </c:pt>
                <c:pt idx="12">
                  <c:v>Iris</c:v>
                </c:pt>
                <c:pt idx="13">
                  <c:v>Pogo</c:v>
                </c:pt>
                <c:pt idx="14">
                  <c:v>Tag Gun</c:v>
                </c:pt>
                <c:pt idx="15">
                  <c:v>Agromin Gold</c:v>
                </c:pt>
                <c:pt idx="16">
                  <c:v>Double</c:v>
                </c:pt>
                <c:pt idx="17">
                  <c:v>Isabion</c:v>
                </c:pt>
                <c:pt idx="18">
                  <c:v>Lihocin</c:v>
                </c:pt>
                <c:pt idx="19">
                  <c:v>Poushak</c:v>
                </c:pt>
              </c:strCache>
            </c:strRef>
          </c:cat>
          <c:val>
            <c:numRef>
              <c:f>Sheet1!$E$2:$E$21</c:f>
              <c:numCache>
                <c:formatCode>0%</c:formatCode>
                <c:ptCount val="20"/>
                <c:pt idx="0">
                  <c:v>0.13928694256563109</c:v>
                </c:pt>
                <c:pt idx="1">
                  <c:v>0.24630768100323308</c:v>
                </c:pt>
                <c:pt idx="2">
                  <c:v>0.43913043478260871</c:v>
                </c:pt>
                <c:pt idx="3">
                  <c:v>0.16190476190476191</c:v>
                </c:pt>
                <c:pt idx="4">
                  <c:v>0.21381947985721569</c:v>
                </c:pt>
                <c:pt idx="5">
                  <c:v>0.11155053358443189</c:v>
                </c:pt>
                <c:pt idx="6">
                  <c:v>0.25302325581395346</c:v>
                </c:pt>
                <c:pt idx="7">
                  <c:v>0.17571832252263825</c:v>
                </c:pt>
                <c:pt idx="8">
                  <c:v>0.35701126208554079</c:v>
                </c:pt>
                <c:pt idx="9">
                  <c:v>7.1753045632872187E-2</c:v>
                </c:pt>
                <c:pt idx="10">
                  <c:v>0.11363636363636363</c:v>
                </c:pt>
                <c:pt idx="11">
                  <c:v>0.17462578269866438</c:v>
                </c:pt>
                <c:pt idx="12">
                  <c:v>0.15424343259535925</c:v>
                </c:pt>
                <c:pt idx="13">
                  <c:v>0.17362721505141107</c:v>
                </c:pt>
                <c:pt idx="14">
                  <c:v>0.11904761904761904</c:v>
                </c:pt>
                <c:pt idx="15">
                  <c:v>0.1203914598678419</c:v>
                </c:pt>
                <c:pt idx="16">
                  <c:v>7.6890412360585275E-2</c:v>
                </c:pt>
                <c:pt idx="17">
                  <c:v>8.1764205289342765E-2</c:v>
                </c:pt>
                <c:pt idx="18">
                  <c:v>9.2832630447366254E-2</c:v>
                </c:pt>
                <c:pt idx="19">
                  <c:v>0.10077968656600046</c:v>
                </c:pt>
              </c:numCache>
            </c:numRef>
          </c:val>
          <c:smooth val="0"/>
          <c:extLst>
            <c:ext xmlns:c16="http://schemas.microsoft.com/office/drawing/2014/chart" uri="{C3380CC4-5D6E-409C-BE32-E72D297353CC}">
              <c16:uniqueId val="{00000013-1F10-4FBC-BA6E-D793CC0C34F2}"/>
            </c:ext>
          </c:extLst>
        </c:ser>
        <c:dLbls>
          <c:showLegendKey val="0"/>
          <c:showVal val="0"/>
          <c:showCatName val="0"/>
          <c:showSerName val="0"/>
          <c:showPercent val="0"/>
          <c:showBubbleSize val="0"/>
        </c:dLbls>
        <c:marker val="1"/>
        <c:smooth val="0"/>
        <c:axId val="1215710896"/>
        <c:axId val="1215703408"/>
      </c:lineChart>
      <c:catAx>
        <c:axId val="11533049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53288752"/>
        <c:crosses val="autoZero"/>
        <c:auto val="1"/>
        <c:lblAlgn val="ctr"/>
        <c:lblOffset val="100"/>
        <c:noMultiLvlLbl val="0"/>
      </c:catAx>
      <c:valAx>
        <c:axId val="1153288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Price(Rs)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53304976"/>
        <c:crosses val="autoZero"/>
        <c:crossBetween val="between"/>
      </c:valAx>
      <c:valAx>
        <c:axId val="1215703408"/>
        <c:scaling>
          <c:orientation val="minMax"/>
        </c:scaling>
        <c:delete val="0"/>
        <c:axPos val="r"/>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200" b="0" i="0" baseline="0" dirty="0">
                    <a:effectLst/>
                  </a:rPr>
                  <a:t>Profit Margin (%)</a:t>
                </a:r>
                <a:endParaRPr lang="en-US" sz="1200" dirty="0">
                  <a:effectLst/>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15710896"/>
        <c:crosses val="max"/>
        <c:crossBetween val="between"/>
      </c:valAx>
      <c:catAx>
        <c:axId val="1215710896"/>
        <c:scaling>
          <c:orientation val="minMax"/>
        </c:scaling>
        <c:delete val="1"/>
        <c:axPos val="b"/>
        <c:numFmt formatCode="General" sourceLinked="1"/>
        <c:majorTickMark val="out"/>
        <c:minorTickMark val="none"/>
        <c:tickLblPos val="nextTo"/>
        <c:crossAx val="1215703408"/>
        <c:crosses val="autoZero"/>
        <c:auto val="1"/>
        <c:lblAlgn val="ctr"/>
        <c:lblOffset val="100"/>
        <c:noMultiLvlLbl val="0"/>
      </c:catAx>
      <c:spPr>
        <a:noFill/>
        <a:ln>
          <a:noFill/>
        </a:ln>
        <a:effectLst/>
      </c:spPr>
    </c:plotArea>
    <c:legend>
      <c:legendPos val="b"/>
      <c:layout>
        <c:manualLayout>
          <c:xMode val="edge"/>
          <c:yMode val="edge"/>
          <c:x val="2.3815804928424996E-2"/>
          <c:y val="0.94006596866776548"/>
          <c:w val="0.97460873319981611"/>
          <c:h val="5.993403133223454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0" i="0" baseline="0" dirty="0">
                <a:effectLst/>
              </a:rPr>
              <a:t>Weekly Revenue vs Sales</a:t>
            </a:r>
            <a:endParaRPr lang="en-US" dirty="0">
              <a:effectLst/>
            </a:endParaRPr>
          </a:p>
        </c:rich>
      </c:tx>
      <c:layout>
        <c:manualLayout>
          <c:xMode val="edge"/>
          <c:yMode val="edge"/>
          <c:x val="0.3425351551288550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Weekly Sales(Units)</c:v>
                </c:pt>
              </c:strCache>
            </c:strRef>
          </c:tx>
          <c:spPr>
            <a:ln w="38100" cap="rnd">
              <a:solidFill>
                <a:schemeClr val="accent1"/>
              </a:solidFill>
              <a:round/>
            </a:ln>
            <a:effectLst/>
          </c:spPr>
          <c:marker>
            <c:symbol val="circle"/>
            <c:size val="5"/>
            <c:spPr>
              <a:solidFill>
                <a:schemeClr val="accent1"/>
              </a:solidFill>
              <a:ln w="15875">
                <a:solidFill>
                  <a:schemeClr val="accent1"/>
                </a:solidFill>
              </a:ln>
              <a:effectLst/>
            </c:spPr>
          </c:marker>
          <c:dLbls>
            <c:dLbl>
              <c:idx val="7"/>
              <c:layout>
                <c:manualLayout>
                  <c:x val="-9.2487554851904043E-3"/>
                  <c:y val="-8.2797259161855111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0EF-4D0D-AE57-428A5DDBAC82}"/>
                </c:ext>
              </c:extLst>
            </c:dLbl>
            <c:dLbl>
              <c:idx val="21"/>
              <c:layout>
                <c:manualLayout>
                  <c:x val="-4.0388488008164747E-2"/>
                  <c:y val="-8.4270309022989306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0EF-4D0D-AE57-428A5DDBAC82}"/>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Sheet1!$A$2:$A$23</c:f>
              <c:strCache>
                <c:ptCount val="22"/>
                <c:pt idx="0">
                  <c:v>W01</c:v>
                </c:pt>
                <c:pt idx="1">
                  <c:v>W02</c:v>
                </c:pt>
                <c:pt idx="2">
                  <c:v>W03</c:v>
                </c:pt>
                <c:pt idx="3">
                  <c:v>W04</c:v>
                </c:pt>
                <c:pt idx="4">
                  <c:v>W05</c:v>
                </c:pt>
                <c:pt idx="5">
                  <c:v>W06</c:v>
                </c:pt>
                <c:pt idx="6">
                  <c:v>W07</c:v>
                </c:pt>
                <c:pt idx="7">
                  <c:v>W08</c:v>
                </c:pt>
                <c:pt idx="8">
                  <c:v>W09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strCache>
            </c:strRef>
          </c:cat>
          <c:val>
            <c:numRef>
              <c:f>Sheet1!$B$2:$B$23</c:f>
              <c:numCache>
                <c:formatCode>General</c:formatCode>
                <c:ptCount val="22"/>
                <c:pt idx="0">
                  <c:v>420</c:v>
                </c:pt>
                <c:pt idx="1">
                  <c:v>591</c:v>
                </c:pt>
                <c:pt idx="2">
                  <c:v>513</c:v>
                </c:pt>
                <c:pt idx="3">
                  <c:v>377</c:v>
                </c:pt>
                <c:pt idx="4">
                  <c:v>297</c:v>
                </c:pt>
                <c:pt idx="5">
                  <c:v>481</c:v>
                </c:pt>
                <c:pt idx="6">
                  <c:v>405</c:v>
                </c:pt>
                <c:pt idx="7">
                  <c:v>705</c:v>
                </c:pt>
                <c:pt idx="8">
                  <c:v>372</c:v>
                </c:pt>
                <c:pt idx="9">
                  <c:v>360</c:v>
                </c:pt>
                <c:pt idx="10">
                  <c:v>647</c:v>
                </c:pt>
                <c:pt idx="11">
                  <c:v>605</c:v>
                </c:pt>
                <c:pt idx="12">
                  <c:v>571</c:v>
                </c:pt>
                <c:pt idx="13">
                  <c:v>393</c:v>
                </c:pt>
                <c:pt idx="14">
                  <c:v>454</c:v>
                </c:pt>
                <c:pt idx="15">
                  <c:v>515</c:v>
                </c:pt>
                <c:pt idx="16">
                  <c:v>688</c:v>
                </c:pt>
                <c:pt idx="17">
                  <c:v>632</c:v>
                </c:pt>
                <c:pt idx="18">
                  <c:v>268</c:v>
                </c:pt>
                <c:pt idx="19">
                  <c:v>276</c:v>
                </c:pt>
                <c:pt idx="20">
                  <c:v>321</c:v>
                </c:pt>
                <c:pt idx="21">
                  <c:v>218</c:v>
                </c:pt>
              </c:numCache>
            </c:numRef>
          </c:val>
          <c:smooth val="0"/>
          <c:extLst>
            <c:ext xmlns:c16="http://schemas.microsoft.com/office/drawing/2014/chart" uri="{C3380CC4-5D6E-409C-BE32-E72D297353CC}">
              <c16:uniqueId val="{00000002-00EF-4D0D-AE57-428A5DDBAC82}"/>
            </c:ext>
          </c:extLst>
        </c:ser>
        <c:ser>
          <c:idx val="1"/>
          <c:order val="1"/>
          <c:tx>
            <c:strRef>
              <c:f>Sheet1!$C$1</c:f>
              <c:strCache>
                <c:ptCount val="1"/>
                <c:pt idx="0">
                  <c:v>Weekly Revenue(Rs)</c:v>
                </c:pt>
              </c:strCache>
            </c:strRef>
          </c:tx>
          <c:spPr>
            <a:ln w="31750" cap="rnd">
              <a:solidFill>
                <a:srgbClr val="C00000"/>
              </a:solidFill>
              <a:round/>
            </a:ln>
            <a:effectLst/>
          </c:spPr>
          <c:marker>
            <c:symbol val="circle"/>
            <c:size val="5"/>
            <c:spPr>
              <a:solidFill>
                <a:srgbClr val="C00000"/>
              </a:solidFill>
              <a:ln w="19050">
                <a:solidFill>
                  <a:srgbClr val="C00000"/>
                </a:solidFill>
              </a:ln>
              <a:effectLst/>
            </c:spPr>
          </c:marker>
          <c:dLbls>
            <c:dLbl>
              <c:idx val="7"/>
              <c:layout>
                <c:manualLayout>
                  <c:x val="-2.3559985339275776E-2"/>
                  <c:y val="-7.6601577164701715E-2"/>
                </c:manualLayout>
              </c:layout>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3-00EF-4D0D-AE57-428A5DDBAC82}"/>
                </c:ext>
              </c:extLst>
            </c:dLbl>
            <c:dLbl>
              <c:idx val="12"/>
              <c:layout>
                <c:manualLayout>
                  <c:x val="4.9542928427749097E-3"/>
                  <c:y val="-5.1964287854741151E-2"/>
                </c:manualLayout>
              </c:layout>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4-00EF-4D0D-AE57-428A5DDBAC82}"/>
                </c:ext>
              </c:extLst>
            </c:dLbl>
            <c:dLbl>
              <c:idx val="16"/>
              <c:layout>
                <c:manualLayout>
                  <c:x val="2.1123072279488696E-2"/>
                  <c:y val="-6.3443191687942796E-2"/>
                </c:manualLayout>
              </c:layout>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5-00EF-4D0D-AE57-428A5DDBAC82}"/>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trendline>
            <c:spPr>
              <a:ln w="34925" cap="rnd">
                <a:solidFill>
                  <a:srgbClr val="92D050"/>
                </a:solidFill>
                <a:prstDash val="sysDot"/>
              </a:ln>
              <a:effectLst/>
            </c:spPr>
            <c:trendlineType val="linear"/>
            <c:dispRSqr val="0"/>
            <c:dispEq val="0"/>
          </c:trendline>
          <c:cat>
            <c:strRef>
              <c:f>Sheet1!$A$2:$A$23</c:f>
              <c:strCache>
                <c:ptCount val="22"/>
                <c:pt idx="0">
                  <c:v>W01</c:v>
                </c:pt>
                <c:pt idx="1">
                  <c:v>W02</c:v>
                </c:pt>
                <c:pt idx="2">
                  <c:v>W03</c:v>
                </c:pt>
                <c:pt idx="3">
                  <c:v>W04</c:v>
                </c:pt>
                <c:pt idx="4">
                  <c:v>W05</c:v>
                </c:pt>
                <c:pt idx="5">
                  <c:v>W06</c:v>
                </c:pt>
                <c:pt idx="6">
                  <c:v>W07</c:v>
                </c:pt>
                <c:pt idx="7">
                  <c:v>W08</c:v>
                </c:pt>
                <c:pt idx="8">
                  <c:v>W09</c:v>
                </c:pt>
                <c:pt idx="9">
                  <c:v>W10</c:v>
                </c:pt>
                <c:pt idx="10">
                  <c:v>W11</c:v>
                </c:pt>
                <c:pt idx="11">
                  <c:v>W12</c:v>
                </c:pt>
                <c:pt idx="12">
                  <c:v>W13</c:v>
                </c:pt>
                <c:pt idx="13">
                  <c:v>W14</c:v>
                </c:pt>
                <c:pt idx="14">
                  <c:v>W15</c:v>
                </c:pt>
                <c:pt idx="15">
                  <c:v>W16</c:v>
                </c:pt>
                <c:pt idx="16">
                  <c:v>W17</c:v>
                </c:pt>
                <c:pt idx="17">
                  <c:v>W18</c:v>
                </c:pt>
                <c:pt idx="18">
                  <c:v>W19</c:v>
                </c:pt>
                <c:pt idx="19">
                  <c:v>W20</c:v>
                </c:pt>
                <c:pt idx="20">
                  <c:v>W21</c:v>
                </c:pt>
                <c:pt idx="21">
                  <c:v>W22</c:v>
                </c:pt>
              </c:strCache>
            </c:strRef>
          </c:cat>
          <c:val>
            <c:numRef>
              <c:f>Sheet1!$C$2:$C$23</c:f>
              <c:numCache>
                <c:formatCode>General</c:formatCode>
                <c:ptCount val="22"/>
                <c:pt idx="0">
                  <c:v>124560</c:v>
                </c:pt>
                <c:pt idx="1">
                  <c:v>277936</c:v>
                </c:pt>
                <c:pt idx="2">
                  <c:v>255463</c:v>
                </c:pt>
                <c:pt idx="3">
                  <c:v>168150</c:v>
                </c:pt>
                <c:pt idx="4">
                  <c:v>136590</c:v>
                </c:pt>
                <c:pt idx="5">
                  <c:v>253055</c:v>
                </c:pt>
                <c:pt idx="6">
                  <c:v>246900</c:v>
                </c:pt>
                <c:pt idx="7">
                  <c:v>362015</c:v>
                </c:pt>
                <c:pt idx="8">
                  <c:v>128810</c:v>
                </c:pt>
                <c:pt idx="9">
                  <c:v>168985</c:v>
                </c:pt>
                <c:pt idx="10">
                  <c:v>319936</c:v>
                </c:pt>
                <c:pt idx="11">
                  <c:v>257720</c:v>
                </c:pt>
                <c:pt idx="12">
                  <c:v>378875</c:v>
                </c:pt>
                <c:pt idx="13">
                  <c:v>193025</c:v>
                </c:pt>
                <c:pt idx="14">
                  <c:v>237150</c:v>
                </c:pt>
                <c:pt idx="15">
                  <c:v>181865</c:v>
                </c:pt>
                <c:pt idx="16">
                  <c:v>347084</c:v>
                </c:pt>
                <c:pt idx="17">
                  <c:v>268906</c:v>
                </c:pt>
                <c:pt idx="18">
                  <c:v>108048</c:v>
                </c:pt>
                <c:pt idx="19">
                  <c:v>139465</c:v>
                </c:pt>
                <c:pt idx="20">
                  <c:v>147745</c:v>
                </c:pt>
                <c:pt idx="21">
                  <c:v>112357</c:v>
                </c:pt>
              </c:numCache>
            </c:numRef>
          </c:val>
          <c:smooth val="0"/>
          <c:extLst>
            <c:ext xmlns:c16="http://schemas.microsoft.com/office/drawing/2014/chart" uri="{C3380CC4-5D6E-409C-BE32-E72D297353CC}">
              <c16:uniqueId val="{00000007-00EF-4D0D-AE57-428A5DDBAC82}"/>
            </c:ext>
          </c:extLst>
        </c:ser>
        <c:dLbls>
          <c:showLegendKey val="0"/>
          <c:showVal val="0"/>
          <c:showCatName val="0"/>
          <c:showSerName val="0"/>
          <c:showPercent val="0"/>
          <c:showBubbleSize val="0"/>
        </c:dLbls>
        <c:marker val="1"/>
        <c:smooth val="0"/>
        <c:axId val="1225716704"/>
        <c:axId val="1225720864"/>
      </c:lineChart>
      <c:catAx>
        <c:axId val="122571670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200" dirty="0"/>
                  <a:t>Weeks</a:t>
                </a:r>
              </a:p>
            </c:rich>
          </c:tx>
          <c:layout>
            <c:manualLayout>
              <c:xMode val="edge"/>
              <c:yMode val="edge"/>
              <c:x val="0.45402234366433541"/>
              <c:y val="0.79116902234778941"/>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solidFill>
            <a:schemeClr val="bg1"/>
          </a:solidFill>
          <a:ln w="9525" cap="flat" cmpd="sng" algn="ctr">
            <a:noFill/>
            <a:round/>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25720864"/>
        <c:crosses val="autoZero"/>
        <c:auto val="1"/>
        <c:lblAlgn val="ctr"/>
        <c:lblOffset val="100"/>
        <c:tickLblSkip val="2"/>
        <c:noMultiLvlLbl val="0"/>
      </c:catAx>
      <c:valAx>
        <c:axId val="12257208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200" b="0" i="0" baseline="0" dirty="0">
                    <a:effectLst/>
                  </a:rPr>
                  <a:t>Sales(Units) \ Revenue (Rs)</a:t>
                </a:r>
                <a:endParaRPr lang="en-US" sz="1200" dirty="0">
                  <a:effectLst/>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257167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Reason Comparion for Preferences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Krishna Agritech Industries</c:v>
                </c:pt>
              </c:strCache>
            </c:strRef>
          </c:tx>
          <c:spPr>
            <a:solidFill>
              <a:schemeClr val="accent1"/>
            </a:solidFill>
            <a:ln>
              <a:solidFill>
                <a:schemeClr val="accen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Sheet1!$A$2:$A$8</c:f>
              <c:strCache>
                <c:ptCount val="7"/>
                <c:pt idx="0">
                  <c:v>Availability</c:v>
                </c:pt>
                <c:pt idx="1">
                  <c:v>Better quality</c:v>
                </c:pt>
                <c:pt idx="2">
                  <c:v>Easy to buy</c:v>
                </c:pt>
                <c:pt idx="3">
                  <c:v>Home delivery</c:v>
                </c:pt>
                <c:pt idx="4">
                  <c:v>Lower price</c:v>
                </c:pt>
                <c:pt idx="5">
                  <c:v>Offer</c:v>
                </c:pt>
                <c:pt idx="6">
                  <c:v>Trust</c:v>
                </c:pt>
              </c:strCache>
            </c:strRef>
          </c:cat>
          <c:val>
            <c:numRef>
              <c:f>Sheet1!$B$2:$B$8</c:f>
              <c:numCache>
                <c:formatCode>General</c:formatCode>
                <c:ptCount val="7"/>
                <c:pt idx="1">
                  <c:v>1</c:v>
                </c:pt>
                <c:pt idx="4">
                  <c:v>3</c:v>
                </c:pt>
                <c:pt idx="6">
                  <c:v>1</c:v>
                </c:pt>
              </c:numCache>
            </c:numRef>
          </c:val>
          <c:extLst>
            <c:ext xmlns:c16="http://schemas.microsoft.com/office/drawing/2014/chart" uri="{C3380CC4-5D6E-409C-BE32-E72D297353CC}">
              <c16:uniqueId val="{00000000-18DF-4316-94C1-F3C7AFBA6262}"/>
            </c:ext>
          </c:extLst>
        </c:ser>
        <c:ser>
          <c:idx val="1"/>
          <c:order val="1"/>
          <c:tx>
            <c:strRef>
              <c:f>Sheet1!$C$1</c:f>
              <c:strCache>
                <c:ptCount val="1"/>
                <c:pt idx="0">
                  <c:v>Online</c:v>
                </c:pt>
              </c:strCache>
            </c:strRef>
          </c:tx>
          <c:spPr>
            <a:solidFill>
              <a:srgbClr val="C00000"/>
            </a:solidFill>
            <a:ln>
              <a:solidFill>
                <a:srgbClr val="C0000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Sheet1!$A$2:$A$8</c:f>
              <c:strCache>
                <c:ptCount val="7"/>
                <c:pt idx="0">
                  <c:v>Availability</c:v>
                </c:pt>
                <c:pt idx="1">
                  <c:v>Better quality</c:v>
                </c:pt>
                <c:pt idx="2">
                  <c:v>Easy to buy</c:v>
                </c:pt>
                <c:pt idx="3">
                  <c:v>Home delivery</c:v>
                </c:pt>
                <c:pt idx="4">
                  <c:v>Lower price</c:v>
                </c:pt>
                <c:pt idx="5">
                  <c:v>Offer</c:v>
                </c:pt>
                <c:pt idx="6">
                  <c:v>Trust</c:v>
                </c:pt>
              </c:strCache>
            </c:strRef>
          </c:cat>
          <c:val>
            <c:numRef>
              <c:f>Sheet1!$C$2:$C$8</c:f>
              <c:numCache>
                <c:formatCode>General</c:formatCode>
                <c:ptCount val="7"/>
                <c:pt idx="0">
                  <c:v>1</c:v>
                </c:pt>
                <c:pt idx="1">
                  <c:v>1</c:v>
                </c:pt>
                <c:pt idx="2">
                  <c:v>1</c:v>
                </c:pt>
                <c:pt idx="3">
                  <c:v>3</c:v>
                </c:pt>
                <c:pt idx="5">
                  <c:v>1</c:v>
                </c:pt>
              </c:numCache>
            </c:numRef>
          </c:val>
          <c:extLst>
            <c:ext xmlns:c16="http://schemas.microsoft.com/office/drawing/2014/chart" uri="{C3380CC4-5D6E-409C-BE32-E72D297353CC}">
              <c16:uniqueId val="{00000001-18DF-4316-94C1-F3C7AFBA6262}"/>
            </c:ext>
          </c:extLst>
        </c:ser>
        <c:ser>
          <c:idx val="2"/>
          <c:order val="2"/>
          <c:tx>
            <c:strRef>
              <c:f>Sheet1!$D$1</c:f>
              <c:strCache>
                <c:ptCount val="1"/>
                <c:pt idx="0">
                  <c:v>Other Store</c:v>
                </c:pt>
              </c:strCache>
            </c:strRef>
          </c:tx>
          <c:spPr>
            <a:solidFill>
              <a:srgbClr val="00B050"/>
            </a:solidFill>
            <a:ln>
              <a:solidFill>
                <a:srgbClr val="00B050"/>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Sheet1!$A$2:$A$8</c:f>
              <c:strCache>
                <c:ptCount val="7"/>
                <c:pt idx="0">
                  <c:v>Availability</c:v>
                </c:pt>
                <c:pt idx="1">
                  <c:v>Better quality</c:v>
                </c:pt>
                <c:pt idx="2">
                  <c:v>Easy to buy</c:v>
                </c:pt>
                <c:pt idx="3">
                  <c:v>Home delivery</c:v>
                </c:pt>
                <c:pt idx="4">
                  <c:v>Lower price</c:v>
                </c:pt>
                <c:pt idx="5">
                  <c:v>Offer</c:v>
                </c:pt>
                <c:pt idx="6">
                  <c:v>Trust</c:v>
                </c:pt>
              </c:strCache>
            </c:strRef>
          </c:cat>
          <c:val>
            <c:numRef>
              <c:f>Sheet1!$D$2:$D$8</c:f>
              <c:numCache>
                <c:formatCode>General</c:formatCode>
                <c:ptCount val="7"/>
                <c:pt idx="1">
                  <c:v>1</c:v>
                </c:pt>
                <c:pt idx="3">
                  <c:v>1</c:v>
                </c:pt>
                <c:pt idx="4">
                  <c:v>3</c:v>
                </c:pt>
              </c:numCache>
            </c:numRef>
          </c:val>
          <c:extLst>
            <c:ext xmlns:c16="http://schemas.microsoft.com/office/drawing/2014/chart" uri="{C3380CC4-5D6E-409C-BE32-E72D297353CC}">
              <c16:uniqueId val="{00000002-18DF-4316-94C1-F3C7AFBA6262}"/>
            </c:ext>
          </c:extLst>
        </c:ser>
        <c:dLbls>
          <c:dLblPos val="ctr"/>
          <c:showLegendKey val="0"/>
          <c:showVal val="1"/>
          <c:showCatName val="0"/>
          <c:showSerName val="0"/>
          <c:showPercent val="0"/>
          <c:showBubbleSize val="0"/>
        </c:dLbls>
        <c:gapWidth val="150"/>
        <c:overlap val="100"/>
        <c:axId val="1345406352"/>
        <c:axId val="1345405520"/>
      </c:barChart>
      <c:catAx>
        <c:axId val="1345406352"/>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t>Preference Reasons</a:t>
                </a:r>
              </a:p>
            </c:rich>
          </c:tx>
          <c:layout>
            <c:manualLayout>
              <c:xMode val="edge"/>
              <c:yMode val="edge"/>
              <c:x val="0.42304363383961407"/>
              <c:y val="0.83225159428608741"/>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345405520"/>
        <c:crosses val="autoZero"/>
        <c:auto val="1"/>
        <c:lblAlgn val="ctr"/>
        <c:lblOffset val="100"/>
        <c:noMultiLvlLbl val="0"/>
      </c:catAx>
      <c:valAx>
        <c:axId val="1345405520"/>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IN"/>
                  <a:t>Counts</a:t>
                </a:r>
                <a:endParaRPr lang="en-US"/>
              </a:p>
            </c:rich>
          </c:tx>
          <c:layout>
            <c:manualLayout>
              <c:xMode val="edge"/>
              <c:yMode val="edge"/>
              <c:x val="1.0950494281169031E-2"/>
              <c:y val="0.35157292284254155"/>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345406352"/>
        <c:crosses val="autoZero"/>
        <c:crossBetween val="between"/>
      </c:valAx>
      <c:spPr>
        <a:noFill/>
        <a:ln>
          <a:noFill/>
        </a:ln>
        <a:effectLst/>
      </c:spPr>
    </c:plotArea>
    <c:legend>
      <c:legendPos val="b"/>
      <c:layout>
        <c:manualLayout>
          <c:xMode val="edge"/>
          <c:yMode val="edge"/>
          <c:x val="0.2030828247245505"/>
          <c:y val="0.88884481922655001"/>
          <c:w val="0.59383420003410714"/>
          <c:h val="0.1111551807734500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dirty="0"/>
              <a:t>Sales Demand </a:t>
            </a:r>
            <a:r>
              <a:rPr lang="en-US" dirty="0" err="1"/>
              <a:t>ForEcast</a:t>
            </a:r>
            <a:r>
              <a:rPr lang="en-US" dirty="0"/>
              <a:t> For all Category</a:t>
            </a:r>
          </a:p>
        </c:rich>
      </c:tx>
      <c:layout>
        <c:manualLayout>
          <c:xMode val="edge"/>
          <c:yMode val="edge"/>
          <c:x val="0.25263007847638752"/>
          <c:y val="3.9317313162141349E-2"/>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8635122465384949E-2"/>
          <c:y val="0.10739127416928708"/>
          <c:w val="0.86922095926283238"/>
          <c:h val="0.68460330449443019"/>
        </c:manualLayout>
      </c:layout>
      <c:lineChart>
        <c:grouping val="standard"/>
        <c:varyColors val="0"/>
        <c:ser>
          <c:idx val="0"/>
          <c:order val="0"/>
          <c:tx>
            <c:strRef>
              <c:f>Sheet1!$B$1</c:f>
              <c:strCache>
                <c:ptCount val="1"/>
                <c:pt idx="0">
                  <c:v>Fungicide</c:v>
                </c:pt>
              </c:strCache>
            </c:strRef>
          </c:tx>
          <c:spPr>
            <a:ln w="38100" cap="rnd">
              <a:solidFill>
                <a:schemeClr val="accent6">
                  <a:lumMod val="50000"/>
                </a:schemeClr>
              </a:solidFill>
              <a:round/>
            </a:ln>
            <a:effectLst/>
          </c:spPr>
          <c:marker>
            <c:symbol val="diamond"/>
            <c:size val="6"/>
            <c:spPr>
              <a:solidFill>
                <a:schemeClr val="accent1"/>
              </a:solidFill>
              <a:ln w="9525">
                <a:solidFill>
                  <a:schemeClr val="accent1"/>
                </a:solidFill>
                <a:round/>
              </a:ln>
              <a:effectLst/>
            </c:spPr>
          </c:marker>
          <c:cat>
            <c:numRef>
              <c:f>Sheet1!$A$2:$A$31</c:f>
              <c:numCache>
                <c:formatCode>0</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Sheet1!$B$2:$B$31</c:f>
              <c:numCache>
                <c:formatCode>0</c:formatCode>
                <c:ptCount val="30"/>
                <c:pt idx="0">
                  <c:v>106</c:v>
                </c:pt>
                <c:pt idx="1">
                  <c:v>175</c:v>
                </c:pt>
                <c:pt idx="2">
                  <c:v>122</c:v>
                </c:pt>
                <c:pt idx="3">
                  <c:v>96</c:v>
                </c:pt>
                <c:pt idx="4">
                  <c:v>80</c:v>
                </c:pt>
                <c:pt idx="5">
                  <c:v>153</c:v>
                </c:pt>
                <c:pt idx="6">
                  <c:v>119</c:v>
                </c:pt>
                <c:pt idx="7">
                  <c:v>240</c:v>
                </c:pt>
                <c:pt idx="8">
                  <c:v>98</c:v>
                </c:pt>
                <c:pt idx="9">
                  <c:v>104</c:v>
                </c:pt>
                <c:pt idx="10">
                  <c:v>178</c:v>
                </c:pt>
                <c:pt idx="11">
                  <c:v>126</c:v>
                </c:pt>
                <c:pt idx="12">
                  <c:v>146</c:v>
                </c:pt>
                <c:pt idx="13">
                  <c:v>119</c:v>
                </c:pt>
                <c:pt idx="14">
                  <c:v>168</c:v>
                </c:pt>
                <c:pt idx="15">
                  <c:v>121</c:v>
                </c:pt>
                <c:pt idx="16">
                  <c:v>214</c:v>
                </c:pt>
                <c:pt idx="17">
                  <c:v>126</c:v>
                </c:pt>
                <c:pt idx="18">
                  <c:v>54</c:v>
                </c:pt>
                <c:pt idx="19">
                  <c:v>69</c:v>
                </c:pt>
                <c:pt idx="20">
                  <c:v>58</c:v>
                </c:pt>
                <c:pt idx="21">
                  <c:v>37</c:v>
                </c:pt>
              </c:numCache>
            </c:numRef>
          </c:val>
          <c:smooth val="0"/>
          <c:extLst>
            <c:ext xmlns:c16="http://schemas.microsoft.com/office/drawing/2014/chart" uri="{C3380CC4-5D6E-409C-BE32-E72D297353CC}">
              <c16:uniqueId val="{00000000-2B42-431B-8B65-6507AAEC64F5}"/>
            </c:ext>
          </c:extLst>
        </c:ser>
        <c:ser>
          <c:idx val="1"/>
          <c:order val="1"/>
          <c:tx>
            <c:strRef>
              <c:f>Sheet1!$C$1</c:f>
              <c:strCache>
                <c:ptCount val="1"/>
                <c:pt idx="0">
                  <c:v>Forecast1</c:v>
                </c:pt>
              </c:strCache>
            </c:strRef>
          </c:tx>
          <c:spPr>
            <a:ln w="28575" cap="rnd">
              <a:solidFill>
                <a:schemeClr val="accent4">
                  <a:lumMod val="80000"/>
                  <a:lumOff val="20000"/>
                </a:schemeClr>
              </a:solidFill>
              <a:round/>
            </a:ln>
            <a:effectLst/>
          </c:spPr>
          <c:marker>
            <c:symbol val="square"/>
            <c:size val="6"/>
            <c:spPr>
              <a:solidFill>
                <a:schemeClr val="accent2"/>
              </a:solidFill>
              <a:ln w="952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Sheet1!$A$2:$A$31</c:f>
              <c:numCache>
                <c:formatCode>0</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Sheet1!$C$2:$C$31</c:f>
              <c:numCache>
                <c:formatCode>0</c:formatCode>
                <c:ptCount val="30"/>
                <c:pt idx="21">
                  <c:v>37</c:v>
                </c:pt>
                <c:pt idx="22">
                  <c:v>34.605307735742507</c:v>
                </c:pt>
                <c:pt idx="23">
                  <c:v>32.210615471485035</c:v>
                </c:pt>
                <c:pt idx="24">
                  <c:v>29.815923207227542</c:v>
                </c:pt>
                <c:pt idx="25">
                  <c:v>27.421230942970073</c:v>
                </c:pt>
                <c:pt idx="26">
                  <c:v>25.026538678712576</c:v>
                </c:pt>
                <c:pt idx="27">
                  <c:v>22.631846414455111</c:v>
                </c:pt>
                <c:pt idx="28">
                  <c:v>20.237154150197615</c:v>
                </c:pt>
                <c:pt idx="29">
                  <c:v>17.842461885940146</c:v>
                </c:pt>
              </c:numCache>
            </c:numRef>
          </c:val>
          <c:smooth val="0"/>
          <c:extLst>
            <c:ext xmlns:c16="http://schemas.microsoft.com/office/drawing/2014/chart" uri="{C3380CC4-5D6E-409C-BE32-E72D297353CC}">
              <c16:uniqueId val="{00000001-2B42-431B-8B65-6507AAEC64F5}"/>
            </c:ext>
          </c:extLst>
        </c:ser>
        <c:ser>
          <c:idx val="2"/>
          <c:order val="2"/>
          <c:tx>
            <c:strRef>
              <c:f>Sheet1!$D$1</c:f>
              <c:strCache>
                <c:ptCount val="1"/>
                <c:pt idx="0">
                  <c:v>Series 3</c:v>
                </c:pt>
              </c:strCache>
            </c:strRef>
          </c:tx>
          <c:spPr>
            <a:ln w="28575" cap="rnd">
              <a:solidFill>
                <a:schemeClr val="accent6">
                  <a:lumMod val="75000"/>
                </a:schemeClr>
              </a:solidFill>
              <a:round/>
            </a:ln>
            <a:effectLst/>
          </c:spPr>
          <c:marker>
            <c:symbol val="triangle"/>
            <c:size val="6"/>
            <c:spPr>
              <a:solidFill>
                <a:srgbClr val="00B050"/>
              </a:solidFill>
              <a:ln w="9525">
                <a:solidFill>
                  <a:schemeClr val="accent3"/>
                </a:solidFill>
                <a:round/>
              </a:ln>
              <a:effectLst/>
            </c:spPr>
          </c:marker>
          <c:cat>
            <c:numRef>
              <c:f>Sheet1!$A$2:$A$31</c:f>
              <c:numCache>
                <c:formatCode>0</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Sheet1!$D$2:$D$31</c:f>
              <c:numCache>
                <c:formatCode>0</c:formatCode>
                <c:ptCount val="30"/>
                <c:pt idx="21">
                  <c:v>37</c:v>
                </c:pt>
                <c:pt idx="22">
                  <c:v>-63.505177500051907</c:v>
                </c:pt>
                <c:pt idx="23">
                  <c:v>-66.687916880100886</c:v>
                </c:pt>
                <c:pt idx="24">
                  <c:v>-69.876737678903922</c:v>
                </c:pt>
                <c:pt idx="25">
                  <c:v>-73.071591508766332</c:v>
                </c:pt>
                <c:pt idx="26">
                  <c:v>-76.272430427144343</c:v>
                </c:pt>
                <c:pt idx="27">
                  <c:v>-79.479206947417666</c:v>
                </c:pt>
                <c:pt idx="28">
                  <c:v>-82.691874048539773</c:v>
                </c:pt>
                <c:pt idx="29">
                  <c:v>-85.910385183620917</c:v>
                </c:pt>
              </c:numCache>
            </c:numRef>
          </c:val>
          <c:smooth val="0"/>
          <c:extLst>
            <c:ext xmlns:c16="http://schemas.microsoft.com/office/drawing/2014/chart" uri="{C3380CC4-5D6E-409C-BE32-E72D297353CC}">
              <c16:uniqueId val="{00000002-2B42-431B-8B65-6507AAEC64F5}"/>
            </c:ext>
          </c:extLst>
        </c:ser>
        <c:ser>
          <c:idx val="3"/>
          <c:order val="3"/>
          <c:tx>
            <c:strRef>
              <c:f>Sheet1!$E$1</c:f>
              <c:strCache>
                <c:ptCount val="1"/>
                <c:pt idx="0">
                  <c:v>Series 4</c:v>
                </c:pt>
              </c:strCache>
            </c:strRef>
          </c:tx>
          <c:spPr>
            <a:ln w="28575" cap="rnd">
              <a:solidFill>
                <a:schemeClr val="accent4"/>
              </a:solidFill>
              <a:round/>
            </a:ln>
            <a:effectLst/>
          </c:spPr>
          <c:marker>
            <c:symbol val="x"/>
            <c:size val="6"/>
            <c:spPr>
              <a:noFill/>
              <a:ln w="9525">
                <a:solidFill>
                  <a:schemeClr val="accent4"/>
                </a:solidFill>
                <a:round/>
              </a:ln>
              <a:effectLst/>
            </c:spPr>
          </c:marker>
          <c:cat>
            <c:numRef>
              <c:f>Sheet1!$A$2:$A$31</c:f>
              <c:numCache>
                <c:formatCode>0</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Sheet1!$E$2:$E$31</c:f>
              <c:numCache>
                <c:formatCode>0</c:formatCode>
                <c:ptCount val="30"/>
                <c:pt idx="21">
                  <c:v>37</c:v>
                </c:pt>
                <c:pt idx="22">
                  <c:v>132.71579297153693</c:v>
                </c:pt>
                <c:pt idx="23">
                  <c:v>131.10914782307097</c:v>
                </c:pt>
                <c:pt idx="24">
                  <c:v>129.50858409335899</c:v>
                </c:pt>
                <c:pt idx="25">
                  <c:v>127.91405339470647</c:v>
                </c:pt>
                <c:pt idx="26">
                  <c:v>126.32550778456948</c:v>
                </c:pt>
                <c:pt idx="27">
                  <c:v>124.74289977632789</c:v>
                </c:pt>
                <c:pt idx="28">
                  <c:v>123.166182348935</c:v>
                </c:pt>
                <c:pt idx="29">
                  <c:v>121.59530895550122</c:v>
                </c:pt>
              </c:numCache>
            </c:numRef>
          </c:val>
          <c:smooth val="0"/>
          <c:extLst>
            <c:ext xmlns:c16="http://schemas.microsoft.com/office/drawing/2014/chart" uri="{C3380CC4-5D6E-409C-BE32-E72D297353CC}">
              <c16:uniqueId val="{00000003-2B42-431B-8B65-6507AAEC64F5}"/>
            </c:ext>
          </c:extLst>
        </c:ser>
        <c:ser>
          <c:idx val="4"/>
          <c:order val="4"/>
          <c:tx>
            <c:strRef>
              <c:f>Sheet1!$F$1</c:f>
              <c:strCache>
                <c:ptCount val="1"/>
                <c:pt idx="0">
                  <c:v>Herbicide</c:v>
                </c:pt>
              </c:strCache>
            </c:strRef>
          </c:tx>
          <c:spPr>
            <a:ln w="38100" cap="rnd">
              <a:solidFill>
                <a:srgbClr val="7030A0"/>
              </a:solidFill>
              <a:round/>
            </a:ln>
            <a:effectLst/>
          </c:spPr>
          <c:marker>
            <c:symbol val="star"/>
            <c:size val="6"/>
            <c:spPr>
              <a:noFill/>
              <a:ln w="9525">
                <a:solidFill>
                  <a:schemeClr val="accent5"/>
                </a:solidFill>
                <a:round/>
              </a:ln>
              <a:effectLst/>
            </c:spPr>
          </c:marker>
          <c:cat>
            <c:numRef>
              <c:f>Sheet1!$A$2:$A$31</c:f>
              <c:numCache>
                <c:formatCode>0</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Sheet1!$F$2:$F$31</c:f>
              <c:numCache>
                <c:formatCode>0</c:formatCode>
                <c:ptCount val="30"/>
                <c:pt idx="0">
                  <c:v>58</c:v>
                </c:pt>
                <c:pt idx="1">
                  <c:v>127</c:v>
                </c:pt>
                <c:pt idx="2">
                  <c:v>125</c:v>
                </c:pt>
                <c:pt idx="3">
                  <c:v>113</c:v>
                </c:pt>
                <c:pt idx="4">
                  <c:v>59</c:v>
                </c:pt>
                <c:pt idx="5">
                  <c:v>95</c:v>
                </c:pt>
                <c:pt idx="6">
                  <c:v>93</c:v>
                </c:pt>
                <c:pt idx="7">
                  <c:v>167</c:v>
                </c:pt>
                <c:pt idx="8">
                  <c:v>135</c:v>
                </c:pt>
                <c:pt idx="9">
                  <c:v>76</c:v>
                </c:pt>
                <c:pt idx="10">
                  <c:v>109</c:v>
                </c:pt>
                <c:pt idx="11">
                  <c:v>208</c:v>
                </c:pt>
                <c:pt idx="12">
                  <c:v>168</c:v>
                </c:pt>
                <c:pt idx="13">
                  <c:v>80</c:v>
                </c:pt>
                <c:pt idx="14">
                  <c:v>94</c:v>
                </c:pt>
                <c:pt idx="15">
                  <c:v>105</c:v>
                </c:pt>
                <c:pt idx="16">
                  <c:v>143</c:v>
                </c:pt>
                <c:pt idx="17">
                  <c:v>194</c:v>
                </c:pt>
                <c:pt idx="18">
                  <c:v>59</c:v>
                </c:pt>
                <c:pt idx="19">
                  <c:v>73</c:v>
                </c:pt>
                <c:pt idx="20">
                  <c:v>98</c:v>
                </c:pt>
                <c:pt idx="21">
                  <c:v>80</c:v>
                </c:pt>
              </c:numCache>
            </c:numRef>
          </c:val>
          <c:smooth val="0"/>
          <c:extLst>
            <c:ext xmlns:c16="http://schemas.microsoft.com/office/drawing/2014/chart" uri="{C3380CC4-5D6E-409C-BE32-E72D297353CC}">
              <c16:uniqueId val="{00000004-2B42-431B-8B65-6507AAEC64F5}"/>
            </c:ext>
          </c:extLst>
        </c:ser>
        <c:ser>
          <c:idx val="5"/>
          <c:order val="5"/>
          <c:tx>
            <c:strRef>
              <c:f>Sheet1!$G$1</c:f>
              <c:strCache>
                <c:ptCount val="1"/>
                <c:pt idx="0">
                  <c:v>Forecast2</c:v>
                </c:pt>
              </c:strCache>
            </c:strRef>
          </c:tx>
          <c:spPr>
            <a:ln w="28575" cap="rnd">
              <a:solidFill>
                <a:schemeClr val="accent6"/>
              </a:solidFill>
              <a:round/>
            </a:ln>
            <a:effectLst/>
          </c:spPr>
          <c:marker>
            <c:symbol val="circle"/>
            <c:size val="6"/>
            <c:spPr>
              <a:solidFill>
                <a:schemeClr val="accent6"/>
              </a:solidFill>
              <a:ln w="9525">
                <a:solidFill>
                  <a:schemeClr val="accent6"/>
                </a:solidFill>
                <a:round/>
              </a:ln>
              <a:effectLst/>
            </c:spPr>
          </c:marker>
          <c:dLbls>
            <c:dLbl>
              <c:idx val="26"/>
              <c:layout>
                <c:manualLayout>
                  <c:x val="8.8644527456808678E-3"/>
                  <c:y val="-3.604087039862963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B42-431B-8B65-6507AAEC64F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Sheet1!$A$2:$A$31</c:f>
              <c:numCache>
                <c:formatCode>0</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Sheet1!$G$2:$G$31</c:f>
              <c:numCache>
                <c:formatCode>0</c:formatCode>
                <c:ptCount val="30"/>
                <c:pt idx="21">
                  <c:v>80</c:v>
                </c:pt>
                <c:pt idx="22">
                  <c:v>100.30508626863815</c:v>
                </c:pt>
                <c:pt idx="23">
                  <c:v>100.55953319581883</c:v>
                </c:pt>
                <c:pt idx="24">
                  <c:v>100.81398012299945</c:v>
                </c:pt>
                <c:pt idx="25">
                  <c:v>101.06842705018013</c:v>
                </c:pt>
                <c:pt idx="26">
                  <c:v>101.32287397736076</c:v>
                </c:pt>
                <c:pt idx="27">
                  <c:v>101.57732090454144</c:v>
                </c:pt>
                <c:pt idx="28">
                  <c:v>101.83176783172206</c:v>
                </c:pt>
                <c:pt idx="29">
                  <c:v>102.08621475890274</c:v>
                </c:pt>
              </c:numCache>
            </c:numRef>
          </c:val>
          <c:smooth val="0"/>
          <c:extLst>
            <c:ext xmlns:c16="http://schemas.microsoft.com/office/drawing/2014/chart" uri="{C3380CC4-5D6E-409C-BE32-E72D297353CC}">
              <c16:uniqueId val="{00000006-2B42-431B-8B65-6507AAEC64F5}"/>
            </c:ext>
          </c:extLst>
        </c:ser>
        <c:ser>
          <c:idx val="6"/>
          <c:order val="6"/>
          <c:tx>
            <c:strRef>
              <c:f>Sheet1!$H$1</c:f>
              <c:strCache>
                <c:ptCount val="1"/>
                <c:pt idx="0">
                  <c:v>Series 7</c:v>
                </c:pt>
              </c:strCache>
            </c:strRef>
          </c:tx>
          <c:spPr>
            <a:ln w="28575" cap="rnd">
              <a:solidFill>
                <a:schemeClr val="accent1">
                  <a:lumMod val="60000"/>
                </a:schemeClr>
              </a:solidFill>
              <a:round/>
            </a:ln>
            <a:effectLst/>
          </c:spPr>
          <c:marker>
            <c:symbol val="plus"/>
            <c:size val="6"/>
            <c:spPr>
              <a:noFill/>
              <a:ln w="9525">
                <a:solidFill>
                  <a:schemeClr val="accent1">
                    <a:lumMod val="60000"/>
                  </a:schemeClr>
                </a:solidFill>
                <a:round/>
              </a:ln>
              <a:effectLst/>
            </c:spPr>
          </c:marker>
          <c:cat>
            <c:numRef>
              <c:f>Sheet1!$A$2:$A$31</c:f>
              <c:numCache>
                <c:formatCode>0</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Sheet1!$H$2:$H$31</c:f>
              <c:numCache>
                <c:formatCode>0</c:formatCode>
                <c:ptCount val="30"/>
                <c:pt idx="21">
                  <c:v>80</c:v>
                </c:pt>
                <c:pt idx="22">
                  <c:v>7.2463423266906517</c:v>
                </c:pt>
                <c:pt idx="23">
                  <c:v>4.6141629953859535</c:v>
                </c:pt>
                <c:pt idx="24">
                  <c:v>2.0442770433365496</c:v>
                </c:pt>
                <c:pt idx="25">
                  <c:v>-0.46859917450588284</c:v>
                </c:pt>
                <c:pt idx="26">
                  <c:v>-2.9290887239772729</c:v>
                </c:pt>
                <c:pt idx="27">
                  <c:v>-5.3412633728900403</c:v>
                </c:pt>
                <c:pt idx="28">
                  <c:v>-7.7087307285791695</c:v>
                </c:pt>
                <c:pt idx="29">
                  <c:v>-10.034704474700703</c:v>
                </c:pt>
              </c:numCache>
            </c:numRef>
          </c:val>
          <c:smooth val="0"/>
          <c:extLst>
            <c:ext xmlns:c16="http://schemas.microsoft.com/office/drawing/2014/chart" uri="{C3380CC4-5D6E-409C-BE32-E72D297353CC}">
              <c16:uniqueId val="{00000007-2B42-431B-8B65-6507AAEC64F5}"/>
            </c:ext>
          </c:extLst>
        </c:ser>
        <c:ser>
          <c:idx val="7"/>
          <c:order val="7"/>
          <c:tx>
            <c:strRef>
              <c:f>Sheet1!$I$1</c:f>
              <c:strCache>
                <c:ptCount val="1"/>
                <c:pt idx="0">
                  <c:v>Series 8</c:v>
                </c:pt>
              </c:strCache>
            </c:strRef>
          </c:tx>
          <c:spPr>
            <a:ln w="28575" cap="rnd">
              <a:solidFill>
                <a:schemeClr val="accent2">
                  <a:lumMod val="60000"/>
                </a:schemeClr>
              </a:solidFill>
              <a:round/>
            </a:ln>
            <a:effectLst/>
          </c:spPr>
          <c:marker>
            <c:symbol val="dot"/>
            <c:size val="6"/>
            <c:spPr>
              <a:solidFill>
                <a:schemeClr val="accent2">
                  <a:lumMod val="60000"/>
                </a:schemeClr>
              </a:solidFill>
              <a:ln w="9525">
                <a:solidFill>
                  <a:schemeClr val="accent2">
                    <a:lumMod val="60000"/>
                  </a:schemeClr>
                </a:solidFill>
                <a:round/>
              </a:ln>
              <a:effectLst/>
            </c:spPr>
          </c:marker>
          <c:cat>
            <c:numRef>
              <c:f>Sheet1!$A$2:$A$31</c:f>
              <c:numCache>
                <c:formatCode>0</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Sheet1!$I$2:$I$31</c:f>
              <c:numCache>
                <c:formatCode>0</c:formatCode>
                <c:ptCount val="30"/>
                <c:pt idx="21">
                  <c:v>80</c:v>
                </c:pt>
                <c:pt idx="22">
                  <c:v>193.36383021058566</c:v>
                </c:pt>
                <c:pt idx="23">
                  <c:v>196.50490339625171</c:v>
                </c:pt>
                <c:pt idx="24">
                  <c:v>199.58368320266237</c:v>
                </c:pt>
                <c:pt idx="25">
                  <c:v>202.60545327486614</c:v>
                </c:pt>
                <c:pt idx="26">
                  <c:v>205.57483667869877</c:v>
                </c:pt>
                <c:pt idx="27">
                  <c:v>208.49590518197292</c:v>
                </c:pt>
                <c:pt idx="28">
                  <c:v>211.37226639202328</c:v>
                </c:pt>
                <c:pt idx="29">
                  <c:v>214.20713399250619</c:v>
                </c:pt>
              </c:numCache>
            </c:numRef>
          </c:val>
          <c:smooth val="0"/>
          <c:extLst>
            <c:ext xmlns:c16="http://schemas.microsoft.com/office/drawing/2014/chart" uri="{C3380CC4-5D6E-409C-BE32-E72D297353CC}">
              <c16:uniqueId val="{00000008-2B42-431B-8B65-6507AAEC64F5}"/>
            </c:ext>
          </c:extLst>
        </c:ser>
        <c:ser>
          <c:idx val="8"/>
          <c:order val="8"/>
          <c:tx>
            <c:strRef>
              <c:f>Sheet1!$J$1</c:f>
              <c:strCache>
                <c:ptCount val="1"/>
                <c:pt idx="0">
                  <c:v>Insecticide</c:v>
                </c:pt>
              </c:strCache>
            </c:strRef>
          </c:tx>
          <c:spPr>
            <a:ln w="38100" cap="rnd">
              <a:solidFill>
                <a:schemeClr val="accent3">
                  <a:lumMod val="60000"/>
                </a:schemeClr>
              </a:solidFill>
              <a:round/>
            </a:ln>
            <a:effectLst/>
          </c:spPr>
          <c:marker>
            <c:symbol val="dash"/>
            <c:size val="6"/>
            <c:spPr>
              <a:solidFill>
                <a:schemeClr val="accent3">
                  <a:lumMod val="60000"/>
                </a:schemeClr>
              </a:solidFill>
              <a:ln w="9525">
                <a:solidFill>
                  <a:schemeClr val="accent3">
                    <a:lumMod val="60000"/>
                  </a:schemeClr>
                </a:solidFill>
                <a:round/>
              </a:ln>
              <a:effectLst/>
            </c:spPr>
          </c:marker>
          <c:cat>
            <c:numRef>
              <c:f>Sheet1!$A$2:$A$31</c:f>
              <c:numCache>
                <c:formatCode>0</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Sheet1!$J$2:$J$31</c:f>
              <c:numCache>
                <c:formatCode>0</c:formatCode>
                <c:ptCount val="30"/>
                <c:pt idx="0">
                  <c:v>197</c:v>
                </c:pt>
                <c:pt idx="1">
                  <c:v>187</c:v>
                </c:pt>
                <c:pt idx="2">
                  <c:v>139</c:v>
                </c:pt>
                <c:pt idx="3">
                  <c:v>102</c:v>
                </c:pt>
                <c:pt idx="4">
                  <c:v>91</c:v>
                </c:pt>
                <c:pt idx="5">
                  <c:v>123</c:v>
                </c:pt>
                <c:pt idx="6">
                  <c:v>99</c:v>
                </c:pt>
                <c:pt idx="7">
                  <c:v>166</c:v>
                </c:pt>
                <c:pt idx="8">
                  <c:v>75</c:v>
                </c:pt>
                <c:pt idx="9">
                  <c:v>124</c:v>
                </c:pt>
                <c:pt idx="10">
                  <c:v>241</c:v>
                </c:pt>
                <c:pt idx="11">
                  <c:v>183</c:v>
                </c:pt>
                <c:pt idx="12">
                  <c:v>178</c:v>
                </c:pt>
                <c:pt idx="13">
                  <c:v>102</c:v>
                </c:pt>
                <c:pt idx="14">
                  <c:v>103</c:v>
                </c:pt>
                <c:pt idx="15">
                  <c:v>198</c:v>
                </c:pt>
                <c:pt idx="16">
                  <c:v>194</c:v>
                </c:pt>
                <c:pt idx="17">
                  <c:v>205</c:v>
                </c:pt>
                <c:pt idx="18">
                  <c:v>107</c:v>
                </c:pt>
                <c:pt idx="19">
                  <c:v>88</c:v>
                </c:pt>
                <c:pt idx="20">
                  <c:v>124</c:v>
                </c:pt>
                <c:pt idx="21">
                  <c:v>73</c:v>
                </c:pt>
              </c:numCache>
            </c:numRef>
          </c:val>
          <c:smooth val="0"/>
          <c:extLst>
            <c:ext xmlns:c16="http://schemas.microsoft.com/office/drawing/2014/chart" uri="{C3380CC4-5D6E-409C-BE32-E72D297353CC}">
              <c16:uniqueId val="{00000009-2B42-431B-8B65-6507AAEC64F5}"/>
            </c:ext>
          </c:extLst>
        </c:ser>
        <c:ser>
          <c:idx val="9"/>
          <c:order val="9"/>
          <c:tx>
            <c:strRef>
              <c:f>Sheet1!$K$1</c:f>
              <c:strCache>
                <c:ptCount val="1"/>
                <c:pt idx="0">
                  <c:v>Forecast3</c:v>
                </c:pt>
              </c:strCache>
            </c:strRef>
          </c:tx>
          <c:spPr>
            <a:ln w="28575" cap="rnd">
              <a:solidFill>
                <a:schemeClr val="accent4">
                  <a:lumMod val="60000"/>
                </a:schemeClr>
              </a:solidFill>
              <a:round/>
            </a:ln>
            <a:effectLst/>
          </c:spPr>
          <c:marker>
            <c:symbol val="diamond"/>
            <c:size val="6"/>
            <c:spPr>
              <a:solidFill>
                <a:schemeClr val="accent4">
                  <a:lumMod val="60000"/>
                </a:schemeClr>
              </a:solidFill>
              <a:ln w="9525">
                <a:solidFill>
                  <a:schemeClr val="accent4">
                    <a:lumMod val="60000"/>
                  </a:schemeClr>
                </a:solidFill>
                <a:round/>
              </a:ln>
              <a:effectLst/>
            </c:spPr>
          </c:marker>
          <c:cat>
            <c:numRef>
              <c:f>Sheet1!$A$2:$A$31</c:f>
              <c:numCache>
                <c:formatCode>0</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Sheet1!$K$2:$K$31</c:f>
              <c:numCache>
                <c:formatCode>0</c:formatCode>
                <c:ptCount val="30"/>
                <c:pt idx="21">
                  <c:v>73</c:v>
                </c:pt>
                <c:pt idx="22">
                  <c:v>95.015084762631247</c:v>
                </c:pt>
                <c:pt idx="23">
                  <c:v>93.928976785461359</c:v>
                </c:pt>
                <c:pt idx="24">
                  <c:v>92.842868808291428</c:v>
                </c:pt>
                <c:pt idx="25">
                  <c:v>91.756760831121554</c:v>
                </c:pt>
                <c:pt idx="26">
                  <c:v>90.670652853951609</c:v>
                </c:pt>
                <c:pt idx="27">
                  <c:v>89.584544876781735</c:v>
                </c:pt>
                <c:pt idx="28">
                  <c:v>88.498436899611804</c:v>
                </c:pt>
                <c:pt idx="29">
                  <c:v>87.41232892244193</c:v>
                </c:pt>
              </c:numCache>
            </c:numRef>
          </c:val>
          <c:smooth val="0"/>
          <c:extLst>
            <c:ext xmlns:c16="http://schemas.microsoft.com/office/drawing/2014/chart" uri="{C3380CC4-5D6E-409C-BE32-E72D297353CC}">
              <c16:uniqueId val="{0000000A-2B42-431B-8B65-6507AAEC64F5}"/>
            </c:ext>
          </c:extLst>
        </c:ser>
        <c:ser>
          <c:idx val="10"/>
          <c:order val="10"/>
          <c:tx>
            <c:strRef>
              <c:f>Sheet1!$L$1</c:f>
              <c:strCache>
                <c:ptCount val="1"/>
                <c:pt idx="0">
                  <c:v>Series 11</c:v>
                </c:pt>
              </c:strCache>
            </c:strRef>
          </c:tx>
          <c:spPr>
            <a:ln w="28575" cap="rnd">
              <a:solidFill>
                <a:schemeClr val="accent5">
                  <a:lumMod val="60000"/>
                </a:schemeClr>
              </a:solidFill>
              <a:round/>
            </a:ln>
            <a:effectLst/>
          </c:spPr>
          <c:marker>
            <c:symbol val="square"/>
            <c:size val="6"/>
            <c:spPr>
              <a:solidFill>
                <a:schemeClr val="accent5">
                  <a:lumMod val="60000"/>
                </a:schemeClr>
              </a:solidFill>
              <a:ln w="9525">
                <a:solidFill>
                  <a:schemeClr val="accent5">
                    <a:lumMod val="60000"/>
                  </a:schemeClr>
                </a:solidFill>
                <a:round/>
              </a:ln>
              <a:effectLst/>
            </c:spPr>
          </c:marker>
          <c:cat>
            <c:numRef>
              <c:f>Sheet1!$A$2:$A$31</c:f>
              <c:numCache>
                <c:formatCode>0</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Sheet1!$L$2:$L$31</c:f>
              <c:numCache>
                <c:formatCode>0</c:formatCode>
                <c:ptCount val="30"/>
                <c:pt idx="21">
                  <c:v>73</c:v>
                </c:pt>
                <c:pt idx="22">
                  <c:v>-7.6856820923515841</c:v>
                </c:pt>
                <c:pt idx="23">
                  <c:v>-20.93993713693996</c:v>
                </c:pt>
                <c:pt idx="24">
                  <c:v>-33.065297522084791</c:v>
                </c:pt>
                <c:pt idx="25">
                  <c:v>-44.336830114203579</c:v>
                </c:pt>
                <c:pt idx="26">
                  <c:v>-54.933900384449814</c:v>
                </c:pt>
                <c:pt idx="27">
                  <c:v>-64.981132832261068</c:v>
                </c:pt>
                <c:pt idx="28">
                  <c:v>-74.569263755644087</c:v>
                </c:pt>
                <c:pt idx="29">
                  <c:v>-83.766775622063903</c:v>
                </c:pt>
              </c:numCache>
            </c:numRef>
          </c:val>
          <c:smooth val="0"/>
          <c:extLst>
            <c:ext xmlns:c16="http://schemas.microsoft.com/office/drawing/2014/chart" uri="{C3380CC4-5D6E-409C-BE32-E72D297353CC}">
              <c16:uniqueId val="{0000000B-2B42-431B-8B65-6507AAEC64F5}"/>
            </c:ext>
          </c:extLst>
        </c:ser>
        <c:ser>
          <c:idx val="11"/>
          <c:order val="11"/>
          <c:tx>
            <c:strRef>
              <c:f>Sheet1!$M$1</c:f>
              <c:strCache>
                <c:ptCount val="1"/>
                <c:pt idx="0">
                  <c:v>Series 12</c:v>
                </c:pt>
              </c:strCache>
            </c:strRef>
          </c:tx>
          <c:spPr>
            <a:ln w="28575" cap="rnd">
              <a:solidFill>
                <a:schemeClr val="accent6">
                  <a:lumMod val="60000"/>
                </a:schemeClr>
              </a:solidFill>
              <a:round/>
            </a:ln>
            <a:effectLst/>
          </c:spPr>
          <c:marker>
            <c:symbol val="triangle"/>
            <c:size val="6"/>
            <c:spPr>
              <a:solidFill>
                <a:srgbClr val="00B050"/>
              </a:solidFill>
              <a:ln w="9525">
                <a:solidFill>
                  <a:srgbClr val="00B050"/>
                </a:solidFill>
                <a:round/>
              </a:ln>
              <a:effectLst/>
            </c:spPr>
          </c:marker>
          <c:cat>
            <c:numRef>
              <c:f>Sheet1!$A$2:$A$31</c:f>
              <c:numCache>
                <c:formatCode>0</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Sheet1!$M$2:$M$31</c:f>
              <c:numCache>
                <c:formatCode>0</c:formatCode>
                <c:ptCount val="30"/>
                <c:pt idx="21">
                  <c:v>73</c:v>
                </c:pt>
                <c:pt idx="22">
                  <c:v>197.71585161761408</c:v>
                </c:pt>
                <c:pt idx="23">
                  <c:v>208.79789070786268</c:v>
                </c:pt>
                <c:pt idx="24">
                  <c:v>218.75103513866765</c:v>
                </c:pt>
                <c:pt idx="25">
                  <c:v>227.8503517764467</c:v>
                </c:pt>
                <c:pt idx="26">
                  <c:v>236.27520609235302</c:v>
                </c:pt>
                <c:pt idx="27">
                  <c:v>244.15022258582454</c:v>
                </c:pt>
                <c:pt idx="28">
                  <c:v>251.56613755486768</c:v>
                </c:pt>
                <c:pt idx="29">
                  <c:v>258.59143346694776</c:v>
                </c:pt>
              </c:numCache>
            </c:numRef>
          </c:val>
          <c:smooth val="0"/>
          <c:extLst>
            <c:ext xmlns:c16="http://schemas.microsoft.com/office/drawing/2014/chart" uri="{C3380CC4-5D6E-409C-BE32-E72D297353CC}">
              <c16:uniqueId val="{0000000C-2B42-431B-8B65-6507AAEC64F5}"/>
            </c:ext>
          </c:extLst>
        </c:ser>
        <c:ser>
          <c:idx val="12"/>
          <c:order val="12"/>
          <c:tx>
            <c:strRef>
              <c:f>Sheet1!$N$1</c:f>
              <c:strCache>
                <c:ptCount val="1"/>
                <c:pt idx="0">
                  <c:v>Plant_Nutrition</c:v>
                </c:pt>
              </c:strCache>
            </c:strRef>
          </c:tx>
          <c:spPr>
            <a:ln w="38100" cap="rnd">
              <a:solidFill>
                <a:srgbClr val="C00000"/>
              </a:solidFill>
              <a:round/>
            </a:ln>
            <a:effectLst/>
          </c:spPr>
          <c:marker>
            <c:symbol val="x"/>
            <c:size val="6"/>
            <c:spPr>
              <a:noFill/>
              <a:ln w="9525">
                <a:solidFill>
                  <a:schemeClr val="accent1">
                    <a:lumMod val="80000"/>
                    <a:lumOff val="20000"/>
                  </a:schemeClr>
                </a:solidFill>
                <a:round/>
              </a:ln>
              <a:effectLst/>
            </c:spPr>
          </c:marker>
          <c:cat>
            <c:numRef>
              <c:f>Sheet1!$A$2:$A$31</c:f>
              <c:numCache>
                <c:formatCode>0</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Sheet1!$N$2:$N$31</c:f>
              <c:numCache>
                <c:formatCode>0</c:formatCode>
                <c:ptCount val="30"/>
                <c:pt idx="0">
                  <c:v>59</c:v>
                </c:pt>
                <c:pt idx="1">
                  <c:v>102</c:v>
                </c:pt>
                <c:pt idx="2">
                  <c:v>127</c:v>
                </c:pt>
                <c:pt idx="3">
                  <c:v>66</c:v>
                </c:pt>
                <c:pt idx="4">
                  <c:v>67</c:v>
                </c:pt>
                <c:pt idx="5">
                  <c:v>110</c:v>
                </c:pt>
                <c:pt idx="6">
                  <c:v>94</c:v>
                </c:pt>
                <c:pt idx="7">
                  <c:v>132</c:v>
                </c:pt>
                <c:pt idx="8">
                  <c:v>64</c:v>
                </c:pt>
                <c:pt idx="9">
                  <c:v>56</c:v>
                </c:pt>
                <c:pt idx="10">
                  <c:v>119</c:v>
                </c:pt>
                <c:pt idx="11">
                  <c:v>88</c:v>
                </c:pt>
                <c:pt idx="12">
                  <c:v>79</c:v>
                </c:pt>
                <c:pt idx="13">
                  <c:v>92</c:v>
                </c:pt>
                <c:pt idx="14">
                  <c:v>89</c:v>
                </c:pt>
                <c:pt idx="15">
                  <c:v>91</c:v>
                </c:pt>
                <c:pt idx="16">
                  <c:v>137</c:v>
                </c:pt>
                <c:pt idx="17">
                  <c:v>107</c:v>
                </c:pt>
                <c:pt idx="18">
                  <c:v>48</c:v>
                </c:pt>
                <c:pt idx="19">
                  <c:v>46</c:v>
                </c:pt>
                <c:pt idx="20">
                  <c:v>41</c:v>
                </c:pt>
                <c:pt idx="21">
                  <c:v>28</c:v>
                </c:pt>
              </c:numCache>
            </c:numRef>
          </c:val>
          <c:smooth val="0"/>
          <c:extLst>
            <c:ext xmlns:c16="http://schemas.microsoft.com/office/drawing/2014/chart" uri="{C3380CC4-5D6E-409C-BE32-E72D297353CC}">
              <c16:uniqueId val="{0000000D-2B42-431B-8B65-6507AAEC64F5}"/>
            </c:ext>
          </c:extLst>
        </c:ser>
        <c:ser>
          <c:idx val="13"/>
          <c:order val="13"/>
          <c:tx>
            <c:strRef>
              <c:f>Sheet1!$O$1</c:f>
              <c:strCache>
                <c:ptCount val="1"/>
                <c:pt idx="0">
                  <c:v>Forecast4</c:v>
                </c:pt>
              </c:strCache>
            </c:strRef>
          </c:tx>
          <c:spPr>
            <a:ln w="28575" cap="rnd">
              <a:solidFill>
                <a:schemeClr val="accent2">
                  <a:lumMod val="80000"/>
                  <a:lumOff val="20000"/>
                </a:schemeClr>
              </a:solidFill>
              <a:round/>
            </a:ln>
            <a:effectLst/>
          </c:spPr>
          <c:marker>
            <c:symbol val="star"/>
            <c:size val="6"/>
            <c:spPr>
              <a:noFill/>
              <a:ln w="9525">
                <a:solidFill>
                  <a:schemeClr val="accent2">
                    <a:lumMod val="80000"/>
                    <a:lumOff val="20000"/>
                  </a:schemeClr>
                </a:solidFill>
                <a:round/>
              </a:ln>
              <a:effectLst/>
            </c:spPr>
          </c:marker>
          <c:cat>
            <c:numRef>
              <c:f>Sheet1!$A$2:$A$31</c:f>
              <c:numCache>
                <c:formatCode>0</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Sheet1!$O$2:$O$31</c:f>
              <c:numCache>
                <c:formatCode>0</c:formatCode>
                <c:ptCount val="30"/>
                <c:pt idx="21">
                  <c:v>28</c:v>
                </c:pt>
                <c:pt idx="22">
                  <c:v>47.070252764399314</c:v>
                </c:pt>
                <c:pt idx="23">
                  <c:v>34.823040507657311</c:v>
                </c:pt>
                <c:pt idx="24">
                  <c:v>22.575828250915301</c:v>
                </c:pt>
                <c:pt idx="25">
                  <c:v>10.328615994173298</c:v>
                </c:pt>
                <c:pt idx="26">
                  <c:v>-1.9185962625687052</c:v>
                </c:pt>
                <c:pt idx="27">
                  <c:v>-14.165808519310715</c:v>
                </c:pt>
                <c:pt idx="28">
                  <c:v>-26.413020776052718</c:v>
                </c:pt>
                <c:pt idx="29">
                  <c:v>-38.660233032794721</c:v>
                </c:pt>
              </c:numCache>
            </c:numRef>
          </c:val>
          <c:smooth val="0"/>
          <c:extLst>
            <c:ext xmlns:c16="http://schemas.microsoft.com/office/drawing/2014/chart" uri="{C3380CC4-5D6E-409C-BE32-E72D297353CC}">
              <c16:uniqueId val="{0000000E-2B42-431B-8B65-6507AAEC64F5}"/>
            </c:ext>
          </c:extLst>
        </c:ser>
        <c:ser>
          <c:idx val="14"/>
          <c:order val="14"/>
          <c:tx>
            <c:strRef>
              <c:f>Sheet1!$P$1</c:f>
              <c:strCache>
                <c:ptCount val="1"/>
                <c:pt idx="0">
                  <c:v>Series 15</c:v>
                </c:pt>
              </c:strCache>
            </c:strRef>
          </c:tx>
          <c:spPr>
            <a:ln w="28575" cap="rnd">
              <a:solidFill>
                <a:schemeClr val="accent3">
                  <a:lumMod val="80000"/>
                  <a:lumOff val="20000"/>
                </a:schemeClr>
              </a:solidFill>
              <a:round/>
            </a:ln>
            <a:effectLst/>
          </c:spPr>
          <c:marker>
            <c:symbol val="circle"/>
            <c:size val="6"/>
            <c:spPr>
              <a:solidFill>
                <a:schemeClr val="accent3">
                  <a:lumMod val="80000"/>
                  <a:lumOff val="20000"/>
                </a:schemeClr>
              </a:solidFill>
              <a:ln w="9525">
                <a:solidFill>
                  <a:schemeClr val="accent3">
                    <a:lumMod val="80000"/>
                    <a:lumOff val="20000"/>
                  </a:schemeClr>
                </a:solidFill>
                <a:round/>
              </a:ln>
              <a:effectLst/>
            </c:spPr>
          </c:marker>
          <c:cat>
            <c:numRef>
              <c:f>Sheet1!$A$2:$A$31</c:f>
              <c:numCache>
                <c:formatCode>0</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Sheet1!$P$2:$P$31</c:f>
              <c:numCache>
                <c:formatCode>0</c:formatCode>
                <c:ptCount val="30"/>
                <c:pt idx="21">
                  <c:v>28</c:v>
                </c:pt>
                <c:pt idx="22">
                  <c:v>-18.916911206973367</c:v>
                </c:pt>
                <c:pt idx="23">
                  <c:v>-32.458016806615277</c:v>
                </c:pt>
                <c:pt idx="24">
                  <c:v>-47.519966532991099</c:v>
                </c:pt>
                <c:pt idx="25">
                  <c:v>-64.502515432765648</c:v>
                </c:pt>
                <c:pt idx="26">
                  <c:v>-83.594340082499855</c:v>
                </c:pt>
                <c:pt idx="27">
                  <c:v>-104.78843396442169</c:v>
                </c:pt>
                <c:pt idx="28">
                  <c:v>-127.94947075920453</c:v>
                </c:pt>
                <c:pt idx="29">
                  <c:v>-152.88742563094706</c:v>
                </c:pt>
              </c:numCache>
            </c:numRef>
          </c:val>
          <c:smooth val="0"/>
          <c:extLst>
            <c:ext xmlns:c16="http://schemas.microsoft.com/office/drawing/2014/chart" uri="{C3380CC4-5D6E-409C-BE32-E72D297353CC}">
              <c16:uniqueId val="{0000000F-2B42-431B-8B65-6507AAEC64F5}"/>
            </c:ext>
          </c:extLst>
        </c:ser>
        <c:ser>
          <c:idx val="15"/>
          <c:order val="15"/>
          <c:tx>
            <c:strRef>
              <c:f>Sheet1!$Q$1</c:f>
              <c:strCache>
                <c:ptCount val="1"/>
                <c:pt idx="0">
                  <c:v>Series 16</c:v>
                </c:pt>
              </c:strCache>
            </c:strRef>
          </c:tx>
          <c:spPr>
            <a:ln w="28575" cap="rnd">
              <a:solidFill>
                <a:schemeClr val="accent4">
                  <a:lumMod val="80000"/>
                  <a:lumOff val="20000"/>
                </a:schemeClr>
              </a:solidFill>
              <a:round/>
            </a:ln>
            <a:effectLst/>
          </c:spPr>
          <c:marker>
            <c:symbol val="plus"/>
            <c:size val="6"/>
            <c:spPr>
              <a:noFill/>
              <a:ln w="9525">
                <a:solidFill>
                  <a:schemeClr val="accent4">
                    <a:lumMod val="80000"/>
                    <a:lumOff val="20000"/>
                  </a:schemeClr>
                </a:solidFill>
                <a:round/>
              </a:ln>
              <a:effectLst/>
            </c:spPr>
          </c:marker>
          <c:cat>
            <c:numRef>
              <c:f>Sheet1!$A$2:$A$31</c:f>
              <c:numCache>
                <c:formatCode>0</c:formatCode>
                <c:ptCount val="3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numCache>
            </c:numRef>
          </c:cat>
          <c:val>
            <c:numRef>
              <c:f>Sheet1!$Q$2:$Q$31</c:f>
              <c:numCache>
                <c:formatCode>0</c:formatCode>
                <c:ptCount val="30"/>
                <c:pt idx="21">
                  <c:v>28</c:v>
                </c:pt>
                <c:pt idx="22">
                  <c:v>113.05741673577199</c:v>
                </c:pt>
                <c:pt idx="23">
                  <c:v>102.1040978219299</c:v>
                </c:pt>
                <c:pt idx="24">
                  <c:v>92.671623034821692</c:v>
                </c:pt>
                <c:pt idx="25">
                  <c:v>85.159747421112257</c:v>
                </c:pt>
                <c:pt idx="26">
                  <c:v>79.757147557362458</c:v>
                </c:pt>
                <c:pt idx="27">
                  <c:v>76.456816925800254</c:v>
                </c:pt>
                <c:pt idx="28">
                  <c:v>75.123429207099093</c:v>
                </c:pt>
                <c:pt idx="29">
                  <c:v>75.566959565357607</c:v>
                </c:pt>
              </c:numCache>
            </c:numRef>
          </c:val>
          <c:smooth val="0"/>
          <c:extLst>
            <c:ext xmlns:c16="http://schemas.microsoft.com/office/drawing/2014/chart" uri="{C3380CC4-5D6E-409C-BE32-E72D297353CC}">
              <c16:uniqueId val="{00000010-2B42-431B-8B65-6507AAEC64F5}"/>
            </c:ext>
          </c:extLst>
        </c:ser>
        <c:dLbls>
          <c:showLegendKey val="0"/>
          <c:showVal val="0"/>
          <c:showCatName val="0"/>
          <c:showSerName val="0"/>
          <c:showPercent val="0"/>
          <c:showBubbleSize val="0"/>
        </c:dLbls>
        <c:marker val="1"/>
        <c:smooth val="0"/>
        <c:axId val="1056409232"/>
        <c:axId val="1056410480"/>
      </c:lineChart>
      <c:catAx>
        <c:axId val="1056409232"/>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dirty="0"/>
                  <a:t>Weeks</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low"/>
        <c:spPr>
          <a:noFill/>
          <a:ln w="9525" cap="flat" cmpd="sng" algn="ctr">
            <a:no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056410480"/>
        <c:crosses val="autoZero"/>
        <c:auto val="1"/>
        <c:lblAlgn val="ctr"/>
        <c:lblOffset val="100"/>
        <c:noMultiLvlLbl val="0"/>
      </c:catAx>
      <c:valAx>
        <c:axId val="1056410480"/>
        <c:scaling>
          <c:orientation val="minMax"/>
        </c:scaling>
        <c:delete val="0"/>
        <c:axPos val="l"/>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dirty="0"/>
                  <a:t>Sales (units)</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0"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56409232"/>
        <c:crosses val="autoZero"/>
        <c:crossBetween val="between"/>
      </c:valAx>
      <c:spPr>
        <a:noFill/>
        <a:ln>
          <a:noFill/>
        </a:ln>
        <a:effectLst/>
      </c:spPr>
    </c:plotArea>
    <c:legend>
      <c:legendPos val="t"/>
      <c:legendEntry>
        <c:idx val="2"/>
        <c:delete val="1"/>
      </c:legendEntry>
      <c:legendEntry>
        <c:idx val="3"/>
        <c:delete val="1"/>
      </c:legendEntry>
      <c:legendEntry>
        <c:idx val="6"/>
        <c:delete val="1"/>
      </c:legendEntry>
      <c:legendEntry>
        <c:idx val="7"/>
        <c:delete val="1"/>
      </c:legendEntry>
      <c:legendEntry>
        <c:idx val="10"/>
        <c:delete val="1"/>
      </c:legendEntry>
      <c:legendEntry>
        <c:idx val="11"/>
        <c:delete val="1"/>
      </c:legendEntry>
      <c:legendEntry>
        <c:idx val="14"/>
        <c:delete val="1"/>
      </c:legendEntry>
      <c:legendEntry>
        <c:idx val="15"/>
        <c:delete val="1"/>
      </c:legendEntry>
      <c:layout>
        <c:manualLayout>
          <c:xMode val="edge"/>
          <c:yMode val="edge"/>
          <c:x val="3.5162952812310327E-2"/>
          <c:y val="0.92967331080999394"/>
          <c:w val="0.87845718504223258"/>
          <c:h val="5.933970389055768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Sheet1!$A$2:$B$24</cx:f>
        <cx:lvl ptCount="23">
          <cx:pt idx="0">Ridomil Gold (Fungicide)</cx:pt>
          <cx:pt idx="1">Sumiprint (Insecticide)</cx:pt>
          <cx:pt idx="2">Simodis (Insecticide)</cx:pt>
          <cx:pt idx="3">Systiva (Fungicide)</cx:pt>
          <cx:pt idx="4">Exponus (Insecticide)</cx:pt>
          <cx:pt idx="5">Agil (Herbicide)</cx:pt>
          <cx:pt idx="6">Xelora (Fungicide)</cx:pt>
          <cx:pt idx="7">Curzate (Fungicide)</cx:pt>
          <cx:pt idx="8">Ultimare (Insecticide)</cx:pt>
          <cx:pt idx="9">Iris (Herbicide)</cx:pt>
          <cx:pt idx="10">Amister Top (Fungicide)</cx:pt>
          <cx:pt idx="11">Saaf (Fungicide)</cx:pt>
          <cx:pt idx="12">Nativo (Fungicide)</cx:pt>
          <cx:pt idx="13">Sprint (Fungicide)</cx:pt>
          <cx:pt idx="14">Tag Gun (Herbicide)</cx:pt>
          <cx:pt idx="15">Double (Plant Nutrition)</cx:pt>
          <cx:pt idx="16">Isabion (Plant Nutrition)</cx:pt>
          <cx:pt idx="17">Poushak (Plant Nutrition)</cx:pt>
          <cx:pt idx="18">Lihocin (Plant Nutrition)</cx:pt>
          <cx:pt idx="19">2,4-D (Herbicide)</cx:pt>
          <cx:pt idx="20">Indofil M45 (Fungicide)</cx:pt>
          <cx:pt idx="21">Agromin Gold (Plant Nutrition)</cx:pt>
          <cx:pt idx="22">Others</cx:pt>
        </cx:lvl>
        <cx:lvl ptCount="23">
          <cx:pt idx="0">A</cx:pt>
          <cx:pt idx="1">A</cx:pt>
          <cx:pt idx="2">A</cx:pt>
          <cx:pt idx="3">A</cx:pt>
          <cx:pt idx="4">A</cx:pt>
          <cx:pt idx="5">A</cx:pt>
          <cx:pt idx="6">A</cx:pt>
          <cx:pt idx="7">A</cx:pt>
          <cx:pt idx="8">A</cx:pt>
          <cx:pt idx="9">A</cx:pt>
          <cx:pt idx="10">A</cx:pt>
          <cx:pt idx="11">A</cx:pt>
          <cx:pt idx="12">A</cx:pt>
          <cx:pt idx="13">B</cx:pt>
          <cx:pt idx="14">B</cx:pt>
          <cx:pt idx="15">B</cx:pt>
          <cx:pt idx="16">B</cx:pt>
          <cx:pt idx="17">B</cx:pt>
          <cx:pt idx="18">B</cx:pt>
          <cx:pt idx="19">C</cx:pt>
          <cx:pt idx="20">C</cx:pt>
          <cx:pt idx="21">C</cx:pt>
          <cx:pt idx="22">C</cx:pt>
        </cx:lvl>
        <cx:lvl ptCount="0"/>
      </cx:strDim>
      <cx:numDim type="size">
        <cx:f>Sheet1!$C$2:$C$24</cx:f>
        <cx:lvl ptCount="23" formatCode="0%">
          <cx:pt idx="0">0.096950252242727408</cx:pt>
          <cx:pt idx="1">0.069205827823384899</cx:pt>
          <cx:pt idx="2">0.04974256973726901</cx:pt>
          <cx:pt idx="3">0.047312304505259029</cx:pt>
          <cx:pt idx="4">0.044985439821772256</cx:pt>
          <cx:pt idx="5">0.042926344401657858</cx:pt>
          <cx:pt idx="6">0.040719521235379835</cx:pt>
          <cx:pt idx="7">0.040693440807704345</cx:pt>
          <cx:pt idx="8">0.04022532204853535</cx:pt>
          <cx:pt idx="9">0.038227469924037208</cx:pt>
          <cx:pt idx="10">0.036226046276003905</cx:pt>
          <cx:pt idx="11">0.034800759209407034</cx:pt>
          <cx:pt idx="12">0.033285768760996363</cx:pt>
          <cx:pt idx="13">0.032467968558617485</cx:pt>
          <cx:pt idx="14">0.025029735286653164</cx:pt>
          <cx:pt idx="15">0.023192358477940826</cx:pt>
          <cx:pt idx="16">0.02187593966455054</cx:pt>
          <cx:pt idx="17">0.018799112320529263</cx:pt>
          <cx:pt idx="18">0.017218777718637369</cx:pt>
          <cx:pt idx="19">0.016080161776990384</cx:pt>
          <cx:pt idx="20">0.015576236229144306</cx:pt>
          <cx:pt idx="21">0.013803277070218226</cx:pt>
          <cx:pt idx="22">0.013231248817533927</cx:pt>
        </cx:lvl>
      </cx:numDim>
    </cx:data>
  </cx:chartData>
  <cx:chart>
    <cx:title pos="t" align="ctr" overlay="0">
      <cx:tx>
        <cx:rich>
          <a:bodyPr spcFirstLastPara="1" vertOverflow="ellipsis" horzOverflow="overflow" wrap="square" lIns="0" tIns="0" rIns="0" bIns="0" anchor="ctr" anchorCtr="1"/>
          <a:lstStyle/>
          <a:p>
            <a:pPr algn="ctr" rtl="0">
              <a:defRPr/>
            </a:pPr>
            <a:r>
              <a:rPr lang="en-US" sz="1862" b="0" i="0" u="none" strike="noStrike" baseline="0" dirty="0">
                <a:solidFill>
                  <a:prstClr val="black">
                    <a:lumMod val="65000"/>
                    <a:lumOff val="35000"/>
                  </a:prstClr>
                </a:solidFill>
                <a:latin typeface="Calibri" panose="020F0502020204030204"/>
              </a:rPr>
              <a:t>All Products’ Revenue Contribution </a:t>
            </a:r>
            <a:r>
              <a:rPr lang="en-US" sz="1862" b="0" i="0" u="none" strike="noStrike" baseline="0" dirty="0" err="1">
                <a:solidFill>
                  <a:prstClr val="black">
                    <a:lumMod val="65000"/>
                    <a:lumOff val="35000"/>
                  </a:prstClr>
                </a:solidFill>
                <a:latin typeface="Calibri" panose="020F0502020204030204"/>
              </a:rPr>
              <a:t>Treemap</a:t>
            </a:r>
            <a:endParaRPr lang="en-US" sz="1862" b="0" i="0" u="none" strike="noStrike" baseline="0" dirty="0">
              <a:solidFill>
                <a:prstClr val="black">
                  <a:lumMod val="65000"/>
                  <a:lumOff val="35000"/>
                </a:prstClr>
              </a:solidFill>
              <a:latin typeface="Calibri" panose="020F0502020204030204"/>
            </a:endParaRPr>
          </a:p>
        </cx:rich>
      </cx:tx>
    </cx:title>
    <cx:plotArea>
      <cx:plotAreaRegion>
        <cx:series layoutId="treemap" uniqueId="{780161E8-00DC-4E70-AB7D-377AD49E4344}">
          <cx:tx>
            <cx:txData>
              <cx:f>Sheet1!$C$1</cx:f>
              <cx:v>Revenue(%)</cx:v>
            </cx:txData>
          </cx:tx>
          <cx:dataPt idx="14">
            <cx:spPr>
              <a:solidFill>
                <a:srgbClr val="C00000"/>
              </a:solidFill>
            </cx:spPr>
          </cx:dataPt>
          <cx:dataPt idx="21">
            <cx:spPr>
              <a:solidFill>
                <a:srgbClr val="70AD47">
                  <a:lumMod val="75000"/>
                </a:srgbClr>
              </a:solidFill>
            </cx:spPr>
          </cx:dataPt>
          <cx:dataLabels pos="inEnd">
            <cx:txPr>
              <a:bodyPr spcFirstLastPara="1" vertOverflow="ellipsis" horzOverflow="overflow" wrap="square" lIns="0" tIns="0" rIns="0" bIns="0" anchor="ctr" anchorCtr="1"/>
              <a:lstStyle/>
              <a:p>
                <a:pPr algn="ctr" rtl="0">
                  <a:defRPr>
                    <a:solidFill>
                      <a:schemeClr val="tx1"/>
                    </a:solidFill>
                  </a:defRPr>
                </a:pPr>
                <a:endParaRPr lang="en-US" sz="1197" b="0" i="0" u="none" strike="noStrike" baseline="0">
                  <a:solidFill>
                    <a:schemeClr val="tx1"/>
                  </a:solidFill>
                  <a:latin typeface="Calibri" panose="020F0502020204030204"/>
                </a:endParaRPr>
              </a:p>
            </cx:txPr>
            <cx:visibility seriesName="0" categoryName="1" value="1"/>
            <cx:separator>
</cx:separator>
          </cx:dataLabels>
          <cx:dataId val="0"/>
          <cx:layoutPr>
            <cx:parentLabelLayout val="overlapping"/>
          </cx:layoutPr>
        </cx:series>
      </cx:plotAreaRegion>
    </cx:plotArea>
    <cx:legend pos="r" align="ctr" overlay="0">
      <cx:txPr>
        <a:bodyPr spcFirstLastPara="1" vertOverflow="ellipsis" horzOverflow="overflow" wrap="square" lIns="0" tIns="0" rIns="0" bIns="0" anchor="ctr" anchorCtr="1"/>
        <a:lstStyle/>
        <a:p>
          <a:pPr algn="ctr" rtl="0">
            <a:defRPr/>
          </a:pPr>
          <a:endParaRPr lang="en-US" sz="1197" b="0" i="0" u="none" strike="noStrike" baseline="0">
            <a:solidFill>
              <a:prstClr val="black">
                <a:lumMod val="65000"/>
                <a:lumOff val="35000"/>
              </a:prstClr>
            </a:solidFill>
            <a:latin typeface="Calibri" panose="020F0502020204030204"/>
          </a:endParaRPr>
        </a:p>
      </cx:txPr>
    </cx:legend>
  </cx:chart>
  <cx:spPr>
    <a:solidFill>
      <a:schemeClr val="bg1"/>
    </a:solidFill>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0.10379</cdr:x>
      <cdr:y>0.87988</cdr:y>
    </cdr:from>
    <cdr:to>
      <cdr:x>0.92182</cdr:x>
      <cdr:y>0.94128</cdr:y>
    </cdr:to>
    <cdr:sp macro="" textlink="">
      <cdr:nvSpPr>
        <cdr:cNvPr id="2" name="TextBox 1">
          <a:extLst xmlns:a="http://schemas.openxmlformats.org/drawingml/2006/main">
            <a:ext uri="{FF2B5EF4-FFF2-40B4-BE49-F238E27FC236}">
              <a16:creationId xmlns:a16="http://schemas.microsoft.com/office/drawing/2014/main" id="{AB160058-8FE3-483E-BA02-EDEF66209CE0}"/>
            </a:ext>
          </a:extLst>
        </cdr:cNvPr>
        <cdr:cNvSpPr txBox="1"/>
      </cdr:nvSpPr>
      <cdr:spPr>
        <a:xfrm xmlns:a="http://schemas.openxmlformats.org/drawingml/2006/main">
          <a:off x="829752" y="3815440"/>
          <a:ext cx="6539696" cy="26621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1100" dirty="0"/>
            <a:t>             Fungicides</a:t>
          </a:r>
          <a:r>
            <a:rPr lang="en-IN" dirty="0"/>
            <a:t>	Herbicide	                Insecticide	                  Plant Nutrition</a:t>
          </a:r>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25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6908279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729156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335E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F713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1.png"/><Relationship Id="rId20" Type="http://schemas.openxmlformats.org/officeDocument/2006/relationships/image" Target="../media/image25.jp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svg"/><Relationship Id="rId15" Type="http://schemas.openxmlformats.org/officeDocument/2006/relationships/image" Target="../media/image20.png"/><Relationship Id="rId10" Type="http://schemas.openxmlformats.org/officeDocument/2006/relationships/image" Target="../media/image15.jp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13" Type="http://schemas.microsoft.com/office/2007/relationships/hdphoto" Target="../media/hdphoto5.wdp"/><Relationship Id="rId3" Type="http://schemas.openxmlformats.org/officeDocument/2006/relationships/image" Target="../media/image24.png"/><Relationship Id="rId7" Type="http://schemas.microsoft.com/office/2007/relationships/hdphoto" Target="../media/hdphoto2.wdp"/><Relationship Id="rId12"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6.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38.png"/><Relationship Id="rId4" Type="http://schemas.openxmlformats.org/officeDocument/2006/relationships/image" Target="../media/image35.png"/><Relationship Id="rId9" Type="http://schemas.microsoft.com/office/2007/relationships/hdphoto" Target="../media/hdphoto3.wdp"/><Relationship Id="rId1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14/relationships/chartEx" Target="../charts/chartEx1.xml"/><Relationship Id="rId5" Type="http://schemas.openxmlformats.org/officeDocument/2006/relationships/chart" Target="../charts/chart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chart" Target="../charts/chart4.xml"/><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4.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162046"/>
            <a:ext cx="5760720" cy="8391645"/>
          </a:xfrm>
          <a:prstGeom prst="rect">
            <a:avLst/>
          </a:prstGeom>
        </p:spPr>
      </p:pic>
      <p:sp>
        <p:nvSpPr>
          <p:cNvPr id="3" name="Text 0"/>
          <p:cNvSpPr/>
          <p:nvPr/>
        </p:nvSpPr>
        <p:spPr>
          <a:xfrm>
            <a:off x="442758" y="1236521"/>
            <a:ext cx="8775031" cy="2293053"/>
          </a:xfrm>
          <a:prstGeom prst="rect">
            <a:avLst/>
          </a:prstGeom>
          <a:noFill/>
          <a:ln/>
        </p:spPr>
        <p:txBody>
          <a:bodyPr wrap="square" lIns="0" tIns="0" rIns="0" bIns="0" rtlCol="0" anchor="t"/>
          <a:lstStyle/>
          <a:p>
            <a:pPr>
              <a:lnSpc>
                <a:spcPct val="150000"/>
              </a:lnSpc>
            </a:pPr>
            <a:r>
              <a:rPr lang="en-US" sz="2600" b="1" dirty="0">
                <a:solidFill>
                  <a:schemeClr val="bg1"/>
                </a:solidFill>
                <a:latin typeface="Times New Roman" panose="02020603050405020304" pitchFamily="18" charset="0"/>
                <a:cs typeface="Times New Roman" panose="02020603050405020304" pitchFamily="18" charset="0"/>
              </a:rPr>
              <a:t>      Strategic Resilience : </a:t>
            </a:r>
          </a:p>
          <a:p>
            <a:pPr>
              <a:lnSpc>
                <a:spcPct val="150000"/>
              </a:lnSpc>
            </a:pPr>
            <a:r>
              <a:rPr lang="en-US" sz="2600" b="1" dirty="0">
                <a:solidFill>
                  <a:schemeClr val="bg1"/>
                </a:solidFill>
                <a:latin typeface="Times New Roman" panose="02020603050405020304" pitchFamily="18" charset="0"/>
                <a:cs typeface="Times New Roman" panose="02020603050405020304" pitchFamily="18" charset="0"/>
              </a:rPr>
              <a:t>Data-Driven Customer Centric Sales and Marketing for Improving Pesticide Shop Performance</a:t>
            </a:r>
            <a:endParaRPr lang="en-US" sz="2600" dirty="0">
              <a:latin typeface="Times New Roman" panose="02020603050405020304" pitchFamily="18" charset="0"/>
              <a:cs typeface="Times New Roman" panose="02020603050405020304" pitchFamily="18" charset="0"/>
            </a:endParaRPr>
          </a:p>
          <a:p>
            <a:pPr marL="0" indent="0">
              <a:lnSpc>
                <a:spcPct val="150000"/>
              </a:lnSpc>
              <a:buNone/>
            </a:pP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4" name="Text 1"/>
          <p:cNvSpPr/>
          <p:nvPr/>
        </p:nvSpPr>
        <p:spPr>
          <a:xfrm>
            <a:off x="642997" y="4865482"/>
            <a:ext cx="6691551" cy="566976"/>
          </a:xfrm>
          <a:prstGeom prst="roundRect">
            <a:avLst/>
          </a:prstGeom>
          <a:noFill/>
          <a:ln/>
        </p:spPr>
        <p:txBody>
          <a:bodyPr wrap="none" lIns="0" tIns="0" rIns="0" bIns="0" rtlCol="0" anchor="t"/>
          <a:lstStyle/>
          <a:p>
            <a:pPr marL="0" indent="0" algn="ctr">
              <a:lnSpc>
                <a:spcPts val="4450"/>
              </a:lnSpc>
              <a:buNone/>
            </a:pPr>
            <a:r>
              <a:rPr lang="en-US" sz="2400" dirty="0">
                <a:solidFill>
                  <a:schemeClr val="bg1"/>
                </a:solidFill>
                <a:latin typeface="Times New Roman" panose="02020603050405020304" pitchFamily="18" charset="0"/>
                <a:cs typeface="Times New Roman" panose="02020603050405020304" pitchFamily="18" charset="0"/>
              </a:rPr>
              <a:t>Presented by</a:t>
            </a:r>
          </a:p>
        </p:txBody>
      </p:sp>
      <p:pic>
        <p:nvPicPr>
          <p:cNvPr id="14" name="Image 2">
            <a:extLst>
              <a:ext uri="{FF2B5EF4-FFF2-40B4-BE49-F238E27FC236}">
                <a16:creationId xmlns:a16="http://schemas.microsoft.com/office/drawing/2014/main" id="{C6163F43-E8A4-43AA-B0E8-3868F08D4E90}"/>
              </a:ext>
            </a:extLst>
          </p:cNvPr>
          <p:cNvPicPr/>
          <p:nvPr/>
        </p:nvPicPr>
        <p:blipFill>
          <a:blip r:embed="rId4" cstate="print"/>
          <a:stretch>
            <a:fillRect/>
          </a:stretch>
        </p:blipFill>
        <p:spPr>
          <a:xfrm>
            <a:off x="11042145" y="623942"/>
            <a:ext cx="3077845" cy="3075305"/>
          </a:xfrm>
          <a:prstGeom prst="rect">
            <a:avLst/>
          </a:prstGeom>
        </p:spPr>
      </p:pic>
      <p:sp>
        <p:nvSpPr>
          <p:cNvPr id="16" name="TextBox 15">
            <a:extLst>
              <a:ext uri="{FF2B5EF4-FFF2-40B4-BE49-F238E27FC236}">
                <a16:creationId xmlns:a16="http://schemas.microsoft.com/office/drawing/2014/main" id="{3D29EA13-6664-4B2D-9E12-E5FA8985BF63}"/>
              </a:ext>
            </a:extLst>
          </p:cNvPr>
          <p:cNvSpPr txBox="1"/>
          <p:nvPr/>
        </p:nvSpPr>
        <p:spPr>
          <a:xfrm>
            <a:off x="8869680" y="4992896"/>
            <a:ext cx="7422776" cy="1519903"/>
          </a:xfrm>
          <a:prstGeom prst="rect">
            <a:avLst/>
          </a:prstGeom>
          <a:noFill/>
        </p:spPr>
        <p:txBody>
          <a:bodyPr wrap="square">
            <a:spAutoFit/>
          </a:bodyPr>
          <a:lstStyle/>
          <a:p>
            <a:pPr marR="234315" algn="ctr">
              <a:lnSpc>
                <a:spcPct val="150000"/>
              </a:lnSpc>
              <a:tabLst>
                <a:tab pos="5563235" algn="l"/>
              </a:tabLst>
            </a:pPr>
            <a:r>
              <a:rPr lang="en-US" sz="1800" dirty="0">
                <a:solidFill>
                  <a:schemeClr val="bg1"/>
                </a:solidFill>
                <a:effectLst/>
                <a:latin typeface="Times New Roman" panose="02020603050405020304" pitchFamily="18" charset="0"/>
                <a:ea typeface="Times New Roman" panose="02020603050405020304" pitchFamily="18" charset="0"/>
              </a:rPr>
              <a:t>IITM Online BS Degree Program</a:t>
            </a:r>
            <a:r>
              <a:rPr lang="en-US" sz="1800" spc="-10" dirty="0">
                <a:solidFill>
                  <a:schemeClr val="bg1"/>
                </a:solidFill>
                <a:effectLst/>
                <a:latin typeface="Times New Roman" panose="02020603050405020304" pitchFamily="18" charset="0"/>
                <a:ea typeface="Times New Roman" panose="02020603050405020304" pitchFamily="18" charset="0"/>
              </a:rPr>
              <a:t>,</a:t>
            </a:r>
            <a:endParaRPr lang="en-US" sz="1800" dirty="0">
              <a:solidFill>
                <a:schemeClr val="bg1"/>
              </a:solidFill>
              <a:effectLst/>
              <a:latin typeface="Times New Roman" panose="02020603050405020304" pitchFamily="18" charset="0"/>
              <a:ea typeface="Times New Roman" panose="02020603050405020304" pitchFamily="18" charset="0"/>
            </a:endParaRPr>
          </a:p>
          <a:p>
            <a:pPr marL="1345565" marR="1579880" algn="ctr">
              <a:lnSpc>
                <a:spcPct val="150000"/>
              </a:lnSpc>
              <a:spcBef>
                <a:spcPts val="855"/>
              </a:spcBef>
              <a:spcAft>
                <a:spcPts val="0"/>
              </a:spcAft>
              <a:tabLst>
                <a:tab pos="5563235" algn="l"/>
              </a:tabLst>
            </a:pPr>
            <a:r>
              <a:rPr lang="en-US" sz="1800" spc="-10" dirty="0">
                <a:solidFill>
                  <a:schemeClr val="bg1"/>
                </a:solidFill>
                <a:effectLst/>
                <a:latin typeface="Times New Roman" panose="02020603050405020304" pitchFamily="18" charset="0"/>
                <a:ea typeface="Times New Roman" panose="02020603050405020304" pitchFamily="18" charset="0"/>
              </a:rPr>
              <a:t>Indian</a:t>
            </a:r>
            <a:r>
              <a:rPr lang="en-US" sz="1800" spc="-50" dirty="0">
                <a:solidFill>
                  <a:schemeClr val="bg1"/>
                </a:solidFill>
                <a:effectLst/>
                <a:latin typeface="Times New Roman" panose="02020603050405020304" pitchFamily="18" charset="0"/>
                <a:ea typeface="Times New Roman" panose="02020603050405020304" pitchFamily="18" charset="0"/>
              </a:rPr>
              <a:t> </a:t>
            </a:r>
            <a:r>
              <a:rPr lang="en-US" sz="1800" spc="-10" dirty="0">
                <a:solidFill>
                  <a:schemeClr val="bg1"/>
                </a:solidFill>
                <a:effectLst/>
                <a:latin typeface="Times New Roman" panose="02020603050405020304" pitchFamily="18" charset="0"/>
                <a:ea typeface="Times New Roman" panose="02020603050405020304" pitchFamily="18" charset="0"/>
              </a:rPr>
              <a:t>Institute</a:t>
            </a:r>
            <a:r>
              <a:rPr lang="en-US" sz="1800" spc="-50" dirty="0">
                <a:solidFill>
                  <a:schemeClr val="bg1"/>
                </a:solidFill>
                <a:effectLst/>
                <a:latin typeface="Times New Roman" panose="02020603050405020304" pitchFamily="18" charset="0"/>
                <a:ea typeface="Times New Roman" panose="02020603050405020304" pitchFamily="18" charset="0"/>
              </a:rPr>
              <a:t> </a:t>
            </a:r>
            <a:r>
              <a:rPr lang="en-US" sz="1800" spc="-10" dirty="0">
                <a:solidFill>
                  <a:schemeClr val="bg1"/>
                </a:solidFill>
                <a:effectLst/>
                <a:latin typeface="Times New Roman" panose="02020603050405020304" pitchFamily="18" charset="0"/>
                <a:ea typeface="Times New Roman" panose="02020603050405020304" pitchFamily="18" charset="0"/>
              </a:rPr>
              <a:t>of</a:t>
            </a:r>
            <a:r>
              <a:rPr lang="en-US" sz="1800" spc="-50" dirty="0">
                <a:solidFill>
                  <a:schemeClr val="bg1"/>
                </a:solidFill>
                <a:effectLst/>
                <a:latin typeface="Times New Roman" panose="02020603050405020304" pitchFamily="18" charset="0"/>
                <a:ea typeface="Times New Roman" panose="02020603050405020304" pitchFamily="18" charset="0"/>
              </a:rPr>
              <a:t> </a:t>
            </a:r>
            <a:r>
              <a:rPr lang="en-US" sz="1800" spc="-10" dirty="0">
                <a:solidFill>
                  <a:schemeClr val="bg1"/>
                </a:solidFill>
                <a:effectLst/>
                <a:latin typeface="Times New Roman" panose="02020603050405020304" pitchFamily="18" charset="0"/>
                <a:ea typeface="Times New Roman" panose="02020603050405020304" pitchFamily="18" charset="0"/>
              </a:rPr>
              <a:t>Technology, Madras</a:t>
            </a:r>
            <a:endParaRPr lang="en-US" sz="1800" dirty="0">
              <a:solidFill>
                <a:schemeClr val="bg1"/>
              </a:solidFill>
              <a:effectLst/>
              <a:latin typeface="Times New Roman" panose="02020603050405020304" pitchFamily="18" charset="0"/>
              <a:ea typeface="Times New Roman" panose="02020603050405020304" pitchFamily="18" charset="0"/>
            </a:endParaRPr>
          </a:p>
          <a:p>
            <a:pPr marL="1345565" marR="1579880" algn="ctr">
              <a:lnSpc>
                <a:spcPct val="150000"/>
              </a:lnSpc>
              <a:spcBef>
                <a:spcPts val="855"/>
              </a:spcBef>
              <a:spcAft>
                <a:spcPts val="0"/>
              </a:spcAft>
              <a:tabLst>
                <a:tab pos="5563235" algn="l"/>
              </a:tabLst>
            </a:pPr>
            <a:r>
              <a:rPr lang="en-US" sz="1800" dirty="0">
                <a:solidFill>
                  <a:schemeClr val="bg1"/>
                </a:solidFill>
                <a:effectLst/>
                <a:latin typeface="Times New Roman" panose="02020603050405020304" pitchFamily="18" charset="0"/>
                <a:ea typeface="Calibri" panose="020F0502020204030204" pitchFamily="34" charset="0"/>
              </a:rPr>
              <a:t> Chennai Tamil Nadu, India, 600036</a:t>
            </a:r>
            <a:endParaRPr lang="en-US" sz="1800" dirty="0">
              <a:solidFill>
                <a:schemeClr val="bg1"/>
              </a:solidFill>
              <a:effectLst/>
              <a:latin typeface="Times New Roman" panose="02020603050405020304" pitchFamily="18" charset="0"/>
              <a:ea typeface="Times New Roman" panose="02020603050405020304" pitchFamily="18" charset="0"/>
            </a:endParaRPr>
          </a:p>
        </p:txBody>
      </p:sp>
      <p:grpSp>
        <p:nvGrpSpPr>
          <p:cNvPr id="18" name="Group 4">
            <a:extLst>
              <a:ext uri="{FF2B5EF4-FFF2-40B4-BE49-F238E27FC236}">
                <a16:creationId xmlns:a16="http://schemas.microsoft.com/office/drawing/2014/main" id="{F7017EDC-6E13-4A88-BB44-239BFCC26701}"/>
              </a:ext>
            </a:extLst>
          </p:cNvPr>
          <p:cNvGrpSpPr/>
          <p:nvPr/>
        </p:nvGrpSpPr>
        <p:grpSpPr>
          <a:xfrm>
            <a:off x="484094" y="5646091"/>
            <a:ext cx="7009358" cy="1398154"/>
            <a:chOff x="0" y="0"/>
            <a:chExt cx="9345810" cy="1864205"/>
          </a:xfrm>
        </p:grpSpPr>
        <p:grpSp>
          <p:nvGrpSpPr>
            <p:cNvPr id="19" name="Group 5">
              <a:extLst>
                <a:ext uri="{FF2B5EF4-FFF2-40B4-BE49-F238E27FC236}">
                  <a16:creationId xmlns:a16="http://schemas.microsoft.com/office/drawing/2014/main" id="{22D5D2BC-C6D5-4956-AA4C-176F93C5C3A9}"/>
                </a:ext>
              </a:extLst>
            </p:cNvPr>
            <p:cNvGrpSpPr/>
            <p:nvPr/>
          </p:nvGrpSpPr>
          <p:grpSpPr>
            <a:xfrm>
              <a:off x="0" y="0"/>
              <a:ext cx="9345810" cy="1546271"/>
              <a:chOff x="0" y="0"/>
              <a:chExt cx="1250766" cy="206940"/>
            </a:xfrm>
          </p:grpSpPr>
          <p:sp>
            <p:nvSpPr>
              <p:cNvPr id="23" name="Freeform 6">
                <a:extLst>
                  <a:ext uri="{FF2B5EF4-FFF2-40B4-BE49-F238E27FC236}">
                    <a16:creationId xmlns:a16="http://schemas.microsoft.com/office/drawing/2014/main" id="{DCCCEBC6-ADDA-450C-96C1-28746039A60F}"/>
                  </a:ext>
                </a:extLst>
              </p:cNvPr>
              <p:cNvSpPr/>
              <p:nvPr/>
            </p:nvSpPr>
            <p:spPr>
              <a:xfrm>
                <a:off x="18844" y="0"/>
                <a:ext cx="1213078" cy="206940"/>
              </a:xfrm>
              <a:custGeom>
                <a:avLst/>
                <a:gdLst/>
                <a:ahLst/>
                <a:cxnLst/>
                <a:rect l="l" t="t" r="r" b="b"/>
                <a:pathLst>
                  <a:path w="1213078" h="206940">
                    <a:moveTo>
                      <a:pt x="218760" y="0"/>
                    </a:moveTo>
                    <a:lnTo>
                      <a:pt x="1197518" y="0"/>
                    </a:lnTo>
                    <a:cubicBezTo>
                      <a:pt x="1203332" y="0"/>
                      <a:pt x="1208579" y="3488"/>
                      <a:pt x="1210829" y="8850"/>
                    </a:cubicBezTo>
                    <a:cubicBezTo>
                      <a:pt x="1213078" y="14212"/>
                      <a:pt x="1211891" y="20399"/>
                      <a:pt x="1207817" y="24548"/>
                    </a:cubicBezTo>
                    <a:lnTo>
                      <a:pt x="1052827" y="182392"/>
                    </a:lnTo>
                    <a:cubicBezTo>
                      <a:pt x="1037408" y="198094"/>
                      <a:pt x="1016325" y="206940"/>
                      <a:pt x="994318" y="206940"/>
                    </a:cubicBezTo>
                    <a:lnTo>
                      <a:pt x="15560" y="206940"/>
                    </a:lnTo>
                    <a:cubicBezTo>
                      <a:pt x="9746" y="206940"/>
                      <a:pt x="4499" y="203452"/>
                      <a:pt x="2249" y="198090"/>
                    </a:cubicBezTo>
                    <a:cubicBezTo>
                      <a:pt x="0" y="192728"/>
                      <a:pt x="1187" y="186541"/>
                      <a:pt x="5261" y="182392"/>
                    </a:cubicBezTo>
                    <a:lnTo>
                      <a:pt x="160251" y="24548"/>
                    </a:lnTo>
                    <a:cubicBezTo>
                      <a:pt x="175670" y="8846"/>
                      <a:pt x="196753" y="0"/>
                      <a:pt x="218760" y="0"/>
                    </a:cubicBezTo>
                    <a:close/>
                  </a:path>
                </a:pathLst>
              </a:custGeom>
              <a:solidFill>
                <a:srgbClr val="3275C5"/>
              </a:solidFill>
            </p:spPr>
          </p:sp>
          <p:sp>
            <p:nvSpPr>
              <p:cNvPr id="24" name="TextBox 7">
                <a:extLst>
                  <a:ext uri="{FF2B5EF4-FFF2-40B4-BE49-F238E27FC236}">
                    <a16:creationId xmlns:a16="http://schemas.microsoft.com/office/drawing/2014/main" id="{D9D04B00-AA82-4204-BFD9-6F2B48434529}"/>
                  </a:ext>
                </a:extLst>
              </p:cNvPr>
              <p:cNvSpPr txBox="1"/>
              <p:nvPr/>
            </p:nvSpPr>
            <p:spPr>
              <a:xfrm>
                <a:off x="101600" y="19050"/>
                <a:ext cx="1047566" cy="187890"/>
              </a:xfrm>
              <a:prstGeom prst="rect">
                <a:avLst/>
              </a:prstGeom>
            </p:spPr>
            <p:txBody>
              <a:bodyPr lIns="50800" tIns="50800" rIns="50800" bIns="50800" rtlCol="0" anchor="ctr"/>
              <a:lstStyle/>
              <a:p>
                <a:pPr algn="ctr">
                  <a:lnSpc>
                    <a:spcPts val="1993"/>
                  </a:lnSpc>
                </a:pPr>
                <a:endParaRPr/>
              </a:p>
            </p:txBody>
          </p:sp>
        </p:grpSp>
        <p:grpSp>
          <p:nvGrpSpPr>
            <p:cNvPr id="20" name="Group 8">
              <a:extLst>
                <a:ext uri="{FF2B5EF4-FFF2-40B4-BE49-F238E27FC236}">
                  <a16:creationId xmlns:a16="http://schemas.microsoft.com/office/drawing/2014/main" id="{C131A740-CE12-4127-97CF-3357A9187297}"/>
                </a:ext>
              </a:extLst>
            </p:cNvPr>
            <p:cNvGrpSpPr/>
            <p:nvPr/>
          </p:nvGrpSpPr>
          <p:grpSpPr>
            <a:xfrm>
              <a:off x="4451974" y="1170495"/>
              <a:ext cx="4192850" cy="693710"/>
              <a:chOff x="0" y="0"/>
              <a:chExt cx="1250766" cy="206940"/>
            </a:xfrm>
          </p:grpSpPr>
          <p:sp>
            <p:nvSpPr>
              <p:cNvPr id="21" name="Freeform 9">
                <a:extLst>
                  <a:ext uri="{FF2B5EF4-FFF2-40B4-BE49-F238E27FC236}">
                    <a16:creationId xmlns:a16="http://schemas.microsoft.com/office/drawing/2014/main" id="{0FD8C394-5DAF-4C63-8758-B08366B0E089}"/>
                  </a:ext>
                </a:extLst>
              </p:cNvPr>
              <p:cNvSpPr/>
              <p:nvPr/>
            </p:nvSpPr>
            <p:spPr>
              <a:xfrm>
                <a:off x="22107" y="0"/>
                <a:ext cx="1206553" cy="206940"/>
              </a:xfrm>
              <a:custGeom>
                <a:avLst/>
                <a:gdLst/>
                <a:ahLst/>
                <a:cxnLst/>
                <a:rect l="l" t="t" r="r" b="b"/>
                <a:pathLst>
                  <a:path w="1206553" h="206940">
                    <a:moveTo>
                      <a:pt x="221454" y="0"/>
                    </a:moveTo>
                    <a:lnTo>
                      <a:pt x="1188298" y="0"/>
                    </a:lnTo>
                    <a:cubicBezTo>
                      <a:pt x="1195119" y="0"/>
                      <a:pt x="1201274" y="4093"/>
                      <a:pt x="1203913" y="10382"/>
                    </a:cubicBezTo>
                    <a:cubicBezTo>
                      <a:pt x="1206552" y="16672"/>
                      <a:pt x="1205160" y="23932"/>
                      <a:pt x="1200381" y="28799"/>
                    </a:cubicBezTo>
                    <a:lnTo>
                      <a:pt x="1053737" y="178141"/>
                    </a:lnTo>
                    <a:cubicBezTo>
                      <a:pt x="1035649" y="196563"/>
                      <a:pt x="1010915" y="206940"/>
                      <a:pt x="985098" y="206940"/>
                    </a:cubicBezTo>
                    <a:lnTo>
                      <a:pt x="18254" y="206940"/>
                    </a:lnTo>
                    <a:cubicBezTo>
                      <a:pt x="11433" y="206940"/>
                      <a:pt x="5278" y="202848"/>
                      <a:pt x="2639" y="196558"/>
                    </a:cubicBezTo>
                    <a:cubicBezTo>
                      <a:pt x="0" y="190268"/>
                      <a:pt x="1392" y="183008"/>
                      <a:pt x="6171" y="178141"/>
                    </a:cubicBezTo>
                    <a:lnTo>
                      <a:pt x="152815" y="28799"/>
                    </a:lnTo>
                    <a:cubicBezTo>
                      <a:pt x="170903" y="10377"/>
                      <a:pt x="195637" y="0"/>
                      <a:pt x="221454" y="0"/>
                    </a:cubicBezTo>
                    <a:close/>
                  </a:path>
                </a:pathLst>
              </a:custGeom>
              <a:solidFill>
                <a:schemeClr val="accent1">
                  <a:lumMod val="40000"/>
                  <a:lumOff val="60000"/>
                </a:schemeClr>
              </a:solidFill>
            </p:spPr>
            <p:txBody>
              <a:bodyPr/>
              <a:lstStyle/>
              <a:p>
                <a:endParaRPr lang="en-US" dirty="0"/>
              </a:p>
            </p:txBody>
          </p:sp>
          <p:sp>
            <p:nvSpPr>
              <p:cNvPr id="22" name="TextBox 10">
                <a:extLst>
                  <a:ext uri="{FF2B5EF4-FFF2-40B4-BE49-F238E27FC236}">
                    <a16:creationId xmlns:a16="http://schemas.microsoft.com/office/drawing/2014/main" id="{B710A4E5-C378-4B84-94E2-8A47CED3F401}"/>
                  </a:ext>
                </a:extLst>
              </p:cNvPr>
              <p:cNvSpPr txBox="1"/>
              <p:nvPr/>
            </p:nvSpPr>
            <p:spPr>
              <a:xfrm>
                <a:off x="101600" y="19050"/>
                <a:ext cx="1047566" cy="187890"/>
              </a:xfrm>
              <a:prstGeom prst="rect">
                <a:avLst/>
              </a:prstGeom>
            </p:spPr>
            <p:txBody>
              <a:bodyPr lIns="50800" tIns="50800" rIns="50800" bIns="50800" rtlCol="0" anchor="ctr"/>
              <a:lstStyle/>
              <a:p>
                <a:pPr algn="ctr">
                  <a:lnSpc>
                    <a:spcPts val="1993"/>
                  </a:lnSpc>
                </a:pPr>
                <a:endParaRPr/>
              </a:p>
            </p:txBody>
          </p:sp>
        </p:grpSp>
      </p:grpSp>
      <p:sp>
        <p:nvSpPr>
          <p:cNvPr id="26" name="TextBox 25">
            <a:extLst>
              <a:ext uri="{FF2B5EF4-FFF2-40B4-BE49-F238E27FC236}">
                <a16:creationId xmlns:a16="http://schemas.microsoft.com/office/drawing/2014/main" id="{67D6964C-6F53-43ED-B40E-725436816CDF}"/>
              </a:ext>
            </a:extLst>
          </p:cNvPr>
          <p:cNvSpPr txBox="1"/>
          <p:nvPr/>
        </p:nvSpPr>
        <p:spPr>
          <a:xfrm>
            <a:off x="-82008" y="5646091"/>
            <a:ext cx="8105886" cy="804066"/>
          </a:xfrm>
          <a:prstGeom prst="rect">
            <a:avLst/>
          </a:prstGeom>
          <a:noFill/>
        </p:spPr>
        <p:txBody>
          <a:bodyPr wrap="square">
            <a:spAutoFit/>
          </a:bodyPr>
          <a:lstStyle/>
          <a:p>
            <a:pPr marL="0" indent="0" algn="ctr">
              <a:lnSpc>
                <a:spcPts val="2850"/>
              </a:lnSpc>
              <a:buNone/>
            </a:pPr>
            <a:r>
              <a:rPr lang="en-US" dirty="0">
                <a:solidFill>
                  <a:schemeClr val="bg1"/>
                </a:solidFill>
                <a:latin typeface="Times New Roman" panose="02020603050405020304" pitchFamily="18" charset="0"/>
                <a:cs typeface="Times New Roman" panose="02020603050405020304" pitchFamily="18" charset="0"/>
              </a:rPr>
              <a:t>Name: Pranab Kumar Manna</a:t>
            </a:r>
          </a:p>
          <a:p>
            <a:pPr marL="0" indent="0" algn="ctr">
              <a:lnSpc>
                <a:spcPts val="2850"/>
              </a:lnSpc>
              <a:buNone/>
            </a:pPr>
            <a:r>
              <a:rPr lang="en-US" dirty="0">
                <a:solidFill>
                  <a:schemeClr val="bg1"/>
                </a:solidFill>
                <a:latin typeface="Times New Roman" panose="02020603050405020304" pitchFamily="18" charset="0"/>
                <a:cs typeface="Times New Roman" panose="02020603050405020304" pitchFamily="18" charset="0"/>
              </a:rPr>
              <a:t> Roll number: 22f1000887</a:t>
            </a:r>
          </a:p>
        </p:txBody>
      </p:sp>
      <p:sp>
        <p:nvSpPr>
          <p:cNvPr id="27" name="Freeform 16">
            <a:extLst>
              <a:ext uri="{FF2B5EF4-FFF2-40B4-BE49-F238E27FC236}">
                <a16:creationId xmlns:a16="http://schemas.microsoft.com/office/drawing/2014/main" id="{E73BB531-03CA-4AE6-9347-3FCCFF874E6B}"/>
              </a:ext>
            </a:extLst>
          </p:cNvPr>
          <p:cNvSpPr/>
          <p:nvPr/>
        </p:nvSpPr>
        <p:spPr>
          <a:xfrm>
            <a:off x="454160" y="1423806"/>
            <a:ext cx="402341" cy="374569"/>
          </a:xfrm>
          <a:custGeom>
            <a:avLst/>
            <a:gdLst/>
            <a:ahLst/>
            <a:cxnLst/>
            <a:rect l="l" t="t" r="r" b="b"/>
            <a:pathLst>
              <a:path w="523227" h="523227">
                <a:moveTo>
                  <a:pt x="0" y="0"/>
                </a:moveTo>
                <a:lnTo>
                  <a:pt x="523227" y="0"/>
                </a:lnTo>
                <a:lnTo>
                  <a:pt x="523227" y="523227"/>
                </a:lnTo>
                <a:lnTo>
                  <a:pt x="0" y="5232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8" name="Group 14">
            <a:extLst>
              <a:ext uri="{FF2B5EF4-FFF2-40B4-BE49-F238E27FC236}">
                <a16:creationId xmlns:a16="http://schemas.microsoft.com/office/drawing/2014/main" id="{A18CCF36-6E66-4EC1-90AB-BA9F83F17578}"/>
              </a:ext>
            </a:extLst>
          </p:cNvPr>
          <p:cNvGrpSpPr/>
          <p:nvPr/>
        </p:nvGrpSpPr>
        <p:grpSpPr>
          <a:xfrm>
            <a:off x="7210256" y="2423788"/>
            <a:ext cx="2958353" cy="3054868"/>
            <a:chOff x="-2696623" y="-1335256"/>
            <a:chExt cx="4363612" cy="5128947"/>
          </a:xfrm>
        </p:grpSpPr>
        <p:sp>
          <p:nvSpPr>
            <p:cNvPr id="29" name="Freeform 15">
              <a:extLst>
                <a:ext uri="{FF2B5EF4-FFF2-40B4-BE49-F238E27FC236}">
                  <a16:creationId xmlns:a16="http://schemas.microsoft.com/office/drawing/2014/main" id="{D144B751-8A6D-41DE-8F1C-97DFB3E52626}"/>
                </a:ext>
              </a:extLst>
            </p:cNvPr>
            <p:cNvSpPr/>
            <p:nvPr/>
          </p:nvSpPr>
          <p:spPr>
            <a:xfrm>
              <a:off x="-2696623" y="-1335256"/>
              <a:ext cx="4363612" cy="5128947"/>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23185" r="-26907"/>
              </a:stretch>
            </a:blipFill>
          </p:spPr>
          <p:txBody>
            <a:bodyPr/>
            <a:lstStyle/>
            <a:p>
              <a:endParaRPr lang="en-US" dirty="0"/>
            </a:p>
          </p:txBody>
        </p:sp>
      </p:grpSp>
      <p:sp>
        <p:nvSpPr>
          <p:cNvPr id="5" name="TextBox 4">
            <a:extLst>
              <a:ext uri="{FF2B5EF4-FFF2-40B4-BE49-F238E27FC236}">
                <a16:creationId xmlns:a16="http://schemas.microsoft.com/office/drawing/2014/main" id="{28B12D8F-03E4-4A57-8AC0-72827B92B0F7}"/>
              </a:ext>
            </a:extLst>
          </p:cNvPr>
          <p:cNvSpPr txBox="1"/>
          <p:nvPr/>
        </p:nvSpPr>
        <p:spPr>
          <a:xfrm>
            <a:off x="0" y="7872812"/>
            <a:ext cx="14630400" cy="369332"/>
          </a:xfrm>
          <a:prstGeom prst="rect">
            <a:avLst/>
          </a:prstGeom>
          <a:noFill/>
        </p:spPr>
        <p:txBody>
          <a:bodyPr wrap="square" rtlCol="0">
            <a:spAutoFit/>
          </a:bodyPr>
          <a:lstStyle/>
          <a:p>
            <a:pPr algn="r"/>
            <a:r>
              <a:rPr lang="en-IN" dirty="0"/>
              <a:t>1</a:t>
            </a:r>
            <a:endParaRPr lang="en-US" dirty="0"/>
          </a:p>
        </p:txBody>
      </p:sp>
      <p:sp>
        <p:nvSpPr>
          <p:cNvPr id="25" name="Text 0">
            <a:extLst>
              <a:ext uri="{FF2B5EF4-FFF2-40B4-BE49-F238E27FC236}">
                <a16:creationId xmlns:a16="http://schemas.microsoft.com/office/drawing/2014/main" id="{DBF652D5-D943-4B6C-BBD2-1481CE9CCAD1}"/>
              </a:ext>
            </a:extLst>
          </p:cNvPr>
          <p:cNvSpPr/>
          <p:nvPr/>
        </p:nvSpPr>
        <p:spPr>
          <a:xfrm>
            <a:off x="150607" y="0"/>
            <a:ext cx="14479794" cy="598051"/>
          </a:xfrm>
          <a:prstGeom prst="rect">
            <a:avLst/>
          </a:prstGeom>
          <a:noFill/>
          <a:ln/>
        </p:spPr>
        <p:txBody>
          <a:bodyPr wrap="none" lIns="0" tIns="0" rIns="0" bIns="0" rtlCol="0" anchor="t"/>
          <a:lstStyle/>
          <a:p>
            <a:pPr marL="0" indent="0" algn="l">
              <a:lnSpc>
                <a:spcPts val="4700"/>
              </a:lnSpc>
              <a:buNone/>
            </a:pPr>
            <a:r>
              <a:rPr lang="en-US" sz="3200" b="1" dirty="0">
                <a:solidFill>
                  <a:schemeClr val="bg1"/>
                </a:solidFill>
                <a:latin typeface="Noto Serif SC Bold" pitchFamily="34" charset="0"/>
                <a:ea typeface="Noto Serif SC Bold" pitchFamily="34" charset="-122"/>
                <a:cs typeface="Noto Serif SC Bold" pitchFamily="34" charset="-120"/>
              </a:rPr>
              <a:t>BDM- Capstone Project</a:t>
            </a:r>
            <a:endParaRPr lang="en-US" sz="32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E0F6EE"/>
        </a:solidFill>
        <a:effectLst/>
      </p:bgPr>
    </p:bg>
    <p:spTree>
      <p:nvGrpSpPr>
        <p:cNvPr id="1" name=""/>
        <p:cNvGrpSpPr/>
        <p:nvPr/>
      </p:nvGrpSpPr>
      <p:grpSpPr>
        <a:xfrm>
          <a:off x="0" y="0"/>
          <a:ext cx="0" cy="0"/>
          <a:chOff x="0" y="0"/>
          <a:chExt cx="0" cy="0"/>
        </a:xfrm>
      </p:grpSpPr>
      <p:pic>
        <p:nvPicPr>
          <p:cNvPr id="126" name="Google Shape;10;p2">
            <a:extLst>
              <a:ext uri="{FF2B5EF4-FFF2-40B4-BE49-F238E27FC236}">
                <a16:creationId xmlns:a16="http://schemas.microsoft.com/office/drawing/2014/main" id="{846E2594-0634-46E8-99E9-FE5C081D634A}"/>
              </a:ext>
            </a:extLst>
          </p:cNvPr>
          <p:cNvPicPr preferRelativeResize="0"/>
          <p:nvPr/>
        </p:nvPicPr>
        <p:blipFill>
          <a:blip r:embed="rId3">
            <a:alphaModFix amt="18000"/>
          </a:blip>
          <a:stretch>
            <a:fillRect/>
          </a:stretch>
        </p:blipFill>
        <p:spPr>
          <a:xfrm>
            <a:off x="882" y="5633825"/>
            <a:ext cx="2595750" cy="2595775"/>
          </a:xfrm>
          <a:prstGeom prst="rect">
            <a:avLst/>
          </a:prstGeom>
          <a:noFill/>
          <a:ln>
            <a:noFill/>
          </a:ln>
        </p:spPr>
      </p:pic>
      <p:pic>
        <p:nvPicPr>
          <p:cNvPr id="127" name="Google Shape;10;p2">
            <a:extLst>
              <a:ext uri="{FF2B5EF4-FFF2-40B4-BE49-F238E27FC236}">
                <a16:creationId xmlns:a16="http://schemas.microsoft.com/office/drawing/2014/main" id="{B0A323A1-6D65-4F25-8239-6B7486C643AE}"/>
              </a:ext>
            </a:extLst>
          </p:cNvPr>
          <p:cNvPicPr preferRelativeResize="0"/>
          <p:nvPr/>
        </p:nvPicPr>
        <p:blipFill>
          <a:blip r:embed="rId3">
            <a:alphaModFix amt="20000"/>
          </a:blip>
          <a:stretch>
            <a:fillRect/>
          </a:stretch>
        </p:blipFill>
        <p:spPr>
          <a:xfrm rot="10800000">
            <a:off x="12023067" y="25510"/>
            <a:ext cx="2595750" cy="2595775"/>
          </a:xfrm>
          <a:prstGeom prst="rect">
            <a:avLst/>
          </a:prstGeom>
          <a:noFill/>
          <a:ln>
            <a:noFill/>
          </a:ln>
        </p:spPr>
      </p:pic>
      <p:grpSp>
        <p:nvGrpSpPr>
          <p:cNvPr id="128" name="Group 127">
            <a:extLst>
              <a:ext uri="{FF2B5EF4-FFF2-40B4-BE49-F238E27FC236}">
                <a16:creationId xmlns:a16="http://schemas.microsoft.com/office/drawing/2014/main" id="{F2E15182-AB5D-47F3-9437-60D2A4ECEF3F}"/>
              </a:ext>
            </a:extLst>
          </p:cNvPr>
          <p:cNvGrpSpPr/>
          <p:nvPr/>
        </p:nvGrpSpPr>
        <p:grpSpPr>
          <a:xfrm>
            <a:off x="470581" y="695506"/>
            <a:ext cx="5172574" cy="6838589"/>
            <a:chOff x="4585144" y="1376528"/>
            <a:chExt cx="3314600" cy="4382190"/>
          </a:xfrm>
        </p:grpSpPr>
        <p:sp>
          <p:nvSpPr>
            <p:cNvPr id="130" name="Freeform: Shape 129">
              <a:extLst>
                <a:ext uri="{FF2B5EF4-FFF2-40B4-BE49-F238E27FC236}">
                  <a16:creationId xmlns:a16="http://schemas.microsoft.com/office/drawing/2014/main" id="{6CF7DE3D-71E8-425E-8324-B9CE81717738}"/>
                </a:ext>
              </a:extLst>
            </p:cNvPr>
            <p:cNvSpPr/>
            <p:nvPr/>
          </p:nvSpPr>
          <p:spPr>
            <a:xfrm>
              <a:off x="4585144" y="3789976"/>
              <a:ext cx="1261748" cy="1218648"/>
            </a:xfrm>
            <a:custGeom>
              <a:avLst/>
              <a:gdLst>
                <a:gd name="connsiteX0" fmla="*/ 1222422 w 1261748"/>
                <a:gd name="connsiteY0" fmla="*/ 878754 h 1218648"/>
                <a:gd name="connsiteX1" fmla="*/ 1011348 w 1261748"/>
                <a:gd name="connsiteY1" fmla="*/ 1218701 h 1218648"/>
                <a:gd name="connsiteX2" fmla="*/ 221440 w 1261748"/>
                <a:gd name="connsiteY2" fmla="*/ 1218701 h 1218648"/>
                <a:gd name="connsiteX3" fmla="*/ 131143 w 1261748"/>
                <a:gd name="connsiteY3" fmla="*/ 1102210 h 1218648"/>
                <a:gd name="connsiteX4" fmla="*/ 75803 w 1261748"/>
                <a:gd name="connsiteY4" fmla="*/ 1012580 h 1218648"/>
                <a:gd name="connsiteX5" fmla="*/ 28844 w 1261748"/>
                <a:gd name="connsiteY5" fmla="*/ 919902 h 1218648"/>
                <a:gd name="connsiteX6" fmla="*/ 17319 w 1261748"/>
                <a:gd name="connsiteY6" fmla="*/ 722068 h 1218648"/>
                <a:gd name="connsiteX7" fmla="*/ 126819 w 1261748"/>
                <a:gd name="connsiteY7" fmla="*/ 686369 h 1218648"/>
                <a:gd name="connsiteX8" fmla="*/ 131619 w 1261748"/>
                <a:gd name="connsiteY8" fmla="*/ 689016 h 1218648"/>
                <a:gd name="connsiteX9" fmla="*/ 221821 w 1261748"/>
                <a:gd name="connsiteY9" fmla="*/ 799696 h 1218648"/>
                <a:gd name="connsiteX10" fmla="*/ 180387 w 1261748"/>
                <a:gd name="connsiteY10" fmla="*/ 570620 h 1218648"/>
                <a:gd name="connsiteX11" fmla="*/ 174767 w 1261748"/>
                <a:gd name="connsiteY11" fmla="*/ 444414 h 1218648"/>
                <a:gd name="connsiteX12" fmla="*/ 181244 w 1261748"/>
                <a:gd name="connsiteY12" fmla="*/ 321446 h 1218648"/>
                <a:gd name="connsiteX13" fmla="*/ 216677 w 1261748"/>
                <a:gd name="connsiteY13" fmla="*/ 228196 h 1218648"/>
                <a:gd name="connsiteX14" fmla="*/ 283829 w 1261748"/>
                <a:gd name="connsiteY14" fmla="*/ 217243 h 1218648"/>
                <a:gd name="connsiteX15" fmla="*/ 346884 w 1261748"/>
                <a:gd name="connsiteY15" fmla="*/ 290490 h 1218648"/>
                <a:gd name="connsiteX16" fmla="*/ 400224 w 1261748"/>
                <a:gd name="connsiteY16" fmla="*/ 380882 h 1218648"/>
                <a:gd name="connsiteX17" fmla="*/ 471852 w 1261748"/>
                <a:gd name="connsiteY17" fmla="*/ 546712 h 1218648"/>
                <a:gd name="connsiteX18" fmla="*/ 472328 w 1261748"/>
                <a:gd name="connsiteY18" fmla="*/ 286108 h 1218648"/>
                <a:gd name="connsiteX19" fmla="*/ 500427 w 1261748"/>
                <a:gd name="connsiteY19" fmla="*/ 152758 h 1218648"/>
                <a:gd name="connsiteX20" fmla="*/ 545290 w 1261748"/>
                <a:gd name="connsiteY20" fmla="*/ 45316 h 1218648"/>
                <a:gd name="connsiteX21" fmla="*/ 611965 w 1261748"/>
                <a:gd name="connsiteY21" fmla="*/ 549 h 1218648"/>
                <a:gd name="connsiteX22" fmla="*/ 669591 w 1261748"/>
                <a:gd name="connsiteY22" fmla="*/ 59318 h 1218648"/>
                <a:gd name="connsiteX23" fmla="*/ 705405 w 1261748"/>
                <a:gd name="connsiteY23" fmla="*/ 176761 h 1218648"/>
                <a:gd name="connsiteX24" fmla="*/ 735885 w 1261748"/>
                <a:gd name="connsiteY24" fmla="*/ 321732 h 1218648"/>
                <a:gd name="connsiteX25" fmla="*/ 765794 w 1261748"/>
                <a:gd name="connsiteY25" fmla="*/ 579478 h 1218648"/>
                <a:gd name="connsiteX26" fmla="*/ 823896 w 1261748"/>
                <a:gd name="connsiteY26" fmla="*/ 368119 h 1218648"/>
                <a:gd name="connsiteX27" fmla="*/ 871521 w 1261748"/>
                <a:gd name="connsiteY27" fmla="*/ 270963 h 1218648"/>
                <a:gd name="connsiteX28" fmla="*/ 933719 w 1261748"/>
                <a:gd name="connsiteY28" fmla="*/ 201812 h 1218648"/>
                <a:gd name="connsiteX29" fmla="*/ 992393 w 1261748"/>
                <a:gd name="connsiteY29" fmla="*/ 224482 h 1218648"/>
                <a:gd name="connsiteX30" fmla="*/ 1013539 w 1261748"/>
                <a:gd name="connsiteY30" fmla="*/ 308492 h 1218648"/>
                <a:gd name="connsiteX31" fmla="*/ 1014110 w 1261748"/>
                <a:gd name="connsiteY31" fmla="*/ 431746 h 1218648"/>
                <a:gd name="connsiteX32" fmla="*/ 1006300 w 1261748"/>
                <a:gd name="connsiteY32" fmla="*/ 564238 h 1218648"/>
                <a:gd name="connsiteX33" fmla="*/ 970962 w 1261748"/>
                <a:gd name="connsiteY33" fmla="*/ 805888 h 1218648"/>
                <a:gd name="connsiteX34" fmla="*/ 1107265 w 1261748"/>
                <a:gd name="connsiteY34" fmla="*/ 660917 h 1218648"/>
                <a:gd name="connsiteX35" fmla="*/ 1246901 w 1261748"/>
                <a:gd name="connsiteY35" fmla="*/ 664060 h 1218648"/>
                <a:gd name="connsiteX36" fmla="*/ 1222422 w 1261748"/>
                <a:gd name="connsiteY36" fmla="*/ 878754 h 121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61748" h="1218648">
                  <a:moveTo>
                    <a:pt x="1222422" y="878754"/>
                  </a:moveTo>
                  <a:cubicBezTo>
                    <a:pt x="1170982" y="1002776"/>
                    <a:pt x="1099691" y="1117594"/>
                    <a:pt x="1011348" y="1218701"/>
                  </a:cubicBezTo>
                  <a:lnTo>
                    <a:pt x="221440" y="1218701"/>
                  </a:lnTo>
                  <a:cubicBezTo>
                    <a:pt x="188842" y="1181874"/>
                    <a:pt x="158679" y="1142961"/>
                    <a:pt x="131143" y="1102210"/>
                  </a:cubicBezTo>
                  <a:cubicBezTo>
                    <a:pt x="112093" y="1073572"/>
                    <a:pt x="93646" y="1043695"/>
                    <a:pt x="75803" y="1012580"/>
                  </a:cubicBezTo>
                  <a:cubicBezTo>
                    <a:pt x="58393" y="982610"/>
                    <a:pt x="42714" y="951666"/>
                    <a:pt x="28844" y="919902"/>
                  </a:cubicBezTo>
                  <a:cubicBezTo>
                    <a:pt x="4556" y="862752"/>
                    <a:pt x="-15637" y="781409"/>
                    <a:pt x="17319" y="722068"/>
                  </a:cubicBezTo>
                  <a:cubicBezTo>
                    <a:pt x="37699" y="681972"/>
                    <a:pt x="86723" y="665989"/>
                    <a:pt x="126819" y="686369"/>
                  </a:cubicBezTo>
                  <a:cubicBezTo>
                    <a:pt x="128448" y="687197"/>
                    <a:pt x="130049" y="688080"/>
                    <a:pt x="131619" y="689016"/>
                  </a:cubicBezTo>
                  <a:cubicBezTo>
                    <a:pt x="169719" y="709971"/>
                    <a:pt x="197342" y="753786"/>
                    <a:pt x="221821" y="799696"/>
                  </a:cubicBezTo>
                  <a:cubicBezTo>
                    <a:pt x="201239" y="724719"/>
                    <a:pt x="187373" y="648057"/>
                    <a:pt x="180387" y="570620"/>
                  </a:cubicBezTo>
                  <a:cubicBezTo>
                    <a:pt x="176577" y="528805"/>
                    <a:pt x="174672" y="486515"/>
                    <a:pt x="174767" y="444414"/>
                  </a:cubicBezTo>
                  <a:cubicBezTo>
                    <a:pt x="174292" y="403328"/>
                    <a:pt x="176455" y="362254"/>
                    <a:pt x="181244" y="321446"/>
                  </a:cubicBezTo>
                  <a:cubicBezTo>
                    <a:pt x="186102" y="285918"/>
                    <a:pt x="196484" y="250866"/>
                    <a:pt x="216677" y="228196"/>
                  </a:cubicBezTo>
                  <a:cubicBezTo>
                    <a:pt x="236870" y="205527"/>
                    <a:pt x="261064" y="203050"/>
                    <a:pt x="283829" y="217243"/>
                  </a:cubicBezTo>
                  <a:cubicBezTo>
                    <a:pt x="308689" y="232864"/>
                    <a:pt x="328406" y="262486"/>
                    <a:pt x="346884" y="290490"/>
                  </a:cubicBezTo>
                  <a:cubicBezTo>
                    <a:pt x="366182" y="319699"/>
                    <a:pt x="383985" y="349868"/>
                    <a:pt x="400224" y="380882"/>
                  </a:cubicBezTo>
                  <a:cubicBezTo>
                    <a:pt x="428239" y="434278"/>
                    <a:pt x="452183" y="489712"/>
                    <a:pt x="471852" y="546712"/>
                  </a:cubicBezTo>
                  <a:cubicBezTo>
                    <a:pt x="460580" y="460199"/>
                    <a:pt x="460740" y="372579"/>
                    <a:pt x="472328" y="286108"/>
                  </a:cubicBezTo>
                  <a:cubicBezTo>
                    <a:pt x="478426" y="241032"/>
                    <a:pt x="487817" y="196463"/>
                    <a:pt x="500427" y="152758"/>
                  </a:cubicBezTo>
                  <a:cubicBezTo>
                    <a:pt x="510425" y="115071"/>
                    <a:pt x="525518" y="78923"/>
                    <a:pt x="545290" y="45316"/>
                  </a:cubicBezTo>
                  <a:cubicBezTo>
                    <a:pt x="562435" y="18266"/>
                    <a:pt x="585961" y="-3547"/>
                    <a:pt x="611965" y="549"/>
                  </a:cubicBezTo>
                  <a:cubicBezTo>
                    <a:pt x="637968" y="4645"/>
                    <a:pt x="656161" y="29791"/>
                    <a:pt x="669591" y="59318"/>
                  </a:cubicBezTo>
                  <a:cubicBezTo>
                    <a:pt x="685036" y="97310"/>
                    <a:pt x="697022" y="136616"/>
                    <a:pt x="705405" y="176761"/>
                  </a:cubicBezTo>
                  <a:cubicBezTo>
                    <a:pt x="717153" y="224386"/>
                    <a:pt x="727312" y="272710"/>
                    <a:pt x="735885" y="321732"/>
                  </a:cubicBezTo>
                  <a:cubicBezTo>
                    <a:pt x="750641" y="407024"/>
                    <a:pt x="760626" y="493073"/>
                    <a:pt x="765794" y="579478"/>
                  </a:cubicBezTo>
                  <a:cubicBezTo>
                    <a:pt x="776979" y="507028"/>
                    <a:pt x="796476" y="436107"/>
                    <a:pt x="823896" y="368119"/>
                  </a:cubicBezTo>
                  <a:cubicBezTo>
                    <a:pt x="837559" y="334695"/>
                    <a:pt x="853470" y="302236"/>
                    <a:pt x="871521" y="270963"/>
                  </a:cubicBezTo>
                  <a:cubicBezTo>
                    <a:pt x="888285" y="242389"/>
                    <a:pt x="908287" y="213814"/>
                    <a:pt x="933719" y="201812"/>
                  </a:cubicBezTo>
                  <a:cubicBezTo>
                    <a:pt x="954769" y="192287"/>
                    <a:pt x="977820" y="200002"/>
                    <a:pt x="992393" y="224482"/>
                  </a:cubicBezTo>
                  <a:cubicBezTo>
                    <a:pt x="1006205" y="247532"/>
                    <a:pt x="1011443" y="278869"/>
                    <a:pt x="1013539" y="308492"/>
                  </a:cubicBezTo>
                  <a:cubicBezTo>
                    <a:pt x="1015872" y="349539"/>
                    <a:pt x="1016063" y="390679"/>
                    <a:pt x="1014110" y="431746"/>
                  </a:cubicBezTo>
                  <a:cubicBezTo>
                    <a:pt x="1012777" y="476196"/>
                    <a:pt x="1010173" y="520360"/>
                    <a:pt x="1006300" y="564238"/>
                  </a:cubicBezTo>
                  <a:cubicBezTo>
                    <a:pt x="999017" y="645382"/>
                    <a:pt x="987220" y="726057"/>
                    <a:pt x="970962" y="805888"/>
                  </a:cubicBezTo>
                  <a:cubicBezTo>
                    <a:pt x="1006103" y="748826"/>
                    <a:pt x="1052476" y="699504"/>
                    <a:pt x="1107265" y="660917"/>
                  </a:cubicBezTo>
                  <a:cubicBezTo>
                    <a:pt x="1148603" y="633009"/>
                    <a:pt x="1213373" y="597671"/>
                    <a:pt x="1246901" y="664060"/>
                  </a:cubicBezTo>
                  <a:cubicBezTo>
                    <a:pt x="1281572" y="732450"/>
                    <a:pt x="1248425" y="817699"/>
                    <a:pt x="1222422" y="878754"/>
                  </a:cubicBezTo>
                  <a:close/>
                </a:path>
              </a:pathLst>
            </a:custGeom>
            <a:solidFill>
              <a:srgbClr val="FFD5CF"/>
            </a:solidFill>
            <a:ln w="9525" cap="flat">
              <a:noFill/>
              <a:prstDash val="solid"/>
              <a:miter/>
            </a:ln>
          </p:spPr>
          <p:txBody>
            <a:bodyPr rtlCol="0" anchor="ctr"/>
            <a:lstStyle/>
            <a:p>
              <a:endParaRPr lang="en-US" sz="2160"/>
            </a:p>
          </p:txBody>
        </p:sp>
        <p:sp>
          <p:nvSpPr>
            <p:cNvPr id="131" name="Freeform: Shape 130">
              <a:extLst>
                <a:ext uri="{FF2B5EF4-FFF2-40B4-BE49-F238E27FC236}">
                  <a16:creationId xmlns:a16="http://schemas.microsoft.com/office/drawing/2014/main" id="{0C3F6B62-6C5D-48C9-9CF1-F470A2686A6C}"/>
                </a:ext>
              </a:extLst>
            </p:cNvPr>
            <p:cNvSpPr/>
            <p:nvPr/>
          </p:nvSpPr>
          <p:spPr>
            <a:xfrm>
              <a:off x="4700433" y="3934753"/>
              <a:ext cx="1047373" cy="1049860"/>
            </a:xfrm>
            <a:custGeom>
              <a:avLst/>
              <a:gdLst>
                <a:gd name="connsiteX0" fmla="*/ 1037982 w 1047373"/>
                <a:gd name="connsiteY0" fmla="*/ 649300 h 1049860"/>
                <a:gd name="connsiteX1" fmla="*/ 953305 w 1047373"/>
                <a:gd name="connsiteY1" fmla="*/ 720166 h 1049860"/>
                <a:gd name="connsiteX2" fmla="*/ 966068 w 1047373"/>
                <a:gd name="connsiteY2" fmla="*/ 634441 h 1049860"/>
                <a:gd name="connsiteX3" fmla="*/ 955400 w 1047373"/>
                <a:gd name="connsiteY3" fmla="*/ 631489 h 1049860"/>
                <a:gd name="connsiteX4" fmla="*/ 940541 w 1047373"/>
                <a:gd name="connsiteY4" fmla="*/ 730739 h 1049860"/>
                <a:gd name="connsiteX5" fmla="*/ 832528 w 1047373"/>
                <a:gd name="connsiteY5" fmla="*/ 816464 h 1049860"/>
                <a:gd name="connsiteX6" fmla="*/ 846529 w 1047373"/>
                <a:gd name="connsiteY6" fmla="*/ 726453 h 1049860"/>
                <a:gd name="connsiteX7" fmla="*/ 835861 w 1047373"/>
                <a:gd name="connsiteY7" fmla="*/ 723500 h 1049860"/>
                <a:gd name="connsiteX8" fmla="*/ 819859 w 1047373"/>
                <a:gd name="connsiteY8" fmla="*/ 826275 h 1049860"/>
                <a:gd name="connsiteX9" fmla="*/ 737468 w 1047373"/>
                <a:gd name="connsiteY9" fmla="*/ 887997 h 1049860"/>
                <a:gd name="connsiteX10" fmla="*/ 751565 w 1047373"/>
                <a:gd name="connsiteY10" fmla="*/ 811797 h 1049860"/>
                <a:gd name="connsiteX11" fmla="*/ 740802 w 1047373"/>
                <a:gd name="connsiteY11" fmla="*/ 808844 h 1049860"/>
                <a:gd name="connsiteX12" fmla="*/ 724609 w 1047373"/>
                <a:gd name="connsiteY12" fmla="*/ 897617 h 1049860"/>
                <a:gd name="connsiteX13" fmla="*/ 724609 w 1047373"/>
                <a:gd name="connsiteY13" fmla="*/ 897617 h 1049860"/>
                <a:gd name="connsiteX14" fmla="*/ 636598 w 1047373"/>
                <a:gd name="connsiteY14" fmla="*/ 960292 h 1049860"/>
                <a:gd name="connsiteX15" fmla="*/ 527442 w 1047373"/>
                <a:gd name="connsiteY15" fmla="*/ 1034015 h 1049860"/>
                <a:gd name="connsiteX16" fmla="*/ 610976 w 1047373"/>
                <a:gd name="connsiteY16" fmla="*/ 832085 h 1049860"/>
                <a:gd name="connsiteX17" fmla="*/ 610976 w 1047373"/>
                <a:gd name="connsiteY17" fmla="*/ 832085 h 1049860"/>
                <a:gd name="connsiteX18" fmla="*/ 699844 w 1047373"/>
                <a:gd name="connsiteY18" fmla="*/ 777507 h 1049860"/>
                <a:gd name="connsiteX19" fmla="*/ 694224 w 1047373"/>
                <a:gd name="connsiteY19" fmla="*/ 767982 h 1049860"/>
                <a:gd name="connsiteX20" fmla="*/ 617453 w 1047373"/>
                <a:gd name="connsiteY20" fmla="*/ 815607 h 1049860"/>
                <a:gd name="connsiteX21" fmla="*/ 640027 w 1047373"/>
                <a:gd name="connsiteY21" fmla="*/ 757600 h 1049860"/>
                <a:gd name="connsiteX22" fmla="*/ 680128 w 1047373"/>
                <a:gd name="connsiteY22" fmla="*/ 650634 h 1049860"/>
                <a:gd name="connsiteX23" fmla="*/ 690605 w 1047373"/>
                <a:gd name="connsiteY23" fmla="*/ 645681 h 1049860"/>
                <a:gd name="connsiteX24" fmla="*/ 716608 w 1047373"/>
                <a:gd name="connsiteY24" fmla="*/ 630536 h 1049860"/>
                <a:gd name="connsiteX25" fmla="*/ 771091 w 1047373"/>
                <a:gd name="connsiteY25" fmla="*/ 598818 h 1049860"/>
                <a:gd name="connsiteX26" fmla="*/ 773044 w 1047373"/>
                <a:gd name="connsiteY26" fmla="*/ 591246 h 1049860"/>
                <a:gd name="connsiteX27" fmla="*/ 765471 w 1047373"/>
                <a:gd name="connsiteY27" fmla="*/ 589293 h 1049860"/>
                <a:gd name="connsiteX28" fmla="*/ 720132 w 1047373"/>
                <a:gd name="connsiteY28" fmla="*/ 615677 h 1049860"/>
                <a:gd name="connsiteX29" fmla="*/ 697273 w 1047373"/>
                <a:gd name="connsiteY29" fmla="*/ 628250 h 1049860"/>
                <a:gd name="connsiteX30" fmla="*/ 685081 w 1047373"/>
                <a:gd name="connsiteY30" fmla="*/ 635966 h 1049860"/>
                <a:gd name="connsiteX31" fmla="*/ 745660 w 1047373"/>
                <a:gd name="connsiteY31" fmla="*/ 463754 h 1049860"/>
                <a:gd name="connsiteX32" fmla="*/ 750708 w 1047373"/>
                <a:gd name="connsiteY32" fmla="*/ 448609 h 1049860"/>
                <a:gd name="connsiteX33" fmla="*/ 753851 w 1047373"/>
                <a:gd name="connsiteY33" fmla="*/ 447275 h 1049860"/>
                <a:gd name="connsiteX34" fmla="*/ 820526 w 1047373"/>
                <a:gd name="connsiteY34" fmla="*/ 395555 h 1049860"/>
                <a:gd name="connsiteX35" fmla="*/ 812620 w 1047373"/>
                <a:gd name="connsiteY35" fmla="*/ 387649 h 1049860"/>
                <a:gd name="connsiteX36" fmla="*/ 755947 w 1047373"/>
                <a:gd name="connsiteY36" fmla="*/ 431654 h 1049860"/>
                <a:gd name="connsiteX37" fmla="*/ 799666 w 1047373"/>
                <a:gd name="connsiteY37" fmla="*/ 297161 h 1049860"/>
                <a:gd name="connsiteX38" fmla="*/ 788903 w 1047373"/>
                <a:gd name="connsiteY38" fmla="*/ 294208 h 1049860"/>
                <a:gd name="connsiteX39" fmla="*/ 748231 w 1047373"/>
                <a:gd name="connsiteY39" fmla="*/ 419939 h 1049860"/>
                <a:gd name="connsiteX40" fmla="*/ 725562 w 1047373"/>
                <a:gd name="connsiteY40" fmla="*/ 348596 h 1049860"/>
                <a:gd name="connsiteX41" fmla="*/ 714894 w 1047373"/>
                <a:gd name="connsiteY41" fmla="*/ 351549 h 1049860"/>
                <a:gd name="connsiteX42" fmla="*/ 742326 w 1047373"/>
                <a:gd name="connsiteY42" fmla="*/ 437941 h 1049860"/>
                <a:gd name="connsiteX43" fmla="*/ 690605 w 1047373"/>
                <a:gd name="connsiteY43" fmla="*/ 587198 h 1049860"/>
                <a:gd name="connsiteX44" fmla="*/ 672507 w 1047373"/>
                <a:gd name="connsiteY44" fmla="*/ 636537 h 1049860"/>
                <a:gd name="connsiteX45" fmla="*/ 669936 w 1047373"/>
                <a:gd name="connsiteY45" fmla="*/ 629298 h 1049860"/>
                <a:gd name="connsiteX46" fmla="*/ 665840 w 1047373"/>
                <a:gd name="connsiteY46" fmla="*/ 616820 h 1049860"/>
                <a:gd name="connsiteX47" fmla="*/ 658030 w 1047373"/>
                <a:gd name="connsiteY47" fmla="*/ 593198 h 1049860"/>
                <a:gd name="connsiteX48" fmla="*/ 641266 w 1047373"/>
                <a:gd name="connsiteY48" fmla="*/ 542144 h 1049860"/>
                <a:gd name="connsiteX49" fmla="*/ 630598 w 1047373"/>
                <a:gd name="connsiteY49" fmla="*/ 545097 h 1049860"/>
                <a:gd name="connsiteX50" fmla="*/ 649648 w 1047373"/>
                <a:gd name="connsiteY50" fmla="*/ 603581 h 1049860"/>
                <a:gd name="connsiteX51" fmla="*/ 659173 w 1047373"/>
                <a:gd name="connsiteY51" fmla="*/ 632156 h 1049860"/>
                <a:gd name="connsiteX52" fmla="*/ 668698 w 1047373"/>
                <a:gd name="connsiteY52" fmla="*/ 647872 h 1049860"/>
                <a:gd name="connsiteX53" fmla="*/ 607928 w 1047373"/>
                <a:gd name="connsiteY53" fmla="*/ 808273 h 1049860"/>
                <a:gd name="connsiteX54" fmla="*/ 580591 w 1047373"/>
                <a:gd name="connsiteY54" fmla="*/ 719976 h 1049860"/>
                <a:gd name="connsiteX55" fmla="*/ 573781 w 1047373"/>
                <a:gd name="connsiteY55" fmla="*/ 716118 h 1049860"/>
                <a:gd name="connsiteX56" fmla="*/ 569923 w 1047373"/>
                <a:gd name="connsiteY56" fmla="*/ 722929 h 1049860"/>
                <a:gd name="connsiteX57" fmla="*/ 601356 w 1047373"/>
                <a:gd name="connsiteY57" fmla="*/ 824656 h 1049860"/>
                <a:gd name="connsiteX58" fmla="*/ 580972 w 1047373"/>
                <a:gd name="connsiteY58" fmla="*/ 875900 h 1049860"/>
                <a:gd name="connsiteX59" fmla="*/ 519441 w 1047373"/>
                <a:gd name="connsiteY59" fmla="*/ 1023728 h 1049860"/>
                <a:gd name="connsiteX60" fmla="*/ 508678 w 1047373"/>
                <a:gd name="connsiteY60" fmla="*/ 665207 h 1049860"/>
                <a:gd name="connsiteX61" fmla="*/ 577829 w 1047373"/>
                <a:gd name="connsiteY61" fmla="*/ 517474 h 1049860"/>
                <a:gd name="connsiteX62" fmla="*/ 568304 w 1047373"/>
                <a:gd name="connsiteY62" fmla="*/ 511855 h 1049860"/>
                <a:gd name="connsiteX63" fmla="*/ 507915 w 1047373"/>
                <a:gd name="connsiteY63" fmla="*/ 640823 h 1049860"/>
                <a:gd name="connsiteX64" fmla="*/ 507915 w 1047373"/>
                <a:gd name="connsiteY64" fmla="*/ 630441 h 1049860"/>
                <a:gd name="connsiteX65" fmla="*/ 502486 w 1047373"/>
                <a:gd name="connsiteY65" fmla="*/ 456800 h 1049860"/>
                <a:gd name="connsiteX66" fmla="*/ 571924 w 1047373"/>
                <a:gd name="connsiteY66" fmla="*/ 312782 h 1049860"/>
                <a:gd name="connsiteX67" fmla="*/ 562399 w 1047373"/>
                <a:gd name="connsiteY67" fmla="*/ 307163 h 1049860"/>
                <a:gd name="connsiteX68" fmla="*/ 501915 w 1047373"/>
                <a:gd name="connsiteY68" fmla="*/ 432892 h 1049860"/>
                <a:gd name="connsiteX69" fmla="*/ 495819 w 1047373"/>
                <a:gd name="connsiteY69" fmla="*/ 230867 h 1049860"/>
                <a:gd name="connsiteX70" fmla="*/ 495819 w 1047373"/>
                <a:gd name="connsiteY70" fmla="*/ 222962 h 1049860"/>
                <a:gd name="connsiteX71" fmla="*/ 554683 w 1047373"/>
                <a:gd name="connsiteY71" fmla="*/ 117615 h 1049860"/>
                <a:gd name="connsiteX72" fmla="*/ 545158 w 1047373"/>
                <a:gd name="connsiteY72" fmla="*/ 111995 h 1049860"/>
                <a:gd name="connsiteX73" fmla="*/ 495247 w 1047373"/>
                <a:gd name="connsiteY73" fmla="*/ 201435 h 1049860"/>
                <a:gd name="connsiteX74" fmla="*/ 489437 w 1047373"/>
                <a:gd name="connsiteY74" fmla="*/ 5410 h 1049860"/>
                <a:gd name="connsiteX75" fmla="*/ 478293 w 1047373"/>
                <a:gd name="connsiteY75" fmla="*/ 5410 h 1049860"/>
                <a:gd name="connsiteX76" fmla="*/ 484389 w 1047373"/>
                <a:gd name="connsiteY76" fmla="*/ 208769 h 1049860"/>
                <a:gd name="connsiteX77" fmla="*/ 414952 w 1047373"/>
                <a:gd name="connsiteY77" fmla="*/ 129807 h 1049860"/>
                <a:gd name="connsiteX78" fmla="*/ 407141 w 1047373"/>
                <a:gd name="connsiteY78" fmla="*/ 137617 h 1049860"/>
                <a:gd name="connsiteX79" fmla="*/ 484960 w 1047373"/>
                <a:gd name="connsiteY79" fmla="*/ 226105 h 1049860"/>
                <a:gd name="connsiteX80" fmla="*/ 490390 w 1047373"/>
                <a:gd name="connsiteY80" fmla="*/ 406508 h 1049860"/>
                <a:gd name="connsiteX81" fmla="*/ 491723 w 1047373"/>
                <a:gd name="connsiteY81" fmla="*/ 450514 h 1049860"/>
                <a:gd name="connsiteX82" fmla="*/ 417142 w 1047373"/>
                <a:gd name="connsiteY82" fmla="*/ 358502 h 1049860"/>
                <a:gd name="connsiteX83" fmla="*/ 409332 w 1047373"/>
                <a:gd name="connsiteY83" fmla="*/ 366408 h 1049860"/>
                <a:gd name="connsiteX84" fmla="*/ 490294 w 1047373"/>
                <a:gd name="connsiteY84" fmla="*/ 466230 h 1049860"/>
                <a:gd name="connsiteX85" fmla="*/ 492199 w 1047373"/>
                <a:gd name="connsiteY85" fmla="*/ 467564 h 1049860"/>
                <a:gd name="connsiteX86" fmla="*/ 497533 w 1047373"/>
                <a:gd name="connsiteY86" fmla="*/ 643109 h 1049860"/>
                <a:gd name="connsiteX87" fmla="*/ 424572 w 1047373"/>
                <a:gd name="connsiteY87" fmla="*/ 536906 h 1049860"/>
                <a:gd name="connsiteX88" fmla="*/ 415047 w 1047373"/>
                <a:gd name="connsiteY88" fmla="*/ 542525 h 1049860"/>
                <a:gd name="connsiteX89" fmla="*/ 498200 w 1047373"/>
                <a:gd name="connsiteY89" fmla="*/ 663493 h 1049860"/>
                <a:gd name="connsiteX90" fmla="*/ 502486 w 1047373"/>
                <a:gd name="connsiteY90" fmla="*/ 806368 h 1049860"/>
                <a:gd name="connsiteX91" fmla="*/ 508582 w 1047373"/>
                <a:gd name="connsiteY91" fmla="*/ 1007822 h 1049860"/>
                <a:gd name="connsiteX92" fmla="*/ 388948 w 1047373"/>
                <a:gd name="connsiteY92" fmla="*/ 764458 h 1049860"/>
                <a:gd name="connsiteX93" fmla="*/ 393806 w 1047373"/>
                <a:gd name="connsiteY93" fmla="*/ 660445 h 1049860"/>
                <a:gd name="connsiteX94" fmla="*/ 382757 w 1047373"/>
                <a:gd name="connsiteY94" fmla="*/ 660445 h 1049860"/>
                <a:gd name="connsiteX95" fmla="*/ 378947 w 1047373"/>
                <a:gd name="connsiteY95" fmla="*/ 742360 h 1049860"/>
                <a:gd name="connsiteX96" fmla="*/ 288364 w 1047373"/>
                <a:gd name="connsiteY96" fmla="*/ 529666 h 1049860"/>
                <a:gd name="connsiteX97" fmla="*/ 304081 w 1047373"/>
                <a:gd name="connsiteY97" fmla="*/ 386315 h 1049860"/>
                <a:gd name="connsiteX98" fmla="*/ 293032 w 1047373"/>
                <a:gd name="connsiteY98" fmla="*/ 386315 h 1049860"/>
                <a:gd name="connsiteX99" fmla="*/ 279697 w 1047373"/>
                <a:gd name="connsiteY99" fmla="*/ 507664 h 1049860"/>
                <a:gd name="connsiteX100" fmla="*/ 265600 w 1047373"/>
                <a:gd name="connsiteY100" fmla="*/ 471850 h 1049860"/>
                <a:gd name="connsiteX101" fmla="*/ 206068 w 1047373"/>
                <a:gd name="connsiteY101" fmla="*/ 309163 h 1049860"/>
                <a:gd name="connsiteX102" fmla="*/ 195400 w 1047373"/>
                <a:gd name="connsiteY102" fmla="*/ 312115 h 1049860"/>
                <a:gd name="connsiteX103" fmla="*/ 272077 w 1047373"/>
                <a:gd name="connsiteY103" fmla="*/ 518522 h 1049860"/>
                <a:gd name="connsiteX104" fmla="*/ 182256 w 1047373"/>
                <a:gd name="connsiteY104" fmla="*/ 456229 h 1049860"/>
                <a:gd name="connsiteX105" fmla="*/ 176636 w 1047373"/>
                <a:gd name="connsiteY105" fmla="*/ 465754 h 1049860"/>
                <a:gd name="connsiteX106" fmla="*/ 279411 w 1047373"/>
                <a:gd name="connsiteY106" fmla="*/ 537001 h 1049860"/>
                <a:gd name="connsiteX107" fmla="*/ 305128 w 1047373"/>
                <a:gd name="connsiteY107" fmla="*/ 600247 h 1049860"/>
                <a:gd name="connsiteX108" fmla="*/ 373899 w 1047373"/>
                <a:gd name="connsiteY108" fmla="*/ 757790 h 1049860"/>
                <a:gd name="connsiteX109" fmla="*/ 285602 w 1047373"/>
                <a:gd name="connsiteY109" fmla="*/ 700640 h 1049860"/>
                <a:gd name="connsiteX110" fmla="*/ 279982 w 1047373"/>
                <a:gd name="connsiteY110" fmla="*/ 710165 h 1049860"/>
                <a:gd name="connsiteX111" fmla="*/ 380376 w 1047373"/>
                <a:gd name="connsiteY111" fmla="*/ 774745 h 1049860"/>
                <a:gd name="connsiteX112" fmla="*/ 382090 w 1047373"/>
                <a:gd name="connsiteY112" fmla="*/ 774745 h 1049860"/>
                <a:gd name="connsiteX113" fmla="*/ 431525 w 1047373"/>
                <a:gd name="connsiteY113" fmla="*/ 879520 h 1049860"/>
                <a:gd name="connsiteX114" fmla="*/ 507725 w 1047373"/>
                <a:gd name="connsiteY114" fmla="*/ 1028396 h 1049860"/>
                <a:gd name="connsiteX115" fmla="*/ 282840 w 1047373"/>
                <a:gd name="connsiteY115" fmla="*/ 914096 h 1049860"/>
                <a:gd name="connsiteX116" fmla="*/ 276934 w 1047373"/>
                <a:gd name="connsiteY116" fmla="*/ 897713 h 1049860"/>
                <a:gd name="connsiteX117" fmla="*/ 260932 w 1047373"/>
                <a:gd name="connsiteY117" fmla="*/ 865994 h 1049860"/>
                <a:gd name="connsiteX118" fmla="*/ 230167 w 1047373"/>
                <a:gd name="connsiteY118" fmla="*/ 804939 h 1049860"/>
                <a:gd name="connsiteX119" fmla="*/ 220642 w 1047373"/>
                <a:gd name="connsiteY119" fmla="*/ 810559 h 1049860"/>
                <a:gd name="connsiteX120" fmla="*/ 247026 w 1047373"/>
                <a:gd name="connsiteY120" fmla="*/ 863041 h 1049860"/>
                <a:gd name="connsiteX121" fmla="*/ 259980 w 1047373"/>
                <a:gd name="connsiteY121" fmla="*/ 888664 h 1049860"/>
                <a:gd name="connsiteX122" fmla="*/ 266743 w 1047373"/>
                <a:gd name="connsiteY122" fmla="*/ 902094 h 1049860"/>
                <a:gd name="connsiteX123" fmla="*/ 269029 w 1047373"/>
                <a:gd name="connsiteY123" fmla="*/ 906190 h 1049860"/>
                <a:gd name="connsiteX124" fmla="*/ 149585 w 1047373"/>
                <a:gd name="connsiteY124" fmla="*/ 833324 h 1049860"/>
                <a:gd name="connsiteX125" fmla="*/ 149585 w 1047373"/>
                <a:gd name="connsiteY125" fmla="*/ 831418 h 1049860"/>
                <a:gd name="connsiteX126" fmla="*/ 109771 w 1047373"/>
                <a:gd name="connsiteY126" fmla="*/ 716452 h 1049860"/>
                <a:gd name="connsiteX127" fmla="*/ 99102 w 1047373"/>
                <a:gd name="connsiteY127" fmla="*/ 719405 h 1049860"/>
                <a:gd name="connsiteX128" fmla="*/ 135298 w 1047373"/>
                <a:gd name="connsiteY128" fmla="*/ 824180 h 1049860"/>
                <a:gd name="connsiteX129" fmla="*/ 115676 w 1047373"/>
                <a:gd name="connsiteY129" fmla="*/ 812845 h 1049860"/>
                <a:gd name="connsiteX130" fmla="*/ 8044 w 1047373"/>
                <a:gd name="connsiteY130" fmla="*/ 736645 h 1049860"/>
                <a:gd name="connsiteX131" fmla="*/ 2424 w 1047373"/>
                <a:gd name="connsiteY131" fmla="*/ 746170 h 1049860"/>
                <a:gd name="connsiteX132" fmla="*/ 123106 w 1047373"/>
                <a:gd name="connsiteY132" fmla="*/ 830275 h 1049860"/>
                <a:gd name="connsiteX133" fmla="*/ 30713 w 1047373"/>
                <a:gd name="connsiteY133" fmla="*/ 842087 h 1049860"/>
                <a:gd name="connsiteX134" fmla="*/ 30713 w 1047373"/>
                <a:gd name="connsiteY134" fmla="*/ 853231 h 1049860"/>
                <a:gd name="connsiteX135" fmla="*/ 137202 w 1047373"/>
                <a:gd name="connsiteY135" fmla="*/ 839610 h 1049860"/>
                <a:gd name="connsiteX136" fmla="*/ 265790 w 1047373"/>
                <a:gd name="connsiteY136" fmla="*/ 918287 h 1049860"/>
                <a:gd name="connsiteX137" fmla="*/ 257884 w 1047373"/>
                <a:gd name="connsiteY137" fmla="*/ 919715 h 1049860"/>
                <a:gd name="connsiteX138" fmla="*/ 243025 w 1047373"/>
                <a:gd name="connsiteY138" fmla="*/ 922763 h 1049860"/>
                <a:gd name="connsiteX139" fmla="*/ 214450 w 1047373"/>
                <a:gd name="connsiteY139" fmla="*/ 928764 h 1049860"/>
                <a:gd name="connsiteX140" fmla="*/ 154919 w 1047373"/>
                <a:gd name="connsiteY140" fmla="*/ 941147 h 1049860"/>
                <a:gd name="connsiteX141" fmla="*/ 157872 w 1047373"/>
                <a:gd name="connsiteY141" fmla="*/ 951815 h 1049860"/>
                <a:gd name="connsiteX142" fmla="*/ 225499 w 1047373"/>
                <a:gd name="connsiteY142" fmla="*/ 937717 h 1049860"/>
                <a:gd name="connsiteX143" fmla="*/ 259218 w 1047373"/>
                <a:gd name="connsiteY143" fmla="*/ 930669 h 1049860"/>
                <a:gd name="connsiteX144" fmla="*/ 276839 w 1047373"/>
                <a:gd name="connsiteY144" fmla="*/ 924478 h 1049860"/>
                <a:gd name="connsiteX145" fmla="*/ 396378 w 1047373"/>
                <a:gd name="connsiteY145" fmla="*/ 988676 h 1049860"/>
                <a:gd name="connsiteX146" fmla="*/ 514964 w 1047373"/>
                <a:gd name="connsiteY146" fmla="*/ 1044683 h 1049860"/>
                <a:gd name="connsiteX147" fmla="*/ 520212 w 1047373"/>
                <a:gd name="connsiteY147" fmla="*/ 1049913 h 1049860"/>
                <a:gd name="connsiteX148" fmla="*/ 523060 w 1047373"/>
                <a:gd name="connsiteY148" fmla="*/ 1049065 h 1049860"/>
                <a:gd name="connsiteX149" fmla="*/ 732610 w 1047373"/>
                <a:gd name="connsiteY149" fmla="*/ 904094 h 1049860"/>
                <a:gd name="connsiteX150" fmla="*/ 827860 w 1047373"/>
                <a:gd name="connsiteY150" fmla="*/ 920001 h 1049860"/>
                <a:gd name="connsiteX151" fmla="*/ 830813 w 1047373"/>
                <a:gd name="connsiteY151" fmla="*/ 909333 h 1049860"/>
                <a:gd name="connsiteX152" fmla="*/ 745088 w 1047373"/>
                <a:gd name="connsiteY152" fmla="*/ 894950 h 1049860"/>
                <a:gd name="connsiteX153" fmla="*/ 827670 w 1047373"/>
                <a:gd name="connsiteY153" fmla="*/ 832942 h 1049860"/>
                <a:gd name="connsiteX154" fmla="*/ 929778 w 1047373"/>
                <a:gd name="connsiteY154" fmla="*/ 833895 h 1049860"/>
                <a:gd name="connsiteX155" fmla="*/ 935302 w 1047373"/>
                <a:gd name="connsiteY155" fmla="*/ 828371 h 1049860"/>
                <a:gd name="connsiteX156" fmla="*/ 929778 w 1047373"/>
                <a:gd name="connsiteY156" fmla="*/ 822846 h 1049860"/>
                <a:gd name="connsiteX157" fmla="*/ 842148 w 1047373"/>
                <a:gd name="connsiteY157" fmla="*/ 821989 h 1049860"/>
                <a:gd name="connsiteX158" fmla="*/ 935112 w 1047373"/>
                <a:gd name="connsiteY158" fmla="*/ 748551 h 1049860"/>
                <a:gd name="connsiteX159" fmla="*/ 942827 w 1047373"/>
                <a:gd name="connsiteY159" fmla="*/ 742265 h 1049860"/>
                <a:gd name="connsiteX160" fmla="*/ 944732 w 1047373"/>
                <a:gd name="connsiteY160" fmla="*/ 742265 h 1049860"/>
                <a:gd name="connsiteX161" fmla="*/ 1034553 w 1047373"/>
                <a:gd name="connsiteY161" fmla="*/ 732740 h 1049860"/>
                <a:gd name="connsiteX162" fmla="*/ 1034553 w 1047373"/>
                <a:gd name="connsiteY162" fmla="*/ 721595 h 1049860"/>
                <a:gd name="connsiteX163" fmla="*/ 957496 w 1047373"/>
                <a:gd name="connsiteY163" fmla="*/ 729691 h 1049860"/>
                <a:gd name="connsiteX164" fmla="*/ 1045411 w 1047373"/>
                <a:gd name="connsiteY164" fmla="*/ 656254 h 1049860"/>
                <a:gd name="connsiteX165" fmla="*/ 1037982 w 1047373"/>
                <a:gd name="connsiteY165" fmla="*/ 649300 h 104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1047373" h="1049860">
                  <a:moveTo>
                    <a:pt x="1037982" y="649300"/>
                  </a:moveTo>
                  <a:cubicBezTo>
                    <a:pt x="1009978" y="673304"/>
                    <a:pt x="981784" y="696925"/>
                    <a:pt x="953305" y="720166"/>
                  </a:cubicBezTo>
                  <a:cubicBezTo>
                    <a:pt x="957591" y="691591"/>
                    <a:pt x="961782" y="663016"/>
                    <a:pt x="966068" y="634441"/>
                  </a:cubicBezTo>
                  <a:cubicBezTo>
                    <a:pt x="967116" y="627488"/>
                    <a:pt x="956543" y="624440"/>
                    <a:pt x="955400" y="631489"/>
                  </a:cubicBezTo>
                  <a:lnTo>
                    <a:pt x="940541" y="730739"/>
                  </a:lnTo>
                  <a:cubicBezTo>
                    <a:pt x="904918" y="759695"/>
                    <a:pt x="868913" y="788270"/>
                    <a:pt x="832528" y="816464"/>
                  </a:cubicBezTo>
                  <a:lnTo>
                    <a:pt x="846529" y="726453"/>
                  </a:lnTo>
                  <a:cubicBezTo>
                    <a:pt x="847672" y="719500"/>
                    <a:pt x="837004" y="716928"/>
                    <a:pt x="835861" y="723500"/>
                  </a:cubicBezTo>
                  <a:lnTo>
                    <a:pt x="819859" y="826275"/>
                  </a:lnTo>
                  <a:cubicBezTo>
                    <a:pt x="792618" y="847103"/>
                    <a:pt x="765154" y="867677"/>
                    <a:pt x="737468" y="887997"/>
                  </a:cubicBezTo>
                  <a:cubicBezTo>
                    <a:pt x="742231" y="862470"/>
                    <a:pt x="746993" y="837038"/>
                    <a:pt x="751565" y="811797"/>
                  </a:cubicBezTo>
                  <a:cubicBezTo>
                    <a:pt x="752803" y="804749"/>
                    <a:pt x="742040" y="801796"/>
                    <a:pt x="740802" y="808844"/>
                  </a:cubicBezTo>
                  <a:cubicBezTo>
                    <a:pt x="735373" y="838467"/>
                    <a:pt x="730039" y="867995"/>
                    <a:pt x="724609" y="897617"/>
                  </a:cubicBezTo>
                  <a:lnTo>
                    <a:pt x="724609" y="897617"/>
                  </a:lnTo>
                  <a:cubicBezTo>
                    <a:pt x="695463" y="918763"/>
                    <a:pt x="666221" y="939718"/>
                    <a:pt x="636598" y="960292"/>
                  </a:cubicBezTo>
                  <a:cubicBezTo>
                    <a:pt x="600594" y="985311"/>
                    <a:pt x="564208" y="1009885"/>
                    <a:pt x="527442" y="1034015"/>
                  </a:cubicBezTo>
                  <a:cubicBezTo>
                    <a:pt x="556144" y="966705"/>
                    <a:pt x="583988" y="899395"/>
                    <a:pt x="610976" y="832085"/>
                  </a:cubicBezTo>
                  <a:lnTo>
                    <a:pt x="610976" y="832085"/>
                  </a:lnTo>
                  <a:lnTo>
                    <a:pt x="699844" y="777507"/>
                  </a:lnTo>
                  <a:cubicBezTo>
                    <a:pt x="705940" y="773792"/>
                    <a:pt x="700321" y="764172"/>
                    <a:pt x="694224" y="767982"/>
                  </a:cubicBezTo>
                  <a:lnTo>
                    <a:pt x="617453" y="815607"/>
                  </a:lnTo>
                  <a:cubicBezTo>
                    <a:pt x="624978" y="796557"/>
                    <a:pt x="632598" y="776935"/>
                    <a:pt x="640027" y="757600"/>
                  </a:cubicBezTo>
                  <a:cubicBezTo>
                    <a:pt x="653616" y="722103"/>
                    <a:pt x="666983" y="686448"/>
                    <a:pt x="680128" y="650634"/>
                  </a:cubicBezTo>
                  <a:cubicBezTo>
                    <a:pt x="683832" y="649474"/>
                    <a:pt x="687358" y="647807"/>
                    <a:pt x="690605" y="645681"/>
                  </a:cubicBezTo>
                  <a:lnTo>
                    <a:pt x="716608" y="630536"/>
                  </a:lnTo>
                  <a:lnTo>
                    <a:pt x="771091" y="598818"/>
                  </a:lnTo>
                  <a:cubicBezTo>
                    <a:pt x="773722" y="597266"/>
                    <a:pt x="774596" y="593876"/>
                    <a:pt x="773044" y="591246"/>
                  </a:cubicBezTo>
                  <a:cubicBezTo>
                    <a:pt x="771492" y="588615"/>
                    <a:pt x="768102" y="587741"/>
                    <a:pt x="765471" y="589293"/>
                  </a:cubicBezTo>
                  <a:lnTo>
                    <a:pt x="720132" y="615677"/>
                  </a:lnTo>
                  <a:lnTo>
                    <a:pt x="697273" y="628250"/>
                  </a:lnTo>
                  <a:cubicBezTo>
                    <a:pt x="694891" y="629584"/>
                    <a:pt x="689938" y="633299"/>
                    <a:pt x="685081" y="635966"/>
                  </a:cubicBezTo>
                  <a:cubicBezTo>
                    <a:pt x="705972" y="578816"/>
                    <a:pt x="726165" y="521411"/>
                    <a:pt x="745660" y="463754"/>
                  </a:cubicBezTo>
                  <a:lnTo>
                    <a:pt x="750708" y="448609"/>
                  </a:lnTo>
                  <a:cubicBezTo>
                    <a:pt x="751864" y="448484"/>
                    <a:pt x="752958" y="448020"/>
                    <a:pt x="753851" y="447275"/>
                  </a:cubicBezTo>
                  <a:lnTo>
                    <a:pt x="820526" y="395555"/>
                  </a:lnTo>
                  <a:cubicBezTo>
                    <a:pt x="826146" y="391173"/>
                    <a:pt x="818240" y="383363"/>
                    <a:pt x="812620" y="387649"/>
                  </a:cubicBezTo>
                  <a:lnTo>
                    <a:pt x="755947" y="431654"/>
                  </a:lnTo>
                  <a:cubicBezTo>
                    <a:pt x="770933" y="387204"/>
                    <a:pt x="785506" y="342373"/>
                    <a:pt x="799666" y="297161"/>
                  </a:cubicBezTo>
                  <a:cubicBezTo>
                    <a:pt x="801762" y="290303"/>
                    <a:pt x="791094" y="287636"/>
                    <a:pt x="788903" y="294208"/>
                  </a:cubicBezTo>
                  <a:cubicBezTo>
                    <a:pt x="775758" y="336309"/>
                    <a:pt x="762138" y="378124"/>
                    <a:pt x="748231" y="419939"/>
                  </a:cubicBezTo>
                  <a:cubicBezTo>
                    <a:pt x="740738" y="396189"/>
                    <a:pt x="733182" y="372409"/>
                    <a:pt x="725562" y="348596"/>
                  </a:cubicBezTo>
                  <a:cubicBezTo>
                    <a:pt x="723466" y="341833"/>
                    <a:pt x="712703" y="344786"/>
                    <a:pt x="714894" y="351549"/>
                  </a:cubicBezTo>
                  <a:lnTo>
                    <a:pt x="742326" y="437941"/>
                  </a:lnTo>
                  <a:cubicBezTo>
                    <a:pt x="725562" y="487852"/>
                    <a:pt x="708322" y="537604"/>
                    <a:pt x="690605" y="587198"/>
                  </a:cubicBezTo>
                  <a:cubicBezTo>
                    <a:pt x="684699" y="603676"/>
                    <a:pt x="678604" y="620059"/>
                    <a:pt x="672507" y="636537"/>
                  </a:cubicBezTo>
                  <a:cubicBezTo>
                    <a:pt x="671428" y="634209"/>
                    <a:pt x="670567" y="631786"/>
                    <a:pt x="669936" y="629298"/>
                  </a:cubicBezTo>
                  <a:cubicBezTo>
                    <a:pt x="668602" y="625202"/>
                    <a:pt x="667174" y="621011"/>
                    <a:pt x="665840" y="616820"/>
                  </a:cubicBezTo>
                  <a:cubicBezTo>
                    <a:pt x="663268" y="609010"/>
                    <a:pt x="660697" y="601104"/>
                    <a:pt x="658030" y="593198"/>
                  </a:cubicBezTo>
                  <a:cubicBezTo>
                    <a:pt x="652505" y="576149"/>
                    <a:pt x="646885" y="559194"/>
                    <a:pt x="641266" y="542144"/>
                  </a:cubicBezTo>
                  <a:cubicBezTo>
                    <a:pt x="639075" y="535382"/>
                    <a:pt x="628312" y="538334"/>
                    <a:pt x="630598" y="545097"/>
                  </a:cubicBezTo>
                  <a:lnTo>
                    <a:pt x="649648" y="603581"/>
                  </a:lnTo>
                  <a:lnTo>
                    <a:pt x="659173" y="632156"/>
                  </a:lnTo>
                  <a:cubicBezTo>
                    <a:pt x="660667" y="638245"/>
                    <a:pt x="663991" y="643730"/>
                    <a:pt x="668698" y="647872"/>
                  </a:cubicBezTo>
                  <a:cubicBezTo>
                    <a:pt x="648886" y="701498"/>
                    <a:pt x="628788" y="755028"/>
                    <a:pt x="607928" y="808273"/>
                  </a:cubicBezTo>
                  <a:cubicBezTo>
                    <a:pt x="598784" y="778809"/>
                    <a:pt x="589672" y="749377"/>
                    <a:pt x="580591" y="719976"/>
                  </a:cubicBezTo>
                  <a:cubicBezTo>
                    <a:pt x="579776" y="717030"/>
                    <a:pt x="576727" y="715303"/>
                    <a:pt x="573781" y="716118"/>
                  </a:cubicBezTo>
                  <a:cubicBezTo>
                    <a:pt x="570835" y="716934"/>
                    <a:pt x="569108" y="719983"/>
                    <a:pt x="569923" y="722929"/>
                  </a:cubicBezTo>
                  <a:lnTo>
                    <a:pt x="601356" y="824656"/>
                  </a:lnTo>
                  <a:cubicBezTo>
                    <a:pt x="594625" y="841801"/>
                    <a:pt x="587830" y="858882"/>
                    <a:pt x="580972" y="875900"/>
                  </a:cubicBezTo>
                  <a:cubicBezTo>
                    <a:pt x="560970" y="925430"/>
                    <a:pt x="540459" y="974706"/>
                    <a:pt x="519441" y="1023728"/>
                  </a:cubicBezTo>
                  <a:cubicBezTo>
                    <a:pt x="515821" y="904221"/>
                    <a:pt x="512234" y="784714"/>
                    <a:pt x="508678" y="665207"/>
                  </a:cubicBezTo>
                  <a:lnTo>
                    <a:pt x="577829" y="517474"/>
                  </a:lnTo>
                  <a:cubicBezTo>
                    <a:pt x="580877" y="511093"/>
                    <a:pt x="571352" y="505378"/>
                    <a:pt x="568304" y="511855"/>
                  </a:cubicBezTo>
                  <a:cubicBezTo>
                    <a:pt x="548238" y="554781"/>
                    <a:pt x="528108" y="597770"/>
                    <a:pt x="507915" y="640823"/>
                  </a:cubicBezTo>
                  <a:lnTo>
                    <a:pt x="507915" y="630441"/>
                  </a:lnTo>
                  <a:lnTo>
                    <a:pt x="502486" y="456800"/>
                  </a:lnTo>
                  <a:lnTo>
                    <a:pt x="571924" y="312782"/>
                  </a:lnTo>
                  <a:cubicBezTo>
                    <a:pt x="574972" y="306305"/>
                    <a:pt x="565447" y="300685"/>
                    <a:pt x="562399" y="307163"/>
                  </a:cubicBezTo>
                  <a:cubicBezTo>
                    <a:pt x="542206" y="349073"/>
                    <a:pt x="522044" y="390982"/>
                    <a:pt x="501915" y="432892"/>
                  </a:cubicBezTo>
                  <a:cubicBezTo>
                    <a:pt x="499819" y="365519"/>
                    <a:pt x="497787" y="298177"/>
                    <a:pt x="495819" y="230867"/>
                  </a:cubicBezTo>
                  <a:lnTo>
                    <a:pt x="495819" y="222962"/>
                  </a:lnTo>
                  <a:lnTo>
                    <a:pt x="554683" y="117615"/>
                  </a:lnTo>
                  <a:cubicBezTo>
                    <a:pt x="558112" y="111329"/>
                    <a:pt x="548587" y="105709"/>
                    <a:pt x="545158" y="111995"/>
                  </a:cubicBezTo>
                  <a:cubicBezTo>
                    <a:pt x="528585" y="141777"/>
                    <a:pt x="511948" y="171590"/>
                    <a:pt x="495247" y="201435"/>
                  </a:cubicBezTo>
                  <a:cubicBezTo>
                    <a:pt x="493342" y="136093"/>
                    <a:pt x="491405" y="70752"/>
                    <a:pt x="489437" y="5410"/>
                  </a:cubicBezTo>
                  <a:cubicBezTo>
                    <a:pt x="489437" y="-1733"/>
                    <a:pt x="478102" y="-1733"/>
                    <a:pt x="478293" y="5410"/>
                  </a:cubicBezTo>
                  <a:cubicBezTo>
                    <a:pt x="480388" y="73165"/>
                    <a:pt x="482420" y="140951"/>
                    <a:pt x="484389" y="208769"/>
                  </a:cubicBezTo>
                  <a:lnTo>
                    <a:pt x="414952" y="129807"/>
                  </a:lnTo>
                  <a:cubicBezTo>
                    <a:pt x="410284" y="124473"/>
                    <a:pt x="402474" y="132283"/>
                    <a:pt x="407141" y="137617"/>
                  </a:cubicBezTo>
                  <a:lnTo>
                    <a:pt x="484960" y="226105"/>
                  </a:lnTo>
                  <a:lnTo>
                    <a:pt x="490390" y="406508"/>
                  </a:lnTo>
                  <a:cubicBezTo>
                    <a:pt x="490390" y="421177"/>
                    <a:pt x="491247" y="435845"/>
                    <a:pt x="491723" y="450514"/>
                  </a:cubicBezTo>
                  <a:lnTo>
                    <a:pt x="417142" y="358502"/>
                  </a:lnTo>
                  <a:cubicBezTo>
                    <a:pt x="412665" y="352978"/>
                    <a:pt x="404855" y="360883"/>
                    <a:pt x="409332" y="366408"/>
                  </a:cubicBezTo>
                  <a:cubicBezTo>
                    <a:pt x="436319" y="399682"/>
                    <a:pt x="463307" y="432956"/>
                    <a:pt x="490294" y="466230"/>
                  </a:cubicBezTo>
                  <a:cubicBezTo>
                    <a:pt x="490779" y="466858"/>
                    <a:pt x="491444" y="467323"/>
                    <a:pt x="492199" y="467564"/>
                  </a:cubicBezTo>
                  <a:cubicBezTo>
                    <a:pt x="493977" y="526047"/>
                    <a:pt x="495755" y="584562"/>
                    <a:pt x="497533" y="643109"/>
                  </a:cubicBezTo>
                  <a:lnTo>
                    <a:pt x="424572" y="536906"/>
                  </a:lnTo>
                  <a:cubicBezTo>
                    <a:pt x="420571" y="531000"/>
                    <a:pt x="410951" y="536906"/>
                    <a:pt x="415047" y="542525"/>
                  </a:cubicBezTo>
                  <a:lnTo>
                    <a:pt x="498200" y="663493"/>
                  </a:lnTo>
                  <a:lnTo>
                    <a:pt x="502486" y="806368"/>
                  </a:lnTo>
                  <a:cubicBezTo>
                    <a:pt x="504455" y="873487"/>
                    <a:pt x="506487" y="940638"/>
                    <a:pt x="508582" y="1007822"/>
                  </a:cubicBezTo>
                  <a:cubicBezTo>
                    <a:pt x="466545" y="927748"/>
                    <a:pt x="426667" y="846627"/>
                    <a:pt x="388948" y="764458"/>
                  </a:cubicBezTo>
                  <a:lnTo>
                    <a:pt x="393806" y="660445"/>
                  </a:lnTo>
                  <a:cubicBezTo>
                    <a:pt x="393806" y="653301"/>
                    <a:pt x="383138" y="653301"/>
                    <a:pt x="382757" y="660445"/>
                  </a:cubicBezTo>
                  <a:cubicBezTo>
                    <a:pt x="381519" y="687686"/>
                    <a:pt x="380185" y="715023"/>
                    <a:pt x="378947" y="742360"/>
                  </a:cubicBezTo>
                  <a:cubicBezTo>
                    <a:pt x="347197" y="672129"/>
                    <a:pt x="317003" y="601231"/>
                    <a:pt x="288364" y="529666"/>
                  </a:cubicBezTo>
                  <a:lnTo>
                    <a:pt x="304081" y="386315"/>
                  </a:lnTo>
                  <a:cubicBezTo>
                    <a:pt x="304843" y="379267"/>
                    <a:pt x="293794" y="379267"/>
                    <a:pt x="293032" y="386315"/>
                  </a:cubicBezTo>
                  <a:cubicBezTo>
                    <a:pt x="288587" y="426828"/>
                    <a:pt x="284142" y="467278"/>
                    <a:pt x="279697" y="507664"/>
                  </a:cubicBezTo>
                  <a:cubicBezTo>
                    <a:pt x="275029" y="495757"/>
                    <a:pt x="270172" y="483851"/>
                    <a:pt x="265600" y="471850"/>
                  </a:cubicBezTo>
                  <a:cubicBezTo>
                    <a:pt x="244835" y="417938"/>
                    <a:pt x="224991" y="363709"/>
                    <a:pt x="206068" y="309163"/>
                  </a:cubicBezTo>
                  <a:cubicBezTo>
                    <a:pt x="203782" y="302495"/>
                    <a:pt x="193019" y="305353"/>
                    <a:pt x="195400" y="312115"/>
                  </a:cubicBezTo>
                  <a:cubicBezTo>
                    <a:pt x="219530" y="381457"/>
                    <a:pt x="245089" y="450260"/>
                    <a:pt x="272077" y="518522"/>
                  </a:cubicBezTo>
                  <a:lnTo>
                    <a:pt x="182256" y="456229"/>
                  </a:lnTo>
                  <a:cubicBezTo>
                    <a:pt x="176350" y="452133"/>
                    <a:pt x="170826" y="461753"/>
                    <a:pt x="176636" y="465754"/>
                  </a:cubicBezTo>
                  <a:lnTo>
                    <a:pt x="279411" y="537001"/>
                  </a:lnTo>
                  <a:cubicBezTo>
                    <a:pt x="287888" y="558146"/>
                    <a:pt x="296461" y="579292"/>
                    <a:pt x="305128" y="600247"/>
                  </a:cubicBezTo>
                  <a:cubicBezTo>
                    <a:pt x="327099" y="653079"/>
                    <a:pt x="350023" y="705593"/>
                    <a:pt x="373899" y="757790"/>
                  </a:cubicBezTo>
                  <a:lnTo>
                    <a:pt x="285602" y="700640"/>
                  </a:lnTo>
                  <a:cubicBezTo>
                    <a:pt x="279601" y="696735"/>
                    <a:pt x="273982" y="706355"/>
                    <a:pt x="279982" y="710165"/>
                  </a:cubicBezTo>
                  <a:lnTo>
                    <a:pt x="380376" y="774745"/>
                  </a:lnTo>
                  <a:cubicBezTo>
                    <a:pt x="380940" y="774872"/>
                    <a:pt x="381526" y="774872"/>
                    <a:pt x="382090" y="774745"/>
                  </a:cubicBezTo>
                  <a:cubicBezTo>
                    <a:pt x="398188" y="809797"/>
                    <a:pt x="414571" y="844754"/>
                    <a:pt x="431525" y="879520"/>
                  </a:cubicBezTo>
                  <a:cubicBezTo>
                    <a:pt x="455909" y="929558"/>
                    <a:pt x="481309" y="979183"/>
                    <a:pt x="507725" y="1028396"/>
                  </a:cubicBezTo>
                  <a:cubicBezTo>
                    <a:pt x="430954" y="993915"/>
                    <a:pt x="355992" y="955815"/>
                    <a:pt x="282840" y="914096"/>
                  </a:cubicBezTo>
                  <a:cubicBezTo>
                    <a:pt x="282069" y="908274"/>
                    <a:pt x="280055" y="902687"/>
                    <a:pt x="276934" y="897713"/>
                  </a:cubicBezTo>
                  <a:lnTo>
                    <a:pt x="260932" y="865994"/>
                  </a:lnTo>
                  <a:lnTo>
                    <a:pt x="230167" y="804939"/>
                  </a:lnTo>
                  <a:cubicBezTo>
                    <a:pt x="226928" y="798557"/>
                    <a:pt x="217403" y="804177"/>
                    <a:pt x="220642" y="810559"/>
                  </a:cubicBezTo>
                  <a:lnTo>
                    <a:pt x="247026" y="863041"/>
                  </a:lnTo>
                  <a:lnTo>
                    <a:pt x="259980" y="888664"/>
                  </a:lnTo>
                  <a:lnTo>
                    <a:pt x="266743" y="902094"/>
                  </a:lnTo>
                  <a:cubicBezTo>
                    <a:pt x="267314" y="903237"/>
                    <a:pt x="268171" y="904666"/>
                    <a:pt x="269029" y="906190"/>
                  </a:cubicBezTo>
                  <a:cubicBezTo>
                    <a:pt x="228643" y="882949"/>
                    <a:pt x="188828" y="858660"/>
                    <a:pt x="149585" y="833324"/>
                  </a:cubicBezTo>
                  <a:cubicBezTo>
                    <a:pt x="149722" y="832696"/>
                    <a:pt x="149722" y="832046"/>
                    <a:pt x="149585" y="831418"/>
                  </a:cubicBezTo>
                  <a:lnTo>
                    <a:pt x="109771" y="716452"/>
                  </a:lnTo>
                  <a:cubicBezTo>
                    <a:pt x="107485" y="709784"/>
                    <a:pt x="96721" y="712642"/>
                    <a:pt x="99102" y="719405"/>
                  </a:cubicBezTo>
                  <a:lnTo>
                    <a:pt x="135298" y="824180"/>
                  </a:lnTo>
                  <a:lnTo>
                    <a:pt x="115676" y="812845"/>
                  </a:lnTo>
                  <a:cubicBezTo>
                    <a:pt x="79164" y="788461"/>
                    <a:pt x="43286" y="763061"/>
                    <a:pt x="8044" y="736645"/>
                  </a:cubicBezTo>
                  <a:cubicBezTo>
                    <a:pt x="2329" y="732358"/>
                    <a:pt x="-3196" y="741979"/>
                    <a:pt x="2424" y="746170"/>
                  </a:cubicBezTo>
                  <a:cubicBezTo>
                    <a:pt x="41857" y="775316"/>
                    <a:pt x="82084" y="803352"/>
                    <a:pt x="123106" y="830275"/>
                  </a:cubicBezTo>
                  <a:lnTo>
                    <a:pt x="30713" y="842087"/>
                  </a:lnTo>
                  <a:cubicBezTo>
                    <a:pt x="23665" y="843039"/>
                    <a:pt x="23665" y="854088"/>
                    <a:pt x="30713" y="853231"/>
                  </a:cubicBezTo>
                  <a:lnTo>
                    <a:pt x="137202" y="839610"/>
                  </a:lnTo>
                  <a:cubicBezTo>
                    <a:pt x="179303" y="866978"/>
                    <a:pt x="222165" y="893204"/>
                    <a:pt x="265790" y="918287"/>
                  </a:cubicBezTo>
                  <a:cubicBezTo>
                    <a:pt x="263028" y="919049"/>
                    <a:pt x="259694" y="919334"/>
                    <a:pt x="257884" y="919715"/>
                  </a:cubicBezTo>
                  <a:lnTo>
                    <a:pt x="243025" y="922763"/>
                  </a:lnTo>
                  <a:lnTo>
                    <a:pt x="214450" y="928764"/>
                  </a:lnTo>
                  <a:lnTo>
                    <a:pt x="154919" y="941147"/>
                  </a:lnTo>
                  <a:cubicBezTo>
                    <a:pt x="147966" y="942671"/>
                    <a:pt x="150919" y="953339"/>
                    <a:pt x="157872" y="951815"/>
                  </a:cubicBezTo>
                  <a:lnTo>
                    <a:pt x="225499" y="937717"/>
                  </a:lnTo>
                  <a:lnTo>
                    <a:pt x="259218" y="930669"/>
                  </a:lnTo>
                  <a:cubicBezTo>
                    <a:pt x="265499" y="930028"/>
                    <a:pt x="271538" y="927906"/>
                    <a:pt x="276839" y="924478"/>
                  </a:cubicBezTo>
                  <a:cubicBezTo>
                    <a:pt x="316177" y="946862"/>
                    <a:pt x="355992" y="968388"/>
                    <a:pt x="396378" y="988676"/>
                  </a:cubicBezTo>
                  <a:cubicBezTo>
                    <a:pt x="436764" y="1008965"/>
                    <a:pt x="475054" y="1026776"/>
                    <a:pt x="514964" y="1044683"/>
                  </a:cubicBezTo>
                  <a:cubicBezTo>
                    <a:pt x="514969" y="1047576"/>
                    <a:pt x="517319" y="1049918"/>
                    <a:pt x="520212" y="1049913"/>
                  </a:cubicBezTo>
                  <a:cubicBezTo>
                    <a:pt x="521223" y="1049911"/>
                    <a:pt x="522213" y="1049616"/>
                    <a:pt x="523060" y="1049065"/>
                  </a:cubicBezTo>
                  <a:cubicBezTo>
                    <a:pt x="594180" y="1002456"/>
                    <a:pt x="664030" y="954132"/>
                    <a:pt x="732610" y="904094"/>
                  </a:cubicBezTo>
                  <a:lnTo>
                    <a:pt x="827860" y="920001"/>
                  </a:lnTo>
                  <a:cubicBezTo>
                    <a:pt x="834909" y="921144"/>
                    <a:pt x="837862" y="910476"/>
                    <a:pt x="830813" y="909333"/>
                  </a:cubicBezTo>
                  <a:lnTo>
                    <a:pt x="745088" y="894950"/>
                  </a:lnTo>
                  <a:cubicBezTo>
                    <a:pt x="772806" y="874567"/>
                    <a:pt x="800238" y="853802"/>
                    <a:pt x="827670" y="832942"/>
                  </a:cubicBezTo>
                  <a:lnTo>
                    <a:pt x="929778" y="833895"/>
                  </a:lnTo>
                  <a:cubicBezTo>
                    <a:pt x="932829" y="833895"/>
                    <a:pt x="935302" y="831422"/>
                    <a:pt x="935302" y="828371"/>
                  </a:cubicBezTo>
                  <a:cubicBezTo>
                    <a:pt x="935302" y="825320"/>
                    <a:pt x="932829" y="822846"/>
                    <a:pt x="929778" y="822846"/>
                  </a:cubicBezTo>
                  <a:lnTo>
                    <a:pt x="842148" y="821989"/>
                  </a:lnTo>
                  <a:cubicBezTo>
                    <a:pt x="873390" y="797922"/>
                    <a:pt x="904378" y="773443"/>
                    <a:pt x="935112" y="748551"/>
                  </a:cubicBezTo>
                  <a:lnTo>
                    <a:pt x="942827" y="742265"/>
                  </a:lnTo>
                  <a:cubicBezTo>
                    <a:pt x="943458" y="742373"/>
                    <a:pt x="944102" y="742373"/>
                    <a:pt x="944732" y="742265"/>
                  </a:cubicBezTo>
                  <a:lnTo>
                    <a:pt x="1034553" y="732740"/>
                  </a:lnTo>
                  <a:cubicBezTo>
                    <a:pt x="1041601" y="731978"/>
                    <a:pt x="1041697" y="720833"/>
                    <a:pt x="1034553" y="721595"/>
                  </a:cubicBezTo>
                  <a:lnTo>
                    <a:pt x="957496" y="729691"/>
                  </a:lnTo>
                  <a:cubicBezTo>
                    <a:pt x="987118" y="705498"/>
                    <a:pt x="1016455" y="681114"/>
                    <a:pt x="1045411" y="656254"/>
                  </a:cubicBezTo>
                  <a:cubicBezTo>
                    <a:pt x="1051222" y="652539"/>
                    <a:pt x="1043316" y="644729"/>
                    <a:pt x="1037982" y="649300"/>
                  </a:cubicBezTo>
                  <a:close/>
                </a:path>
              </a:pathLst>
            </a:custGeom>
            <a:solidFill>
              <a:srgbClr val="F9AA9D"/>
            </a:solidFill>
            <a:ln w="9525" cap="flat">
              <a:noFill/>
              <a:prstDash val="solid"/>
              <a:miter/>
            </a:ln>
          </p:spPr>
          <p:txBody>
            <a:bodyPr rtlCol="0" anchor="ctr"/>
            <a:lstStyle/>
            <a:p>
              <a:endParaRPr lang="en-US" sz="2160"/>
            </a:p>
          </p:txBody>
        </p:sp>
        <p:sp>
          <p:nvSpPr>
            <p:cNvPr id="132" name="Freeform: Shape 131">
              <a:extLst>
                <a:ext uri="{FF2B5EF4-FFF2-40B4-BE49-F238E27FC236}">
                  <a16:creationId xmlns:a16="http://schemas.microsoft.com/office/drawing/2014/main" id="{9A010115-5ADE-4E6F-8A23-A4929459DFDF}"/>
                </a:ext>
              </a:extLst>
            </p:cNvPr>
            <p:cNvSpPr/>
            <p:nvPr/>
          </p:nvSpPr>
          <p:spPr>
            <a:xfrm>
              <a:off x="6441786" y="4019622"/>
              <a:ext cx="1030065" cy="995670"/>
            </a:xfrm>
            <a:custGeom>
              <a:avLst/>
              <a:gdLst>
                <a:gd name="connsiteX0" fmla="*/ 997888 w 1030065"/>
                <a:gd name="connsiteY0" fmla="*/ 718164 h 995670"/>
                <a:gd name="connsiteX1" fmla="*/ 825486 w 1030065"/>
                <a:gd name="connsiteY1" fmla="*/ 995723 h 995670"/>
                <a:gd name="connsiteX2" fmla="*/ 180548 w 1030065"/>
                <a:gd name="connsiteY2" fmla="*/ 995723 h 995670"/>
                <a:gd name="connsiteX3" fmla="*/ 106920 w 1030065"/>
                <a:gd name="connsiteY3" fmla="*/ 900473 h 995670"/>
                <a:gd name="connsiteX4" fmla="*/ 61676 w 1030065"/>
                <a:gd name="connsiteY4" fmla="*/ 827225 h 995670"/>
                <a:gd name="connsiteX5" fmla="*/ 23576 w 1030065"/>
                <a:gd name="connsiteY5" fmla="*/ 751597 h 995670"/>
                <a:gd name="connsiteX6" fmla="*/ 14051 w 1030065"/>
                <a:gd name="connsiteY6" fmla="*/ 589672 h 995670"/>
                <a:gd name="connsiteX7" fmla="*/ 103706 w 1030065"/>
                <a:gd name="connsiteY7" fmla="*/ 560464 h 995670"/>
                <a:gd name="connsiteX8" fmla="*/ 107777 w 1030065"/>
                <a:gd name="connsiteY8" fmla="*/ 562716 h 995670"/>
                <a:gd name="connsiteX9" fmla="*/ 181405 w 1030065"/>
                <a:gd name="connsiteY9" fmla="*/ 653013 h 995670"/>
                <a:gd name="connsiteX10" fmla="*/ 147592 w 1030065"/>
                <a:gd name="connsiteY10" fmla="*/ 466037 h 995670"/>
                <a:gd name="connsiteX11" fmla="*/ 142924 w 1030065"/>
                <a:gd name="connsiteY11" fmla="*/ 362882 h 995670"/>
                <a:gd name="connsiteX12" fmla="*/ 148258 w 1030065"/>
                <a:gd name="connsiteY12" fmla="*/ 262583 h 995670"/>
                <a:gd name="connsiteX13" fmla="*/ 176833 w 1030065"/>
                <a:gd name="connsiteY13" fmla="*/ 186383 h 995670"/>
                <a:gd name="connsiteX14" fmla="*/ 231602 w 1030065"/>
                <a:gd name="connsiteY14" fmla="*/ 177430 h 995670"/>
                <a:gd name="connsiteX15" fmla="*/ 283132 w 1030065"/>
                <a:gd name="connsiteY15" fmla="*/ 237247 h 995670"/>
                <a:gd name="connsiteX16" fmla="*/ 326661 w 1030065"/>
                <a:gd name="connsiteY16" fmla="*/ 311066 h 995670"/>
                <a:gd name="connsiteX17" fmla="*/ 385145 w 1030065"/>
                <a:gd name="connsiteY17" fmla="*/ 446511 h 995670"/>
                <a:gd name="connsiteX18" fmla="*/ 385621 w 1030065"/>
                <a:gd name="connsiteY18" fmla="*/ 233723 h 995670"/>
                <a:gd name="connsiteX19" fmla="*/ 408481 w 1030065"/>
                <a:gd name="connsiteY19" fmla="*/ 125042 h 995670"/>
                <a:gd name="connsiteX20" fmla="*/ 444390 w 1030065"/>
                <a:gd name="connsiteY20" fmla="*/ 37031 h 995670"/>
                <a:gd name="connsiteX21" fmla="*/ 499159 w 1030065"/>
                <a:gd name="connsiteY21" fmla="*/ 455 h 995670"/>
                <a:gd name="connsiteX22" fmla="*/ 546213 w 1030065"/>
                <a:gd name="connsiteY22" fmla="*/ 48080 h 995670"/>
                <a:gd name="connsiteX23" fmla="*/ 575454 w 1030065"/>
                <a:gd name="connsiteY23" fmla="*/ 143997 h 995670"/>
                <a:gd name="connsiteX24" fmla="*/ 600315 w 1030065"/>
                <a:gd name="connsiteY24" fmla="*/ 262393 h 995670"/>
                <a:gd name="connsiteX25" fmla="*/ 624794 w 1030065"/>
                <a:gd name="connsiteY25" fmla="*/ 472800 h 995670"/>
                <a:gd name="connsiteX26" fmla="*/ 672419 w 1030065"/>
                <a:gd name="connsiteY26" fmla="*/ 300207 h 995670"/>
                <a:gd name="connsiteX27" fmla="*/ 711186 w 1030065"/>
                <a:gd name="connsiteY27" fmla="*/ 220959 h 995670"/>
                <a:gd name="connsiteX28" fmla="*/ 761954 w 1030065"/>
                <a:gd name="connsiteY28" fmla="*/ 164476 h 995670"/>
                <a:gd name="connsiteX29" fmla="*/ 809579 w 1030065"/>
                <a:gd name="connsiteY29" fmla="*/ 182954 h 995670"/>
                <a:gd name="connsiteX30" fmla="*/ 826819 w 1030065"/>
                <a:gd name="connsiteY30" fmla="*/ 251535 h 995670"/>
                <a:gd name="connsiteX31" fmla="*/ 827295 w 1030065"/>
                <a:gd name="connsiteY31" fmla="*/ 352214 h 995670"/>
                <a:gd name="connsiteX32" fmla="*/ 820818 w 1030065"/>
                <a:gd name="connsiteY32" fmla="*/ 460418 h 995670"/>
                <a:gd name="connsiteX33" fmla="*/ 792243 w 1030065"/>
                <a:gd name="connsiteY33" fmla="*/ 657680 h 995670"/>
                <a:gd name="connsiteX34" fmla="*/ 903876 w 1030065"/>
                <a:gd name="connsiteY34" fmla="*/ 539380 h 995670"/>
                <a:gd name="connsiteX35" fmla="*/ 1018176 w 1030065"/>
                <a:gd name="connsiteY35" fmla="*/ 541952 h 995670"/>
                <a:gd name="connsiteX36" fmla="*/ 997888 w 1030065"/>
                <a:gd name="connsiteY36" fmla="*/ 718164 h 99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30065" h="995670">
                  <a:moveTo>
                    <a:pt x="997888" y="718164"/>
                  </a:moveTo>
                  <a:cubicBezTo>
                    <a:pt x="955797" y="819392"/>
                    <a:pt x="897574" y="913127"/>
                    <a:pt x="825486" y="995723"/>
                  </a:cubicBezTo>
                  <a:lnTo>
                    <a:pt x="180548" y="995723"/>
                  </a:lnTo>
                  <a:cubicBezTo>
                    <a:pt x="153952" y="965614"/>
                    <a:pt x="129356" y="933796"/>
                    <a:pt x="106920" y="900473"/>
                  </a:cubicBezTo>
                  <a:cubicBezTo>
                    <a:pt x="91045" y="877041"/>
                    <a:pt x="75963" y="852626"/>
                    <a:pt x="61676" y="827225"/>
                  </a:cubicBezTo>
                  <a:cubicBezTo>
                    <a:pt x="47523" y="802775"/>
                    <a:pt x="34802" y="777523"/>
                    <a:pt x="23576" y="751597"/>
                  </a:cubicBezTo>
                  <a:cubicBezTo>
                    <a:pt x="3764" y="704544"/>
                    <a:pt x="-12714" y="638440"/>
                    <a:pt x="14051" y="589672"/>
                  </a:cubicBezTo>
                  <a:cubicBezTo>
                    <a:pt x="30743" y="556849"/>
                    <a:pt x="70883" y="543772"/>
                    <a:pt x="103706" y="560464"/>
                  </a:cubicBezTo>
                  <a:cubicBezTo>
                    <a:pt x="105088" y="561167"/>
                    <a:pt x="106446" y="561918"/>
                    <a:pt x="107777" y="562716"/>
                  </a:cubicBezTo>
                  <a:cubicBezTo>
                    <a:pt x="138543" y="579766"/>
                    <a:pt x="161403" y="615580"/>
                    <a:pt x="181405" y="653013"/>
                  </a:cubicBezTo>
                  <a:cubicBezTo>
                    <a:pt x="164586" y="591820"/>
                    <a:pt x="153270" y="529246"/>
                    <a:pt x="147592" y="466037"/>
                  </a:cubicBezTo>
                  <a:cubicBezTo>
                    <a:pt x="144448" y="431843"/>
                    <a:pt x="142924" y="397362"/>
                    <a:pt x="142924" y="362882"/>
                  </a:cubicBezTo>
                  <a:cubicBezTo>
                    <a:pt x="142548" y="329369"/>
                    <a:pt x="144330" y="295867"/>
                    <a:pt x="148258" y="262583"/>
                  </a:cubicBezTo>
                  <a:cubicBezTo>
                    <a:pt x="152163" y="233532"/>
                    <a:pt x="160736" y="204862"/>
                    <a:pt x="176833" y="186383"/>
                  </a:cubicBezTo>
                  <a:cubicBezTo>
                    <a:pt x="189742" y="169208"/>
                    <a:pt x="213895" y="165260"/>
                    <a:pt x="231602" y="177430"/>
                  </a:cubicBezTo>
                  <a:cubicBezTo>
                    <a:pt x="251985" y="190194"/>
                    <a:pt x="268083" y="214387"/>
                    <a:pt x="283132" y="237247"/>
                  </a:cubicBezTo>
                  <a:cubicBezTo>
                    <a:pt x="298895" y="261092"/>
                    <a:pt x="313424" y="285731"/>
                    <a:pt x="326661" y="311066"/>
                  </a:cubicBezTo>
                  <a:cubicBezTo>
                    <a:pt x="349531" y="354681"/>
                    <a:pt x="369081" y="399958"/>
                    <a:pt x="385145" y="446511"/>
                  </a:cubicBezTo>
                  <a:cubicBezTo>
                    <a:pt x="375969" y="375868"/>
                    <a:pt x="376129" y="304324"/>
                    <a:pt x="385621" y="233723"/>
                  </a:cubicBezTo>
                  <a:cubicBezTo>
                    <a:pt x="390584" y="196987"/>
                    <a:pt x="398224" y="160664"/>
                    <a:pt x="408481" y="125042"/>
                  </a:cubicBezTo>
                  <a:cubicBezTo>
                    <a:pt x="416405" y="94213"/>
                    <a:pt x="428485" y="64604"/>
                    <a:pt x="444390" y="37031"/>
                  </a:cubicBezTo>
                  <a:cubicBezTo>
                    <a:pt x="458392" y="14933"/>
                    <a:pt x="477633" y="-2878"/>
                    <a:pt x="499159" y="455"/>
                  </a:cubicBezTo>
                  <a:cubicBezTo>
                    <a:pt x="520686" y="3789"/>
                    <a:pt x="535259" y="24363"/>
                    <a:pt x="546213" y="48080"/>
                  </a:cubicBezTo>
                  <a:cubicBezTo>
                    <a:pt x="558829" y="79107"/>
                    <a:pt x="568616" y="111209"/>
                    <a:pt x="575454" y="143997"/>
                  </a:cubicBezTo>
                  <a:cubicBezTo>
                    <a:pt x="584979" y="182859"/>
                    <a:pt x="593266" y="222324"/>
                    <a:pt x="600315" y="262393"/>
                  </a:cubicBezTo>
                  <a:cubicBezTo>
                    <a:pt x="612389" y="332018"/>
                    <a:pt x="620562" y="402263"/>
                    <a:pt x="624794" y="472800"/>
                  </a:cubicBezTo>
                  <a:cubicBezTo>
                    <a:pt x="633956" y="413624"/>
                    <a:pt x="649937" y="355708"/>
                    <a:pt x="672419" y="300207"/>
                  </a:cubicBezTo>
                  <a:cubicBezTo>
                    <a:pt x="683552" y="272953"/>
                    <a:pt x="696503" y="246477"/>
                    <a:pt x="711186" y="220959"/>
                  </a:cubicBezTo>
                  <a:cubicBezTo>
                    <a:pt x="724902" y="197432"/>
                    <a:pt x="741189" y="173906"/>
                    <a:pt x="761954" y="164476"/>
                  </a:cubicBezTo>
                  <a:cubicBezTo>
                    <a:pt x="779194" y="156665"/>
                    <a:pt x="797959" y="162952"/>
                    <a:pt x="809579" y="182954"/>
                  </a:cubicBezTo>
                  <a:cubicBezTo>
                    <a:pt x="820270" y="204279"/>
                    <a:pt x="826155" y="227689"/>
                    <a:pt x="826819" y="251535"/>
                  </a:cubicBezTo>
                  <a:cubicBezTo>
                    <a:pt x="828692" y="285064"/>
                    <a:pt x="828851" y="318668"/>
                    <a:pt x="827295" y="352214"/>
                  </a:cubicBezTo>
                  <a:cubicBezTo>
                    <a:pt x="826152" y="388409"/>
                    <a:pt x="823993" y="424477"/>
                    <a:pt x="820818" y="460418"/>
                  </a:cubicBezTo>
                  <a:cubicBezTo>
                    <a:pt x="814968" y="526652"/>
                    <a:pt x="805428" y="592509"/>
                    <a:pt x="792243" y="657680"/>
                  </a:cubicBezTo>
                  <a:cubicBezTo>
                    <a:pt x="821004" y="611051"/>
                    <a:pt x="858992" y="570794"/>
                    <a:pt x="903876" y="539380"/>
                  </a:cubicBezTo>
                  <a:cubicBezTo>
                    <a:pt x="937595" y="516520"/>
                    <a:pt x="990459" y="487659"/>
                    <a:pt x="1018176" y="541952"/>
                  </a:cubicBezTo>
                  <a:cubicBezTo>
                    <a:pt x="1046180" y="598625"/>
                    <a:pt x="1019034" y="668253"/>
                    <a:pt x="997888" y="718164"/>
                  </a:cubicBezTo>
                  <a:close/>
                </a:path>
              </a:pathLst>
            </a:custGeom>
            <a:solidFill>
              <a:srgbClr val="FFD5CF"/>
            </a:solidFill>
            <a:ln w="9525" cap="flat">
              <a:noFill/>
              <a:prstDash val="solid"/>
              <a:miter/>
            </a:ln>
          </p:spPr>
          <p:txBody>
            <a:bodyPr rtlCol="0" anchor="ctr"/>
            <a:lstStyle/>
            <a:p>
              <a:endParaRPr lang="en-US" sz="2160"/>
            </a:p>
          </p:txBody>
        </p:sp>
        <p:sp>
          <p:nvSpPr>
            <p:cNvPr id="133" name="Freeform: Shape 132">
              <a:extLst>
                <a:ext uri="{FF2B5EF4-FFF2-40B4-BE49-F238E27FC236}">
                  <a16:creationId xmlns:a16="http://schemas.microsoft.com/office/drawing/2014/main" id="{D252BFD0-0767-4327-AA06-6524C8AB04A2}"/>
                </a:ext>
              </a:extLst>
            </p:cNvPr>
            <p:cNvSpPr/>
            <p:nvPr/>
          </p:nvSpPr>
          <p:spPr>
            <a:xfrm>
              <a:off x="6535976" y="4139207"/>
              <a:ext cx="855286" cy="858173"/>
            </a:xfrm>
            <a:custGeom>
              <a:avLst/>
              <a:gdLst>
                <a:gd name="connsiteX0" fmla="*/ 847120 w 855286"/>
                <a:gd name="connsiteY0" fmla="*/ 529428 h 858173"/>
                <a:gd name="connsiteX1" fmla="*/ 777969 w 855286"/>
                <a:gd name="connsiteY1" fmla="*/ 587245 h 858173"/>
                <a:gd name="connsiteX2" fmla="*/ 788446 w 855286"/>
                <a:gd name="connsiteY2" fmla="*/ 517046 h 858173"/>
                <a:gd name="connsiteX3" fmla="*/ 779779 w 855286"/>
                <a:gd name="connsiteY3" fmla="*/ 514665 h 858173"/>
                <a:gd name="connsiteX4" fmla="*/ 767587 w 855286"/>
                <a:gd name="connsiteY4" fmla="*/ 595722 h 858173"/>
                <a:gd name="connsiteX5" fmla="*/ 679385 w 855286"/>
                <a:gd name="connsiteY5" fmla="*/ 665541 h 858173"/>
                <a:gd name="connsiteX6" fmla="*/ 690815 w 855286"/>
                <a:gd name="connsiteY6" fmla="*/ 592008 h 858173"/>
                <a:gd name="connsiteX7" fmla="*/ 682147 w 855286"/>
                <a:gd name="connsiteY7" fmla="*/ 589626 h 858173"/>
                <a:gd name="connsiteX8" fmla="*/ 669003 w 855286"/>
                <a:gd name="connsiteY8" fmla="*/ 673637 h 858173"/>
                <a:gd name="connsiteX9" fmla="*/ 601756 w 855286"/>
                <a:gd name="connsiteY9" fmla="*/ 724024 h 858173"/>
                <a:gd name="connsiteX10" fmla="*/ 613758 w 855286"/>
                <a:gd name="connsiteY10" fmla="*/ 661921 h 858173"/>
                <a:gd name="connsiteX11" fmla="*/ 604995 w 855286"/>
                <a:gd name="connsiteY11" fmla="*/ 659540 h 858173"/>
                <a:gd name="connsiteX12" fmla="*/ 591755 w 855286"/>
                <a:gd name="connsiteY12" fmla="*/ 732120 h 858173"/>
                <a:gd name="connsiteX13" fmla="*/ 591755 w 855286"/>
                <a:gd name="connsiteY13" fmla="*/ 732120 h 858173"/>
                <a:gd name="connsiteX14" fmla="*/ 519937 w 855286"/>
                <a:gd name="connsiteY14" fmla="*/ 783270 h 858173"/>
                <a:gd name="connsiteX15" fmla="*/ 430783 w 855286"/>
                <a:gd name="connsiteY15" fmla="*/ 843468 h 858173"/>
                <a:gd name="connsiteX16" fmla="*/ 498601 w 855286"/>
                <a:gd name="connsiteY16" fmla="*/ 679066 h 858173"/>
                <a:gd name="connsiteX17" fmla="*/ 498601 w 855286"/>
                <a:gd name="connsiteY17" fmla="*/ 679066 h 858173"/>
                <a:gd name="connsiteX18" fmla="*/ 571181 w 855286"/>
                <a:gd name="connsiteY18" fmla="*/ 634489 h 858173"/>
                <a:gd name="connsiteX19" fmla="*/ 566609 w 855286"/>
                <a:gd name="connsiteY19" fmla="*/ 626679 h 858173"/>
                <a:gd name="connsiteX20" fmla="*/ 503839 w 855286"/>
                <a:gd name="connsiteY20" fmla="*/ 665255 h 858173"/>
                <a:gd name="connsiteX21" fmla="*/ 522318 w 855286"/>
                <a:gd name="connsiteY21" fmla="*/ 617630 h 858173"/>
                <a:gd name="connsiteX22" fmla="*/ 555084 w 855286"/>
                <a:gd name="connsiteY22" fmla="*/ 530286 h 858173"/>
                <a:gd name="connsiteX23" fmla="*/ 563561 w 855286"/>
                <a:gd name="connsiteY23" fmla="*/ 526285 h 858173"/>
                <a:gd name="connsiteX24" fmla="*/ 584897 w 855286"/>
                <a:gd name="connsiteY24" fmla="*/ 513903 h 858173"/>
                <a:gd name="connsiteX25" fmla="*/ 629379 w 855286"/>
                <a:gd name="connsiteY25" fmla="*/ 487995 h 858173"/>
                <a:gd name="connsiteX26" fmla="*/ 630105 w 855286"/>
                <a:gd name="connsiteY26" fmla="*/ 481570 h 858173"/>
                <a:gd name="connsiteX27" fmla="*/ 624807 w 855286"/>
                <a:gd name="connsiteY27" fmla="*/ 480184 h 858173"/>
                <a:gd name="connsiteX28" fmla="*/ 587755 w 855286"/>
                <a:gd name="connsiteY28" fmla="*/ 501711 h 858173"/>
                <a:gd name="connsiteX29" fmla="*/ 569181 w 855286"/>
                <a:gd name="connsiteY29" fmla="*/ 512474 h 858173"/>
                <a:gd name="connsiteX30" fmla="*/ 559656 w 855286"/>
                <a:gd name="connsiteY30" fmla="*/ 518856 h 858173"/>
                <a:gd name="connsiteX31" fmla="*/ 609186 w 855286"/>
                <a:gd name="connsiteY31" fmla="*/ 378267 h 858173"/>
                <a:gd name="connsiteX32" fmla="*/ 613282 w 855286"/>
                <a:gd name="connsiteY32" fmla="*/ 365884 h 858173"/>
                <a:gd name="connsiteX33" fmla="*/ 616044 w 855286"/>
                <a:gd name="connsiteY33" fmla="*/ 364741 h 858173"/>
                <a:gd name="connsiteX34" fmla="*/ 670527 w 855286"/>
                <a:gd name="connsiteY34" fmla="*/ 322450 h 858173"/>
                <a:gd name="connsiteX35" fmla="*/ 664145 w 855286"/>
                <a:gd name="connsiteY35" fmla="*/ 316068 h 858173"/>
                <a:gd name="connsiteX36" fmla="*/ 617854 w 855286"/>
                <a:gd name="connsiteY36" fmla="*/ 351978 h 858173"/>
                <a:gd name="connsiteX37" fmla="*/ 653477 w 855286"/>
                <a:gd name="connsiteY37" fmla="*/ 242154 h 858173"/>
                <a:gd name="connsiteX38" fmla="*/ 644809 w 855286"/>
                <a:gd name="connsiteY38" fmla="*/ 239773 h 858173"/>
                <a:gd name="connsiteX39" fmla="*/ 611567 w 855286"/>
                <a:gd name="connsiteY39" fmla="*/ 342453 h 858173"/>
                <a:gd name="connsiteX40" fmla="*/ 592993 w 855286"/>
                <a:gd name="connsiteY40" fmla="*/ 284255 h 858173"/>
                <a:gd name="connsiteX41" fmla="*/ 584326 w 855286"/>
                <a:gd name="connsiteY41" fmla="*/ 286636 h 858173"/>
                <a:gd name="connsiteX42" fmla="*/ 606709 w 855286"/>
                <a:gd name="connsiteY42" fmla="*/ 357121 h 858173"/>
                <a:gd name="connsiteX43" fmla="*/ 564513 w 855286"/>
                <a:gd name="connsiteY43" fmla="*/ 479041 h 858173"/>
                <a:gd name="connsiteX44" fmla="*/ 549750 w 855286"/>
                <a:gd name="connsiteY44" fmla="*/ 519332 h 858173"/>
                <a:gd name="connsiteX45" fmla="*/ 547654 w 855286"/>
                <a:gd name="connsiteY45" fmla="*/ 513426 h 858173"/>
                <a:gd name="connsiteX46" fmla="*/ 544225 w 855286"/>
                <a:gd name="connsiteY46" fmla="*/ 503235 h 858173"/>
                <a:gd name="connsiteX47" fmla="*/ 537939 w 855286"/>
                <a:gd name="connsiteY47" fmla="*/ 484185 h 858173"/>
                <a:gd name="connsiteX48" fmla="*/ 524223 w 855286"/>
                <a:gd name="connsiteY48" fmla="*/ 442560 h 858173"/>
                <a:gd name="connsiteX49" fmla="*/ 515460 w 855286"/>
                <a:gd name="connsiteY49" fmla="*/ 444942 h 858173"/>
                <a:gd name="connsiteX50" fmla="*/ 531176 w 855286"/>
                <a:gd name="connsiteY50" fmla="*/ 492567 h 858173"/>
                <a:gd name="connsiteX51" fmla="*/ 538892 w 855286"/>
                <a:gd name="connsiteY51" fmla="*/ 515998 h 858173"/>
                <a:gd name="connsiteX52" fmla="*/ 546321 w 855286"/>
                <a:gd name="connsiteY52" fmla="*/ 528762 h 858173"/>
                <a:gd name="connsiteX53" fmla="*/ 496696 w 855286"/>
                <a:gd name="connsiteY53" fmla="*/ 659826 h 858173"/>
                <a:gd name="connsiteX54" fmla="*/ 474407 w 855286"/>
                <a:gd name="connsiteY54" fmla="*/ 587721 h 858173"/>
                <a:gd name="connsiteX55" fmla="*/ 468883 w 855286"/>
                <a:gd name="connsiteY55" fmla="*/ 584578 h 858173"/>
                <a:gd name="connsiteX56" fmla="*/ 465740 w 855286"/>
                <a:gd name="connsiteY56" fmla="*/ 590103 h 858173"/>
                <a:gd name="connsiteX57" fmla="*/ 491362 w 855286"/>
                <a:gd name="connsiteY57" fmla="*/ 673256 h 858173"/>
                <a:gd name="connsiteX58" fmla="*/ 474693 w 855286"/>
                <a:gd name="connsiteY58" fmla="*/ 715070 h 858173"/>
                <a:gd name="connsiteX59" fmla="*/ 424496 w 855286"/>
                <a:gd name="connsiteY59" fmla="*/ 835752 h 858173"/>
                <a:gd name="connsiteX60" fmla="*/ 415638 w 855286"/>
                <a:gd name="connsiteY60" fmla="*/ 543049 h 858173"/>
                <a:gd name="connsiteX61" fmla="*/ 472217 w 855286"/>
                <a:gd name="connsiteY61" fmla="*/ 422367 h 858173"/>
                <a:gd name="connsiteX62" fmla="*/ 464406 w 855286"/>
                <a:gd name="connsiteY62" fmla="*/ 417795 h 858173"/>
                <a:gd name="connsiteX63" fmla="*/ 415067 w 855286"/>
                <a:gd name="connsiteY63" fmla="*/ 523047 h 858173"/>
                <a:gd name="connsiteX64" fmla="*/ 415067 w 855286"/>
                <a:gd name="connsiteY64" fmla="*/ 514569 h 858173"/>
                <a:gd name="connsiteX65" fmla="*/ 410875 w 855286"/>
                <a:gd name="connsiteY65" fmla="*/ 372742 h 858173"/>
                <a:gd name="connsiteX66" fmla="*/ 467549 w 855286"/>
                <a:gd name="connsiteY66" fmla="*/ 255108 h 858173"/>
                <a:gd name="connsiteX67" fmla="*/ 459643 w 855286"/>
                <a:gd name="connsiteY67" fmla="*/ 250536 h 858173"/>
                <a:gd name="connsiteX68" fmla="*/ 410209 w 855286"/>
                <a:gd name="connsiteY68" fmla="*/ 353216 h 858173"/>
                <a:gd name="connsiteX69" fmla="*/ 405255 w 855286"/>
                <a:gd name="connsiteY69" fmla="*/ 188243 h 858173"/>
                <a:gd name="connsiteX70" fmla="*/ 405255 w 855286"/>
                <a:gd name="connsiteY70" fmla="*/ 181766 h 858173"/>
                <a:gd name="connsiteX71" fmla="*/ 453357 w 855286"/>
                <a:gd name="connsiteY71" fmla="*/ 96041 h 858173"/>
                <a:gd name="connsiteX72" fmla="*/ 445546 w 855286"/>
                <a:gd name="connsiteY72" fmla="*/ 91469 h 858173"/>
                <a:gd name="connsiteX73" fmla="*/ 404779 w 855286"/>
                <a:gd name="connsiteY73" fmla="*/ 164430 h 858173"/>
                <a:gd name="connsiteX74" fmla="*/ 399921 w 855286"/>
                <a:gd name="connsiteY74" fmla="*/ 4410 h 858173"/>
                <a:gd name="connsiteX75" fmla="*/ 390873 w 855286"/>
                <a:gd name="connsiteY75" fmla="*/ 4410 h 858173"/>
                <a:gd name="connsiteX76" fmla="*/ 395921 w 855286"/>
                <a:gd name="connsiteY76" fmla="*/ 170431 h 858173"/>
                <a:gd name="connsiteX77" fmla="*/ 338771 w 855286"/>
                <a:gd name="connsiteY77" fmla="*/ 106042 h 858173"/>
                <a:gd name="connsiteX78" fmla="*/ 332389 w 855286"/>
                <a:gd name="connsiteY78" fmla="*/ 112424 h 858173"/>
                <a:gd name="connsiteX79" fmla="*/ 395921 w 855286"/>
                <a:gd name="connsiteY79" fmla="*/ 184623 h 858173"/>
                <a:gd name="connsiteX80" fmla="*/ 400398 w 855286"/>
                <a:gd name="connsiteY80" fmla="*/ 331880 h 858173"/>
                <a:gd name="connsiteX81" fmla="*/ 401446 w 855286"/>
                <a:gd name="connsiteY81" fmla="*/ 367884 h 858173"/>
                <a:gd name="connsiteX82" fmla="*/ 340581 w 855286"/>
                <a:gd name="connsiteY82" fmla="*/ 292732 h 858173"/>
                <a:gd name="connsiteX83" fmla="*/ 334199 w 855286"/>
                <a:gd name="connsiteY83" fmla="*/ 299209 h 858173"/>
                <a:gd name="connsiteX84" fmla="*/ 400303 w 855286"/>
                <a:gd name="connsiteY84" fmla="*/ 380743 h 858173"/>
                <a:gd name="connsiteX85" fmla="*/ 401827 w 855286"/>
                <a:gd name="connsiteY85" fmla="*/ 381791 h 858173"/>
                <a:gd name="connsiteX86" fmla="*/ 406208 w 855286"/>
                <a:gd name="connsiteY86" fmla="*/ 525142 h 858173"/>
                <a:gd name="connsiteX87" fmla="*/ 346582 w 855286"/>
                <a:gd name="connsiteY87" fmla="*/ 438369 h 858173"/>
                <a:gd name="connsiteX88" fmla="*/ 338771 w 855286"/>
                <a:gd name="connsiteY88" fmla="*/ 442941 h 858173"/>
                <a:gd name="connsiteX89" fmla="*/ 406684 w 855286"/>
                <a:gd name="connsiteY89" fmla="*/ 541811 h 858173"/>
                <a:gd name="connsiteX90" fmla="*/ 410209 w 855286"/>
                <a:gd name="connsiteY90" fmla="*/ 658302 h 858173"/>
                <a:gd name="connsiteX91" fmla="*/ 415162 w 855286"/>
                <a:gd name="connsiteY91" fmla="*/ 822799 h 858173"/>
                <a:gd name="connsiteX92" fmla="*/ 317530 w 855286"/>
                <a:gd name="connsiteY92" fmla="*/ 624012 h 858173"/>
                <a:gd name="connsiteX93" fmla="*/ 321436 w 855286"/>
                <a:gd name="connsiteY93" fmla="*/ 539144 h 858173"/>
                <a:gd name="connsiteX94" fmla="*/ 311911 w 855286"/>
                <a:gd name="connsiteY94" fmla="*/ 539144 h 858173"/>
                <a:gd name="connsiteX95" fmla="*/ 308767 w 855286"/>
                <a:gd name="connsiteY95" fmla="*/ 605819 h 858173"/>
                <a:gd name="connsiteX96" fmla="*/ 234853 w 855286"/>
                <a:gd name="connsiteY96" fmla="*/ 432178 h 858173"/>
                <a:gd name="connsiteX97" fmla="*/ 247712 w 855286"/>
                <a:gd name="connsiteY97" fmla="*/ 315116 h 858173"/>
                <a:gd name="connsiteX98" fmla="*/ 238187 w 855286"/>
                <a:gd name="connsiteY98" fmla="*/ 315116 h 858173"/>
                <a:gd name="connsiteX99" fmla="*/ 227329 w 855286"/>
                <a:gd name="connsiteY99" fmla="*/ 414176 h 858173"/>
                <a:gd name="connsiteX100" fmla="*/ 215803 w 855286"/>
                <a:gd name="connsiteY100" fmla="*/ 384934 h 858173"/>
                <a:gd name="connsiteX101" fmla="*/ 167226 w 855286"/>
                <a:gd name="connsiteY101" fmla="*/ 252156 h 858173"/>
                <a:gd name="connsiteX102" fmla="*/ 158463 w 855286"/>
                <a:gd name="connsiteY102" fmla="*/ 254537 h 858173"/>
                <a:gd name="connsiteX103" fmla="*/ 221042 w 855286"/>
                <a:gd name="connsiteY103" fmla="*/ 423034 h 858173"/>
                <a:gd name="connsiteX104" fmla="*/ 147700 w 855286"/>
                <a:gd name="connsiteY104" fmla="*/ 372170 h 858173"/>
                <a:gd name="connsiteX105" fmla="*/ 143128 w 855286"/>
                <a:gd name="connsiteY105" fmla="*/ 379981 h 858173"/>
                <a:gd name="connsiteX106" fmla="*/ 227043 w 855286"/>
                <a:gd name="connsiteY106" fmla="*/ 438179 h 858173"/>
                <a:gd name="connsiteX107" fmla="*/ 248093 w 855286"/>
                <a:gd name="connsiteY107" fmla="*/ 489804 h 858173"/>
                <a:gd name="connsiteX108" fmla="*/ 304195 w 855286"/>
                <a:gd name="connsiteY108" fmla="*/ 618487 h 858173"/>
                <a:gd name="connsiteX109" fmla="*/ 232758 w 855286"/>
                <a:gd name="connsiteY109" fmla="*/ 571434 h 858173"/>
                <a:gd name="connsiteX110" fmla="*/ 228186 w 855286"/>
                <a:gd name="connsiteY110" fmla="*/ 579244 h 858173"/>
                <a:gd name="connsiteX111" fmla="*/ 310196 w 855286"/>
                <a:gd name="connsiteY111" fmla="*/ 632012 h 858173"/>
                <a:gd name="connsiteX112" fmla="*/ 311530 w 855286"/>
                <a:gd name="connsiteY112" fmla="*/ 632489 h 858173"/>
                <a:gd name="connsiteX113" fmla="*/ 351916 w 855286"/>
                <a:gd name="connsiteY113" fmla="*/ 718214 h 858173"/>
                <a:gd name="connsiteX114" fmla="*/ 413733 w 855286"/>
                <a:gd name="connsiteY114" fmla="*/ 839848 h 858173"/>
                <a:gd name="connsiteX115" fmla="*/ 230091 w 855286"/>
                <a:gd name="connsiteY115" fmla="*/ 746694 h 858173"/>
                <a:gd name="connsiteX116" fmla="*/ 225328 w 855286"/>
                <a:gd name="connsiteY116" fmla="*/ 733359 h 858173"/>
                <a:gd name="connsiteX117" fmla="*/ 212279 w 855286"/>
                <a:gd name="connsiteY117" fmla="*/ 707355 h 858173"/>
                <a:gd name="connsiteX118" fmla="*/ 187133 w 855286"/>
                <a:gd name="connsiteY118" fmla="*/ 657540 h 858173"/>
                <a:gd name="connsiteX119" fmla="*/ 179323 w 855286"/>
                <a:gd name="connsiteY119" fmla="*/ 662112 h 858173"/>
                <a:gd name="connsiteX120" fmla="*/ 200944 w 855286"/>
                <a:gd name="connsiteY120" fmla="*/ 704974 h 858173"/>
                <a:gd name="connsiteX121" fmla="*/ 211517 w 855286"/>
                <a:gd name="connsiteY121" fmla="*/ 725929 h 858173"/>
                <a:gd name="connsiteX122" fmla="*/ 217042 w 855286"/>
                <a:gd name="connsiteY122" fmla="*/ 736883 h 858173"/>
                <a:gd name="connsiteX123" fmla="*/ 218851 w 855286"/>
                <a:gd name="connsiteY123" fmla="*/ 740217 h 858173"/>
                <a:gd name="connsiteX124" fmla="*/ 121315 w 855286"/>
                <a:gd name="connsiteY124" fmla="*/ 680685 h 858173"/>
                <a:gd name="connsiteX125" fmla="*/ 121315 w 855286"/>
                <a:gd name="connsiteY125" fmla="*/ 679161 h 858173"/>
                <a:gd name="connsiteX126" fmla="*/ 88740 w 855286"/>
                <a:gd name="connsiteY126" fmla="*/ 585245 h 858173"/>
                <a:gd name="connsiteX127" fmla="*/ 80072 w 855286"/>
                <a:gd name="connsiteY127" fmla="*/ 587721 h 858173"/>
                <a:gd name="connsiteX128" fmla="*/ 109600 w 855286"/>
                <a:gd name="connsiteY128" fmla="*/ 673446 h 858173"/>
                <a:gd name="connsiteX129" fmla="*/ 94645 w 855286"/>
                <a:gd name="connsiteY129" fmla="*/ 663921 h 858173"/>
                <a:gd name="connsiteX130" fmla="*/ 6729 w 855286"/>
                <a:gd name="connsiteY130" fmla="*/ 602009 h 858173"/>
                <a:gd name="connsiteX131" fmla="*/ 2158 w 855286"/>
                <a:gd name="connsiteY131" fmla="*/ 609819 h 858173"/>
                <a:gd name="connsiteX132" fmla="*/ 100646 w 855286"/>
                <a:gd name="connsiteY132" fmla="*/ 678590 h 858173"/>
                <a:gd name="connsiteX133" fmla="*/ 25208 w 855286"/>
                <a:gd name="connsiteY133" fmla="*/ 688115 h 858173"/>
                <a:gd name="connsiteX134" fmla="*/ 25208 w 855286"/>
                <a:gd name="connsiteY134" fmla="*/ 697640 h 858173"/>
                <a:gd name="connsiteX135" fmla="*/ 112171 w 855286"/>
                <a:gd name="connsiteY135" fmla="*/ 686591 h 858173"/>
                <a:gd name="connsiteX136" fmla="*/ 216946 w 855286"/>
                <a:gd name="connsiteY136" fmla="*/ 750789 h 858173"/>
                <a:gd name="connsiteX137" fmla="*/ 210469 w 855286"/>
                <a:gd name="connsiteY137" fmla="*/ 751932 h 858173"/>
                <a:gd name="connsiteX138" fmla="*/ 198373 w 855286"/>
                <a:gd name="connsiteY138" fmla="*/ 754504 h 858173"/>
                <a:gd name="connsiteX139" fmla="*/ 175227 w 855286"/>
                <a:gd name="connsiteY139" fmla="*/ 759362 h 858173"/>
                <a:gd name="connsiteX140" fmla="*/ 126649 w 855286"/>
                <a:gd name="connsiteY140" fmla="*/ 769554 h 858173"/>
                <a:gd name="connsiteX141" fmla="*/ 129030 w 855286"/>
                <a:gd name="connsiteY141" fmla="*/ 778221 h 858173"/>
                <a:gd name="connsiteX142" fmla="*/ 184180 w 855286"/>
                <a:gd name="connsiteY142" fmla="*/ 766696 h 858173"/>
                <a:gd name="connsiteX143" fmla="*/ 211803 w 855286"/>
                <a:gd name="connsiteY143" fmla="*/ 760886 h 858173"/>
                <a:gd name="connsiteX144" fmla="*/ 226186 w 855286"/>
                <a:gd name="connsiteY144" fmla="*/ 755933 h 858173"/>
                <a:gd name="connsiteX145" fmla="*/ 323817 w 855286"/>
                <a:gd name="connsiteY145" fmla="*/ 808320 h 858173"/>
                <a:gd name="connsiteX146" fmla="*/ 420591 w 855286"/>
                <a:gd name="connsiteY146" fmla="*/ 854040 h 858173"/>
                <a:gd name="connsiteX147" fmla="*/ 424977 w 855286"/>
                <a:gd name="connsiteY147" fmla="*/ 858225 h 858173"/>
                <a:gd name="connsiteX148" fmla="*/ 427163 w 855286"/>
                <a:gd name="connsiteY148" fmla="*/ 857565 h 858173"/>
                <a:gd name="connsiteX149" fmla="*/ 598613 w 855286"/>
                <a:gd name="connsiteY149" fmla="*/ 739264 h 858173"/>
                <a:gd name="connsiteX150" fmla="*/ 676432 w 855286"/>
                <a:gd name="connsiteY150" fmla="*/ 752218 h 858173"/>
                <a:gd name="connsiteX151" fmla="*/ 678909 w 855286"/>
                <a:gd name="connsiteY151" fmla="*/ 743550 h 858173"/>
                <a:gd name="connsiteX152" fmla="*/ 608614 w 855286"/>
                <a:gd name="connsiteY152" fmla="*/ 731739 h 858173"/>
                <a:gd name="connsiteX153" fmla="*/ 676051 w 855286"/>
                <a:gd name="connsiteY153" fmla="*/ 681162 h 858173"/>
                <a:gd name="connsiteX154" fmla="*/ 759490 w 855286"/>
                <a:gd name="connsiteY154" fmla="*/ 681924 h 858173"/>
                <a:gd name="connsiteX155" fmla="*/ 763356 w 855286"/>
                <a:gd name="connsiteY155" fmla="*/ 676741 h 858173"/>
                <a:gd name="connsiteX156" fmla="*/ 759490 w 855286"/>
                <a:gd name="connsiteY156" fmla="*/ 672875 h 858173"/>
                <a:gd name="connsiteX157" fmla="*/ 687958 w 855286"/>
                <a:gd name="connsiteY157" fmla="*/ 672208 h 858173"/>
                <a:gd name="connsiteX158" fmla="*/ 764158 w 855286"/>
                <a:gd name="connsiteY158" fmla="*/ 612296 h 858173"/>
                <a:gd name="connsiteX159" fmla="*/ 770444 w 855286"/>
                <a:gd name="connsiteY159" fmla="*/ 607057 h 858173"/>
                <a:gd name="connsiteX160" fmla="*/ 771968 w 855286"/>
                <a:gd name="connsiteY160" fmla="*/ 607057 h 858173"/>
                <a:gd name="connsiteX161" fmla="*/ 845311 w 855286"/>
                <a:gd name="connsiteY161" fmla="*/ 599437 h 858173"/>
                <a:gd name="connsiteX162" fmla="*/ 845311 w 855286"/>
                <a:gd name="connsiteY162" fmla="*/ 590388 h 858173"/>
                <a:gd name="connsiteX163" fmla="*/ 782446 w 855286"/>
                <a:gd name="connsiteY163" fmla="*/ 596961 h 858173"/>
                <a:gd name="connsiteX164" fmla="*/ 854169 w 855286"/>
                <a:gd name="connsiteY164" fmla="*/ 536953 h 858173"/>
                <a:gd name="connsiteX165" fmla="*/ 847120 w 855286"/>
                <a:gd name="connsiteY165" fmla="*/ 529428 h 85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855286" h="858173">
                  <a:moveTo>
                    <a:pt x="847120" y="529428"/>
                  </a:moveTo>
                  <a:cubicBezTo>
                    <a:pt x="824355" y="548955"/>
                    <a:pt x="801210" y="568195"/>
                    <a:pt x="777969" y="587245"/>
                  </a:cubicBezTo>
                  <a:cubicBezTo>
                    <a:pt x="781493" y="563814"/>
                    <a:pt x="785017" y="540477"/>
                    <a:pt x="788446" y="517046"/>
                  </a:cubicBezTo>
                  <a:cubicBezTo>
                    <a:pt x="789304" y="511426"/>
                    <a:pt x="780636" y="508950"/>
                    <a:pt x="779779" y="514665"/>
                  </a:cubicBezTo>
                  <a:cubicBezTo>
                    <a:pt x="775683" y="541716"/>
                    <a:pt x="771682" y="568671"/>
                    <a:pt x="767587" y="595722"/>
                  </a:cubicBezTo>
                  <a:cubicBezTo>
                    <a:pt x="738567" y="619344"/>
                    <a:pt x="709167" y="642617"/>
                    <a:pt x="679385" y="665541"/>
                  </a:cubicBezTo>
                  <a:lnTo>
                    <a:pt x="690815" y="592008"/>
                  </a:lnTo>
                  <a:cubicBezTo>
                    <a:pt x="691768" y="586388"/>
                    <a:pt x="683005" y="583911"/>
                    <a:pt x="682147" y="589626"/>
                  </a:cubicBezTo>
                  <a:lnTo>
                    <a:pt x="669003" y="673637"/>
                  </a:lnTo>
                  <a:cubicBezTo>
                    <a:pt x="646841" y="690591"/>
                    <a:pt x="624426" y="707387"/>
                    <a:pt x="601756" y="724024"/>
                  </a:cubicBezTo>
                  <a:lnTo>
                    <a:pt x="613758" y="661921"/>
                  </a:lnTo>
                  <a:cubicBezTo>
                    <a:pt x="614805" y="656301"/>
                    <a:pt x="606043" y="653825"/>
                    <a:pt x="604995" y="659540"/>
                  </a:cubicBezTo>
                  <a:cubicBezTo>
                    <a:pt x="600613" y="683733"/>
                    <a:pt x="596137" y="707927"/>
                    <a:pt x="591755" y="732120"/>
                  </a:cubicBezTo>
                  <a:lnTo>
                    <a:pt x="591755" y="732120"/>
                  </a:lnTo>
                  <a:cubicBezTo>
                    <a:pt x="567943" y="749456"/>
                    <a:pt x="544003" y="766506"/>
                    <a:pt x="519937" y="783270"/>
                  </a:cubicBezTo>
                  <a:cubicBezTo>
                    <a:pt x="490504" y="803749"/>
                    <a:pt x="460691" y="823751"/>
                    <a:pt x="430783" y="843468"/>
                  </a:cubicBezTo>
                  <a:cubicBezTo>
                    <a:pt x="454087" y="788985"/>
                    <a:pt x="476693" y="734184"/>
                    <a:pt x="498601" y="679066"/>
                  </a:cubicBezTo>
                  <a:lnTo>
                    <a:pt x="498601" y="679066"/>
                  </a:lnTo>
                  <a:lnTo>
                    <a:pt x="571181" y="634489"/>
                  </a:lnTo>
                  <a:cubicBezTo>
                    <a:pt x="576134" y="631536"/>
                    <a:pt x="571181" y="623631"/>
                    <a:pt x="566609" y="626679"/>
                  </a:cubicBezTo>
                  <a:lnTo>
                    <a:pt x="503839" y="665255"/>
                  </a:lnTo>
                  <a:cubicBezTo>
                    <a:pt x="510189" y="649507"/>
                    <a:pt x="516349" y="633632"/>
                    <a:pt x="522318" y="617630"/>
                  </a:cubicBezTo>
                  <a:cubicBezTo>
                    <a:pt x="533430" y="588610"/>
                    <a:pt x="544353" y="559496"/>
                    <a:pt x="555084" y="530286"/>
                  </a:cubicBezTo>
                  <a:cubicBezTo>
                    <a:pt x="558071" y="529324"/>
                    <a:pt x="560920" y="527979"/>
                    <a:pt x="563561" y="526285"/>
                  </a:cubicBezTo>
                  <a:lnTo>
                    <a:pt x="584897" y="513903"/>
                  </a:lnTo>
                  <a:lnTo>
                    <a:pt x="629379" y="487995"/>
                  </a:lnTo>
                  <a:cubicBezTo>
                    <a:pt x="631354" y="486421"/>
                    <a:pt x="631679" y="483544"/>
                    <a:pt x="630105" y="481570"/>
                  </a:cubicBezTo>
                  <a:cubicBezTo>
                    <a:pt x="628841" y="479984"/>
                    <a:pt x="626685" y="479420"/>
                    <a:pt x="624807" y="480184"/>
                  </a:cubicBezTo>
                  <a:lnTo>
                    <a:pt x="587755" y="501711"/>
                  </a:lnTo>
                  <a:lnTo>
                    <a:pt x="569181" y="512474"/>
                  </a:lnTo>
                  <a:cubicBezTo>
                    <a:pt x="567276" y="513617"/>
                    <a:pt x="563180" y="516665"/>
                    <a:pt x="559656" y="518856"/>
                  </a:cubicBezTo>
                  <a:cubicBezTo>
                    <a:pt x="576610" y="472183"/>
                    <a:pt x="593120" y="425320"/>
                    <a:pt x="609186" y="378267"/>
                  </a:cubicBezTo>
                  <a:cubicBezTo>
                    <a:pt x="610519" y="374171"/>
                    <a:pt x="611853" y="369980"/>
                    <a:pt x="613282" y="365884"/>
                  </a:cubicBezTo>
                  <a:cubicBezTo>
                    <a:pt x="614280" y="365727"/>
                    <a:pt x="615227" y="365335"/>
                    <a:pt x="616044" y="364741"/>
                  </a:cubicBezTo>
                  <a:lnTo>
                    <a:pt x="670527" y="322450"/>
                  </a:lnTo>
                  <a:cubicBezTo>
                    <a:pt x="675099" y="318926"/>
                    <a:pt x="668717" y="312925"/>
                    <a:pt x="664145" y="316068"/>
                  </a:cubicBezTo>
                  <a:lnTo>
                    <a:pt x="617854" y="351978"/>
                  </a:lnTo>
                  <a:cubicBezTo>
                    <a:pt x="630046" y="315529"/>
                    <a:pt x="641920" y="278921"/>
                    <a:pt x="653477" y="242154"/>
                  </a:cubicBezTo>
                  <a:cubicBezTo>
                    <a:pt x="655287" y="236630"/>
                    <a:pt x="646524" y="234249"/>
                    <a:pt x="644809" y="239773"/>
                  </a:cubicBezTo>
                  <a:cubicBezTo>
                    <a:pt x="634078" y="274063"/>
                    <a:pt x="622997" y="308289"/>
                    <a:pt x="611567" y="342453"/>
                  </a:cubicBezTo>
                  <a:lnTo>
                    <a:pt x="592993" y="284255"/>
                  </a:lnTo>
                  <a:cubicBezTo>
                    <a:pt x="591279" y="278635"/>
                    <a:pt x="582516" y="281016"/>
                    <a:pt x="584326" y="286636"/>
                  </a:cubicBezTo>
                  <a:cubicBezTo>
                    <a:pt x="591755" y="310163"/>
                    <a:pt x="599280" y="333594"/>
                    <a:pt x="606709" y="357121"/>
                  </a:cubicBezTo>
                  <a:cubicBezTo>
                    <a:pt x="593057" y="397888"/>
                    <a:pt x="578992" y="438528"/>
                    <a:pt x="564513" y="479041"/>
                  </a:cubicBezTo>
                  <a:cubicBezTo>
                    <a:pt x="559656" y="492471"/>
                    <a:pt x="554988" y="505902"/>
                    <a:pt x="549750" y="519332"/>
                  </a:cubicBezTo>
                  <a:cubicBezTo>
                    <a:pt x="548830" y="517449"/>
                    <a:pt x="548127" y="515468"/>
                    <a:pt x="547654" y="513426"/>
                  </a:cubicBezTo>
                  <a:lnTo>
                    <a:pt x="544225" y="503235"/>
                  </a:lnTo>
                  <a:lnTo>
                    <a:pt x="537939" y="484185"/>
                  </a:lnTo>
                  <a:lnTo>
                    <a:pt x="524223" y="442560"/>
                  </a:lnTo>
                  <a:cubicBezTo>
                    <a:pt x="522413" y="437036"/>
                    <a:pt x="513650" y="439322"/>
                    <a:pt x="515460" y="444942"/>
                  </a:cubicBezTo>
                  <a:lnTo>
                    <a:pt x="531176" y="492567"/>
                  </a:lnTo>
                  <a:lnTo>
                    <a:pt x="538892" y="515998"/>
                  </a:lnTo>
                  <a:cubicBezTo>
                    <a:pt x="539971" y="520925"/>
                    <a:pt x="542570" y="525389"/>
                    <a:pt x="546321" y="528762"/>
                  </a:cubicBezTo>
                  <a:cubicBezTo>
                    <a:pt x="530255" y="572640"/>
                    <a:pt x="513714" y="616328"/>
                    <a:pt x="496696" y="659826"/>
                  </a:cubicBezTo>
                  <a:lnTo>
                    <a:pt x="474407" y="587721"/>
                  </a:lnTo>
                  <a:cubicBezTo>
                    <a:pt x="473750" y="585328"/>
                    <a:pt x="471276" y="583920"/>
                    <a:pt x="468883" y="584578"/>
                  </a:cubicBezTo>
                  <a:cubicBezTo>
                    <a:pt x="466489" y="585236"/>
                    <a:pt x="465082" y="587709"/>
                    <a:pt x="465740" y="590103"/>
                  </a:cubicBezTo>
                  <a:cubicBezTo>
                    <a:pt x="474185" y="617789"/>
                    <a:pt x="482726" y="645506"/>
                    <a:pt x="491362" y="673256"/>
                  </a:cubicBezTo>
                  <a:cubicBezTo>
                    <a:pt x="485837" y="687162"/>
                    <a:pt x="480313" y="701164"/>
                    <a:pt x="474693" y="715070"/>
                  </a:cubicBezTo>
                  <a:cubicBezTo>
                    <a:pt x="458437" y="755457"/>
                    <a:pt x="441705" y="795684"/>
                    <a:pt x="424496" y="835752"/>
                  </a:cubicBezTo>
                  <a:lnTo>
                    <a:pt x="415638" y="543049"/>
                  </a:lnTo>
                  <a:lnTo>
                    <a:pt x="472217" y="422367"/>
                  </a:lnTo>
                  <a:cubicBezTo>
                    <a:pt x="474598" y="417128"/>
                    <a:pt x="466882" y="412842"/>
                    <a:pt x="464406" y="417795"/>
                  </a:cubicBezTo>
                  <a:cubicBezTo>
                    <a:pt x="447896" y="452847"/>
                    <a:pt x="431449" y="487931"/>
                    <a:pt x="415067" y="523047"/>
                  </a:cubicBezTo>
                  <a:lnTo>
                    <a:pt x="415067" y="514569"/>
                  </a:lnTo>
                  <a:lnTo>
                    <a:pt x="410875" y="372742"/>
                  </a:lnTo>
                  <a:cubicBezTo>
                    <a:pt x="429925" y="333499"/>
                    <a:pt x="448816" y="294288"/>
                    <a:pt x="467549" y="255108"/>
                  </a:cubicBezTo>
                  <a:cubicBezTo>
                    <a:pt x="470026" y="249870"/>
                    <a:pt x="462215" y="245583"/>
                    <a:pt x="459643" y="250536"/>
                  </a:cubicBezTo>
                  <a:cubicBezTo>
                    <a:pt x="443165" y="284731"/>
                    <a:pt x="426782" y="318926"/>
                    <a:pt x="410209" y="353216"/>
                  </a:cubicBezTo>
                  <a:cubicBezTo>
                    <a:pt x="408621" y="298161"/>
                    <a:pt x="406970" y="243170"/>
                    <a:pt x="405255" y="188243"/>
                  </a:cubicBezTo>
                  <a:cubicBezTo>
                    <a:pt x="405255" y="186052"/>
                    <a:pt x="405255" y="183957"/>
                    <a:pt x="405255" y="181766"/>
                  </a:cubicBezTo>
                  <a:cubicBezTo>
                    <a:pt x="421321" y="153064"/>
                    <a:pt x="437355" y="124489"/>
                    <a:pt x="453357" y="96041"/>
                  </a:cubicBezTo>
                  <a:cubicBezTo>
                    <a:pt x="456214" y="90897"/>
                    <a:pt x="448404" y="86516"/>
                    <a:pt x="445546" y="91469"/>
                  </a:cubicBezTo>
                  <a:lnTo>
                    <a:pt x="404779" y="164430"/>
                  </a:lnTo>
                  <a:lnTo>
                    <a:pt x="399921" y="4410"/>
                  </a:lnTo>
                  <a:cubicBezTo>
                    <a:pt x="399921" y="-1400"/>
                    <a:pt x="390396" y="-1400"/>
                    <a:pt x="390873" y="4410"/>
                  </a:cubicBezTo>
                  <a:cubicBezTo>
                    <a:pt x="392587" y="59782"/>
                    <a:pt x="394270" y="115122"/>
                    <a:pt x="395921" y="170431"/>
                  </a:cubicBezTo>
                  <a:lnTo>
                    <a:pt x="338771" y="106042"/>
                  </a:lnTo>
                  <a:cubicBezTo>
                    <a:pt x="334961" y="101661"/>
                    <a:pt x="328579" y="108042"/>
                    <a:pt x="332389" y="112424"/>
                  </a:cubicBezTo>
                  <a:cubicBezTo>
                    <a:pt x="353662" y="136427"/>
                    <a:pt x="374839" y="160493"/>
                    <a:pt x="395921" y="184623"/>
                  </a:cubicBezTo>
                  <a:lnTo>
                    <a:pt x="400398" y="331880"/>
                  </a:lnTo>
                  <a:cubicBezTo>
                    <a:pt x="400398" y="343881"/>
                    <a:pt x="401065" y="355883"/>
                    <a:pt x="401446" y="367884"/>
                  </a:cubicBezTo>
                  <a:lnTo>
                    <a:pt x="340581" y="292732"/>
                  </a:lnTo>
                  <a:cubicBezTo>
                    <a:pt x="336866" y="288255"/>
                    <a:pt x="330484" y="294637"/>
                    <a:pt x="334199" y="299209"/>
                  </a:cubicBezTo>
                  <a:lnTo>
                    <a:pt x="400303" y="380743"/>
                  </a:lnTo>
                  <a:cubicBezTo>
                    <a:pt x="400705" y="381225"/>
                    <a:pt x="401232" y="381588"/>
                    <a:pt x="401827" y="381791"/>
                  </a:cubicBezTo>
                  <a:cubicBezTo>
                    <a:pt x="403224" y="429606"/>
                    <a:pt x="404684" y="477390"/>
                    <a:pt x="406208" y="525142"/>
                  </a:cubicBezTo>
                  <a:lnTo>
                    <a:pt x="346582" y="438369"/>
                  </a:lnTo>
                  <a:cubicBezTo>
                    <a:pt x="343343" y="433607"/>
                    <a:pt x="335437" y="438369"/>
                    <a:pt x="338771" y="442941"/>
                  </a:cubicBezTo>
                  <a:lnTo>
                    <a:pt x="406684" y="541811"/>
                  </a:lnTo>
                  <a:lnTo>
                    <a:pt x="410209" y="658302"/>
                  </a:lnTo>
                  <a:cubicBezTo>
                    <a:pt x="411860" y="713166"/>
                    <a:pt x="413510" y="767998"/>
                    <a:pt x="415162" y="822799"/>
                  </a:cubicBezTo>
                  <a:cubicBezTo>
                    <a:pt x="380871" y="757457"/>
                    <a:pt x="348328" y="691195"/>
                    <a:pt x="317530" y="624012"/>
                  </a:cubicBezTo>
                  <a:cubicBezTo>
                    <a:pt x="318737" y="595754"/>
                    <a:pt x="320039" y="567465"/>
                    <a:pt x="321436" y="539144"/>
                  </a:cubicBezTo>
                  <a:cubicBezTo>
                    <a:pt x="321436" y="533334"/>
                    <a:pt x="312673" y="533334"/>
                    <a:pt x="311911" y="539144"/>
                  </a:cubicBezTo>
                  <a:lnTo>
                    <a:pt x="308767" y="605819"/>
                  </a:lnTo>
                  <a:cubicBezTo>
                    <a:pt x="282859" y="548669"/>
                    <a:pt x="258221" y="490789"/>
                    <a:pt x="234853" y="432178"/>
                  </a:cubicBezTo>
                  <a:lnTo>
                    <a:pt x="247712" y="315116"/>
                  </a:lnTo>
                  <a:cubicBezTo>
                    <a:pt x="248379" y="309306"/>
                    <a:pt x="239235" y="309401"/>
                    <a:pt x="238187" y="315116"/>
                  </a:cubicBezTo>
                  <a:lnTo>
                    <a:pt x="227329" y="414176"/>
                  </a:lnTo>
                  <a:cubicBezTo>
                    <a:pt x="223519" y="404651"/>
                    <a:pt x="219518" y="395126"/>
                    <a:pt x="215803" y="384934"/>
                  </a:cubicBezTo>
                  <a:cubicBezTo>
                    <a:pt x="198849" y="340929"/>
                    <a:pt x="182656" y="296669"/>
                    <a:pt x="167226" y="252156"/>
                  </a:cubicBezTo>
                  <a:cubicBezTo>
                    <a:pt x="165321" y="246631"/>
                    <a:pt x="156558" y="249012"/>
                    <a:pt x="158463" y="254537"/>
                  </a:cubicBezTo>
                  <a:cubicBezTo>
                    <a:pt x="178084" y="311115"/>
                    <a:pt x="198944" y="367281"/>
                    <a:pt x="221042" y="423034"/>
                  </a:cubicBezTo>
                  <a:lnTo>
                    <a:pt x="147700" y="372170"/>
                  </a:lnTo>
                  <a:cubicBezTo>
                    <a:pt x="142937" y="368837"/>
                    <a:pt x="138175" y="376647"/>
                    <a:pt x="143128" y="379981"/>
                  </a:cubicBezTo>
                  <a:lnTo>
                    <a:pt x="227043" y="438179"/>
                  </a:lnTo>
                  <a:cubicBezTo>
                    <a:pt x="233996" y="455419"/>
                    <a:pt x="240949" y="472659"/>
                    <a:pt x="248093" y="489804"/>
                  </a:cubicBezTo>
                  <a:cubicBezTo>
                    <a:pt x="266064" y="533048"/>
                    <a:pt x="284764" y="575942"/>
                    <a:pt x="304195" y="618487"/>
                  </a:cubicBezTo>
                  <a:lnTo>
                    <a:pt x="232758" y="571434"/>
                  </a:lnTo>
                  <a:cubicBezTo>
                    <a:pt x="227900" y="568290"/>
                    <a:pt x="223233" y="576101"/>
                    <a:pt x="228186" y="579244"/>
                  </a:cubicBezTo>
                  <a:lnTo>
                    <a:pt x="310196" y="632012"/>
                  </a:lnTo>
                  <a:cubicBezTo>
                    <a:pt x="310600" y="632268"/>
                    <a:pt x="311055" y="632430"/>
                    <a:pt x="311530" y="632489"/>
                  </a:cubicBezTo>
                  <a:cubicBezTo>
                    <a:pt x="324769" y="661064"/>
                    <a:pt x="338104" y="689639"/>
                    <a:pt x="351916" y="718214"/>
                  </a:cubicBezTo>
                  <a:cubicBezTo>
                    <a:pt x="371855" y="759171"/>
                    <a:pt x="392460" y="799716"/>
                    <a:pt x="413733" y="839848"/>
                  </a:cubicBezTo>
                  <a:cubicBezTo>
                    <a:pt x="351185" y="811781"/>
                    <a:pt x="289971" y="780730"/>
                    <a:pt x="230091" y="746694"/>
                  </a:cubicBezTo>
                  <a:cubicBezTo>
                    <a:pt x="229516" y="741949"/>
                    <a:pt x="227889" y="737394"/>
                    <a:pt x="225328" y="733359"/>
                  </a:cubicBezTo>
                  <a:cubicBezTo>
                    <a:pt x="220947" y="724691"/>
                    <a:pt x="216565" y="716023"/>
                    <a:pt x="212279" y="707355"/>
                  </a:cubicBezTo>
                  <a:lnTo>
                    <a:pt x="187133" y="657540"/>
                  </a:lnTo>
                  <a:cubicBezTo>
                    <a:pt x="184561" y="652301"/>
                    <a:pt x="176751" y="656873"/>
                    <a:pt x="179323" y="662112"/>
                  </a:cubicBezTo>
                  <a:lnTo>
                    <a:pt x="200944" y="704974"/>
                  </a:lnTo>
                  <a:lnTo>
                    <a:pt x="211517" y="725929"/>
                  </a:lnTo>
                  <a:cubicBezTo>
                    <a:pt x="213327" y="729549"/>
                    <a:pt x="215137" y="733263"/>
                    <a:pt x="217042" y="736883"/>
                  </a:cubicBezTo>
                  <a:cubicBezTo>
                    <a:pt x="217042" y="737740"/>
                    <a:pt x="218185" y="738978"/>
                    <a:pt x="218851" y="740217"/>
                  </a:cubicBezTo>
                  <a:cubicBezTo>
                    <a:pt x="185895" y="721167"/>
                    <a:pt x="153319" y="701450"/>
                    <a:pt x="121315" y="680685"/>
                  </a:cubicBezTo>
                  <a:cubicBezTo>
                    <a:pt x="121406" y="680181"/>
                    <a:pt x="121406" y="679665"/>
                    <a:pt x="121315" y="679161"/>
                  </a:cubicBezTo>
                  <a:lnTo>
                    <a:pt x="88740" y="585245"/>
                  </a:lnTo>
                  <a:cubicBezTo>
                    <a:pt x="86835" y="579816"/>
                    <a:pt x="78072" y="582197"/>
                    <a:pt x="80072" y="587721"/>
                  </a:cubicBezTo>
                  <a:cubicBezTo>
                    <a:pt x="89851" y="616106"/>
                    <a:pt x="99694" y="644681"/>
                    <a:pt x="109600" y="673446"/>
                  </a:cubicBezTo>
                  <a:lnTo>
                    <a:pt x="94645" y="663921"/>
                  </a:lnTo>
                  <a:cubicBezTo>
                    <a:pt x="64864" y="643982"/>
                    <a:pt x="35559" y="623345"/>
                    <a:pt x="6729" y="602009"/>
                  </a:cubicBezTo>
                  <a:cubicBezTo>
                    <a:pt x="2062" y="598580"/>
                    <a:pt x="-2796" y="606390"/>
                    <a:pt x="2158" y="609819"/>
                  </a:cubicBezTo>
                  <a:cubicBezTo>
                    <a:pt x="34352" y="633695"/>
                    <a:pt x="67182" y="656619"/>
                    <a:pt x="100646" y="678590"/>
                  </a:cubicBezTo>
                  <a:lnTo>
                    <a:pt x="25208" y="688115"/>
                  </a:lnTo>
                  <a:cubicBezTo>
                    <a:pt x="19493" y="688877"/>
                    <a:pt x="19398" y="697640"/>
                    <a:pt x="25208" y="697640"/>
                  </a:cubicBezTo>
                  <a:lnTo>
                    <a:pt x="112171" y="686591"/>
                  </a:lnTo>
                  <a:cubicBezTo>
                    <a:pt x="146588" y="709006"/>
                    <a:pt x="181513" y="730406"/>
                    <a:pt x="216946" y="750789"/>
                  </a:cubicBezTo>
                  <a:cubicBezTo>
                    <a:pt x="214812" y="751299"/>
                    <a:pt x="212649" y="751680"/>
                    <a:pt x="210469" y="751932"/>
                  </a:cubicBezTo>
                  <a:lnTo>
                    <a:pt x="198373" y="754504"/>
                  </a:lnTo>
                  <a:lnTo>
                    <a:pt x="175227" y="759362"/>
                  </a:lnTo>
                  <a:lnTo>
                    <a:pt x="126649" y="769554"/>
                  </a:lnTo>
                  <a:cubicBezTo>
                    <a:pt x="120934" y="770697"/>
                    <a:pt x="123316" y="779079"/>
                    <a:pt x="129030" y="778221"/>
                  </a:cubicBezTo>
                  <a:lnTo>
                    <a:pt x="184180" y="766696"/>
                  </a:lnTo>
                  <a:lnTo>
                    <a:pt x="211803" y="760886"/>
                  </a:lnTo>
                  <a:cubicBezTo>
                    <a:pt x="216925" y="760411"/>
                    <a:pt x="221857" y="758713"/>
                    <a:pt x="226186" y="755933"/>
                  </a:cubicBezTo>
                  <a:cubicBezTo>
                    <a:pt x="258285" y="774126"/>
                    <a:pt x="290765" y="791747"/>
                    <a:pt x="323817" y="808320"/>
                  </a:cubicBezTo>
                  <a:cubicBezTo>
                    <a:pt x="356869" y="824894"/>
                    <a:pt x="388015" y="839562"/>
                    <a:pt x="420591" y="854040"/>
                  </a:cubicBezTo>
                  <a:cubicBezTo>
                    <a:pt x="420646" y="856407"/>
                    <a:pt x="422610" y="858280"/>
                    <a:pt x="424977" y="858225"/>
                  </a:cubicBezTo>
                  <a:cubicBezTo>
                    <a:pt x="425752" y="858207"/>
                    <a:pt x="426507" y="857979"/>
                    <a:pt x="427163" y="857565"/>
                  </a:cubicBezTo>
                  <a:cubicBezTo>
                    <a:pt x="485266" y="819465"/>
                    <a:pt x="542416" y="780031"/>
                    <a:pt x="598613" y="739264"/>
                  </a:cubicBezTo>
                  <a:lnTo>
                    <a:pt x="676432" y="752218"/>
                  </a:lnTo>
                  <a:cubicBezTo>
                    <a:pt x="682147" y="753170"/>
                    <a:pt x="684624" y="744503"/>
                    <a:pt x="678909" y="743550"/>
                  </a:cubicBezTo>
                  <a:lnTo>
                    <a:pt x="608614" y="731739"/>
                  </a:lnTo>
                  <a:cubicBezTo>
                    <a:pt x="631284" y="715166"/>
                    <a:pt x="653763" y="698211"/>
                    <a:pt x="676051" y="681162"/>
                  </a:cubicBezTo>
                  <a:lnTo>
                    <a:pt x="759490" y="681924"/>
                  </a:lnTo>
                  <a:cubicBezTo>
                    <a:pt x="761989" y="681560"/>
                    <a:pt x="763720" y="679240"/>
                    <a:pt x="763356" y="676741"/>
                  </a:cubicBezTo>
                  <a:cubicBezTo>
                    <a:pt x="763065" y="674739"/>
                    <a:pt x="761492" y="673166"/>
                    <a:pt x="759490" y="672875"/>
                  </a:cubicBezTo>
                  <a:lnTo>
                    <a:pt x="687958" y="672208"/>
                  </a:lnTo>
                  <a:cubicBezTo>
                    <a:pt x="713358" y="652523"/>
                    <a:pt x="738758" y="632552"/>
                    <a:pt x="764158" y="612296"/>
                  </a:cubicBezTo>
                  <a:lnTo>
                    <a:pt x="770444" y="607057"/>
                  </a:lnTo>
                  <a:cubicBezTo>
                    <a:pt x="770942" y="607200"/>
                    <a:pt x="771470" y="607200"/>
                    <a:pt x="771968" y="607057"/>
                  </a:cubicBezTo>
                  <a:lnTo>
                    <a:pt x="845311" y="599437"/>
                  </a:lnTo>
                  <a:cubicBezTo>
                    <a:pt x="851121" y="598770"/>
                    <a:pt x="851121" y="589912"/>
                    <a:pt x="845311" y="590388"/>
                  </a:cubicBezTo>
                  <a:lnTo>
                    <a:pt x="782446" y="596961"/>
                  </a:lnTo>
                  <a:cubicBezTo>
                    <a:pt x="806544" y="577149"/>
                    <a:pt x="830547" y="557241"/>
                    <a:pt x="854169" y="536953"/>
                  </a:cubicBezTo>
                  <a:cubicBezTo>
                    <a:pt x="857979" y="532000"/>
                    <a:pt x="851883" y="525618"/>
                    <a:pt x="847120" y="529428"/>
                  </a:cubicBezTo>
                  <a:close/>
                </a:path>
              </a:pathLst>
            </a:custGeom>
            <a:solidFill>
              <a:srgbClr val="F9AA9D"/>
            </a:solidFill>
            <a:ln w="9525" cap="flat">
              <a:noFill/>
              <a:prstDash val="solid"/>
              <a:miter/>
            </a:ln>
          </p:spPr>
          <p:txBody>
            <a:bodyPr rtlCol="0" anchor="ctr"/>
            <a:lstStyle/>
            <a:p>
              <a:endParaRPr lang="en-US" sz="2160"/>
            </a:p>
          </p:txBody>
        </p:sp>
        <p:sp>
          <p:nvSpPr>
            <p:cNvPr id="134" name="Freeform: Shape 133">
              <a:extLst>
                <a:ext uri="{FF2B5EF4-FFF2-40B4-BE49-F238E27FC236}">
                  <a16:creationId xmlns:a16="http://schemas.microsoft.com/office/drawing/2014/main" id="{FDAAF7E8-256D-4B8E-825E-509E8FDAD1DC}"/>
                </a:ext>
              </a:extLst>
            </p:cNvPr>
            <p:cNvSpPr/>
            <p:nvPr/>
          </p:nvSpPr>
          <p:spPr>
            <a:xfrm>
              <a:off x="5677852" y="5398674"/>
              <a:ext cx="1135475" cy="133350"/>
            </a:xfrm>
            <a:custGeom>
              <a:avLst/>
              <a:gdLst>
                <a:gd name="connsiteX0" fmla="*/ 1135554 w 1135475"/>
                <a:gd name="connsiteY0" fmla="*/ 66728 h 133350"/>
                <a:gd name="connsiteX1" fmla="*/ 567768 w 1135475"/>
                <a:gd name="connsiteY1" fmla="*/ 133403 h 133350"/>
                <a:gd name="connsiteX2" fmla="*/ 79 w 1135475"/>
                <a:gd name="connsiteY2" fmla="*/ 66728 h 133350"/>
                <a:gd name="connsiteX3" fmla="*/ 567768 w 1135475"/>
                <a:gd name="connsiteY3" fmla="*/ 53 h 133350"/>
                <a:gd name="connsiteX4" fmla="*/ 1135554 w 1135475"/>
                <a:gd name="connsiteY4" fmla="*/ 66728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475" h="133350">
                  <a:moveTo>
                    <a:pt x="1135554" y="66728"/>
                  </a:moveTo>
                  <a:cubicBezTo>
                    <a:pt x="1135554" y="103399"/>
                    <a:pt x="881332" y="133403"/>
                    <a:pt x="567768" y="133403"/>
                  </a:cubicBezTo>
                  <a:cubicBezTo>
                    <a:pt x="254206" y="133403"/>
                    <a:pt x="79" y="103685"/>
                    <a:pt x="79" y="66728"/>
                  </a:cubicBezTo>
                  <a:cubicBezTo>
                    <a:pt x="79" y="29771"/>
                    <a:pt x="254206" y="53"/>
                    <a:pt x="567768" y="53"/>
                  </a:cubicBezTo>
                  <a:cubicBezTo>
                    <a:pt x="881332" y="53"/>
                    <a:pt x="1135554" y="30152"/>
                    <a:pt x="1135554" y="66728"/>
                  </a:cubicBezTo>
                  <a:close/>
                </a:path>
              </a:pathLst>
            </a:custGeom>
            <a:solidFill>
              <a:srgbClr val="FFA18D">
                <a:alpha val="42000"/>
              </a:srgbClr>
            </a:solidFill>
            <a:ln w="9525" cap="flat">
              <a:noFill/>
              <a:prstDash val="solid"/>
              <a:miter/>
            </a:ln>
          </p:spPr>
          <p:txBody>
            <a:bodyPr rtlCol="0" anchor="ctr"/>
            <a:lstStyle/>
            <a:p>
              <a:endParaRPr lang="en-US" sz="2160"/>
            </a:p>
          </p:txBody>
        </p:sp>
        <p:sp>
          <p:nvSpPr>
            <p:cNvPr id="140" name="Freeform: Shape 139">
              <a:extLst>
                <a:ext uri="{FF2B5EF4-FFF2-40B4-BE49-F238E27FC236}">
                  <a16:creationId xmlns:a16="http://schemas.microsoft.com/office/drawing/2014/main" id="{3A26F9E8-FBCA-4D77-A898-23AB3B213040}"/>
                </a:ext>
              </a:extLst>
            </p:cNvPr>
            <p:cNvSpPr/>
            <p:nvPr/>
          </p:nvSpPr>
          <p:spPr>
            <a:xfrm>
              <a:off x="5018055" y="2020918"/>
              <a:ext cx="2373820" cy="3412997"/>
            </a:xfrm>
            <a:custGeom>
              <a:avLst/>
              <a:gdLst>
                <a:gd name="connsiteX0" fmla="*/ 79 w 2373820"/>
                <a:gd name="connsiteY0" fmla="*/ 614891 h 3412997"/>
                <a:gd name="connsiteX1" fmla="*/ 1239376 w 2373820"/>
                <a:gd name="connsiteY1" fmla="*/ 53 h 3412997"/>
                <a:gd name="connsiteX2" fmla="*/ 2373899 w 2373820"/>
                <a:gd name="connsiteY2" fmla="*/ 977222 h 3412997"/>
                <a:gd name="connsiteX3" fmla="*/ 1615995 w 2373820"/>
                <a:gd name="connsiteY3" fmla="*/ 2035450 h 3412997"/>
                <a:gd name="connsiteX4" fmla="*/ 1615995 w 2373820"/>
                <a:gd name="connsiteY4" fmla="*/ 2297578 h 3412997"/>
                <a:gd name="connsiteX5" fmla="*/ 734170 w 2373820"/>
                <a:gd name="connsiteY5" fmla="*/ 2297578 h 3412997"/>
                <a:gd name="connsiteX6" fmla="*/ 729408 w 2373820"/>
                <a:gd name="connsiteY6" fmla="*/ 1916578 h 3412997"/>
                <a:gd name="connsiteX7" fmla="*/ 1487312 w 2373820"/>
                <a:gd name="connsiteY7" fmla="*/ 967983 h 3412997"/>
                <a:gd name="connsiteX8" fmla="*/ 1134887 w 2373820"/>
                <a:gd name="connsiteY8" fmla="*/ 743955 h 3412997"/>
                <a:gd name="connsiteX9" fmla="*/ 515191 w 2373820"/>
                <a:gd name="connsiteY9" fmla="*/ 1134480 h 3412997"/>
                <a:gd name="connsiteX10" fmla="*/ 1148794 w 2373820"/>
                <a:gd name="connsiteY10" fmla="*/ 2416736 h 3412997"/>
                <a:gd name="connsiteX11" fmla="*/ 1716103 w 2373820"/>
                <a:gd name="connsiteY11" fmla="*/ 2922037 h 3412997"/>
                <a:gd name="connsiteX12" fmla="*/ 1148794 w 2373820"/>
                <a:gd name="connsiteY12" fmla="*/ 3413051 h 3412997"/>
                <a:gd name="connsiteX13" fmla="*/ 605869 w 2373820"/>
                <a:gd name="connsiteY13" fmla="*/ 2922037 h 3412997"/>
                <a:gd name="connsiteX14" fmla="*/ 1148794 w 2373820"/>
                <a:gd name="connsiteY14" fmla="*/ 2416736 h 341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73820" h="3412997">
                  <a:moveTo>
                    <a:pt x="79" y="614891"/>
                  </a:moveTo>
                  <a:cubicBezTo>
                    <a:pt x="333453" y="228843"/>
                    <a:pt x="762745" y="53"/>
                    <a:pt x="1239376" y="53"/>
                  </a:cubicBezTo>
                  <a:cubicBezTo>
                    <a:pt x="1873360" y="53"/>
                    <a:pt x="2373899" y="333428"/>
                    <a:pt x="2373899" y="977222"/>
                  </a:cubicBezTo>
                  <a:cubicBezTo>
                    <a:pt x="2373899" y="1596919"/>
                    <a:pt x="1615995" y="1749414"/>
                    <a:pt x="1615995" y="2035450"/>
                  </a:cubicBezTo>
                  <a:lnTo>
                    <a:pt x="1615995" y="2297578"/>
                  </a:lnTo>
                  <a:lnTo>
                    <a:pt x="734170" y="2297578"/>
                  </a:lnTo>
                  <a:lnTo>
                    <a:pt x="729408" y="1916578"/>
                  </a:lnTo>
                  <a:cubicBezTo>
                    <a:pt x="729408" y="1478428"/>
                    <a:pt x="1487312" y="1230111"/>
                    <a:pt x="1487312" y="967983"/>
                  </a:cubicBezTo>
                  <a:cubicBezTo>
                    <a:pt x="1487312" y="787008"/>
                    <a:pt x="1301384" y="743955"/>
                    <a:pt x="1134887" y="743955"/>
                  </a:cubicBezTo>
                  <a:cubicBezTo>
                    <a:pt x="929909" y="743955"/>
                    <a:pt x="677687" y="943980"/>
                    <a:pt x="515191" y="1134480"/>
                  </a:cubicBezTo>
                  <a:close/>
                  <a:moveTo>
                    <a:pt x="1148794" y="2416736"/>
                  </a:moveTo>
                  <a:cubicBezTo>
                    <a:pt x="1487312" y="2416736"/>
                    <a:pt x="1716103" y="2650289"/>
                    <a:pt x="1716103" y="2922037"/>
                  </a:cubicBezTo>
                  <a:cubicBezTo>
                    <a:pt x="1716103" y="3188737"/>
                    <a:pt x="1497028" y="3413051"/>
                    <a:pt x="1148794" y="3413051"/>
                  </a:cubicBezTo>
                  <a:cubicBezTo>
                    <a:pt x="839041" y="3413051"/>
                    <a:pt x="605869" y="3169877"/>
                    <a:pt x="605869" y="2922037"/>
                  </a:cubicBezTo>
                  <a:cubicBezTo>
                    <a:pt x="605487" y="2683721"/>
                    <a:pt x="805608" y="2416736"/>
                    <a:pt x="1148794" y="2416736"/>
                  </a:cubicBezTo>
                  <a:close/>
                </a:path>
              </a:pathLst>
            </a:custGeom>
            <a:solidFill>
              <a:srgbClr val="F05448"/>
            </a:solidFill>
            <a:ln w="9525" cap="flat">
              <a:noFill/>
              <a:prstDash val="solid"/>
              <a:miter/>
            </a:ln>
          </p:spPr>
          <p:txBody>
            <a:bodyPr rtlCol="0" anchor="ctr"/>
            <a:lstStyle/>
            <a:p>
              <a:endParaRPr lang="en-US" sz="2160"/>
            </a:p>
          </p:txBody>
        </p:sp>
        <p:sp>
          <p:nvSpPr>
            <p:cNvPr id="141" name="Freeform: Shape 140">
              <a:extLst>
                <a:ext uri="{FF2B5EF4-FFF2-40B4-BE49-F238E27FC236}">
                  <a16:creationId xmlns:a16="http://schemas.microsoft.com/office/drawing/2014/main" id="{7C5879C9-0B9E-436C-81C1-525B273663DD}"/>
                </a:ext>
              </a:extLst>
            </p:cNvPr>
            <p:cNvSpPr/>
            <p:nvPr/>
          </p:nvSpPr>
          <p:spPr>
            <a:xfrm>
              <a:off x="5530881" y="3042284"/>
              <a:ext cx="112013" cy="113061"/>
            </a:xfrm>
            <a:custGeom>
              <a:avLst/>
              <a:gdLst>
                <a:gd name="connsiteX0" fmla="*/ 2000 w 112013"/>
                <a:gd name="connsiteY0" fmla="*/ 113062 h 113061"/>
                <a:gd name="connsiteX1" fmla="*/ 112014 w 112013"/>
                <a:gd name="connsiteY1" fmla="*/ 113062 h 113061"/>
                <a:gd name="connsiteX2" fmla="*/ 0 w 112013"/>
                <a:gd name="connsiteY2" fmla="*/ 0 h 113061"/>
                <a:gd name="connsiteX3" fmla="*/ 2000 w 112013"/>
                <a:gd name="connsiteY3" fmla="*/ 113062 h 113061"/>
              </a:gdLst>
              <a:ahLst/>
              <a:cxnLst>
                <a:cxn ang="0">
                  <a:pos x="connsiteX0" y="connsiteY0"/>
                </a:cxn>
                <a:cxn ang="0">
                  <a:pos x="connsiteX1" y="connsiteY1"/>
                </a:cxn>
                <a:cxn ang="0">
                  <a:pos x="connsiteX2" y="connsiteY2"/>
                </a:cxn>
                <a:cxn ang="0">
                  <a:pos x="connsiteX3" y="connsiteY3"/>
                </a:cxn>
              </a:cxnLst>
              <a:rect l="l" t="t" r="r" b="b"/>
              <a:pathLst>
                <a:path w="112013" h="113061">
                  <a:moveTo>
                    <a:pt x="2000" y="113062"/>
                  </a:moveTo>
                  <a:lnTo>
                    <a:pt x="112014" y="113062"/>
                  </a:lnTo>
                  <a:lnTo>
                    <a:pt x="0" y="0"/>
                  </a:lnTo>
                  <a:lnTo>
                    <a:pt x="2000" y="113062"/>
                  </a:lnTo>
                  <a:close/>
                </a:path>
              </a:pathLst>
            </a:custGeom>
            <a:solidFill>
              <a:srgbClr val="F05448"/>
            </a:solidFill>
            <a:ln w="9525" cap="flat">
              <a:noFill/>
              <a:prstDash val="solid"/>
              <a:miter/>
            </a:ln>
          </p:spPr>
          <p:txBody>
            <a:bodyPr rtlCol="0" anchor="ctr"/>
            <a:lstStyle/>
            <a:p>
              <a:endParaRPr lang="en-US" sz="2160"/>
            </a:p>
          </p:txBody>
        </p:sp>
        <p:sp>
          <p:nvSpPr>
            <p:cNvPr id="142" name="Freeform: Shape 141">
              <a:extLst>
                <a:ext uri="{FF2B5EF4-FFF2-40B4-BE49-F238E27FC236}">
                  <a16:creationId xmlns:a16="http://schemas.microsoft.com/office/drawing/2014/main" id="{4D8820B2-A8EA-4574-BFC7-4D2597415E32}"/>
                </a:ext>
              </a:extLst>
            </p:cNvPr>
            <p:cNvSpPr/>
            <p:nvPr/>
          </p:nvSpPr>
          <p:spPr>
            <a:xfrm>
              <a:off x="5128069" y="2020918"/>
              <a:ext cx="2373820" cy="3412997"/>
            </a:xfrm>
            <a:custGeom>
              <a:avLst/>
              <a:gdLst>
                <a:gd name="connsiteX0" fmla="*/ 79 w 2373820"/>
                <a:gd name="connsiteY0" fmla="*/ 614891 h 3412997"/>
                <a:gd name="connsiteX1" fmla="*/ 1239472 w 2373820"/>
                <a:gd name="connsiteY1" fmla="*/ 53 h 3412997"/>
                <a:gd name="connsiteX2" fmla="*/ 2373899 w 2373820"/>
                <a:gd name="connsiteY2" fmla="*/ 977222 h 3412997"/>
                <a:gd name="connsiteX3" fmla="*/ 1615995 w 2373820"/>
                <a:gd name="connsiteY3" fmla="*/ 2035450 h 3412997"/>
                <a:gd name="connsiteX4" fmla="*/ 1615995 w 2373820"/>
                <a:gd name="connsiteY4" fmla="*/ 2297578 h 3412997"/>
                <a:gd name="connsiteX5" fmla="*/ 734170 w 2373820"/>
                <a:gd name="connsiteY5" fmla="*/ 2297578 h 3412997"/>
                <a:gd name="connsiteX6" fmla="*/ 729408 w 2373820"/>
                <a:gd name="connsiteY6" fmla="*/ 1916578 h 3412997"/>
                <a:gd name="connsiteX7" fmla="*/ 1487312 w 2373820"/>
                <a:gd name="connsiteY7" fmla="*/ 967983 h 3412997"/>
                <a:gd name="connsiteX8" fmla="*/ 1134887 w 2373820"/>
                <a:gd name="connsiteY8" fmla="*/ 743955 h 3412997"/>
                <a:gd name="connsiteX9" fmla="*/ 515286 w 2373820"/>
                <a:gd name="connsiteY9" fmla="*/ 1134480 h 3412997"/>
                <a:gd name="connsiteX10" fmla="*/ 1148889 w 2373820"/>
                <a:gd name="connsiteY10" fmla="*/ 2416736 h 3412997"/>
                <a:gd name="connsiteX11" fmla="*/ 1716103 w 2373820"/>
                <a:gd name="connsiteY11" fmla="*/ 2922037 h 3412997"/>
                <a:gd name="connsiteX12" fmla="*/ 1148889 w 2373820"/>
                <a:gd name="connsiteY12" fmla="*/ 3413051 h 3412997"/>
                <a:gd name="connsiteX13" fmla="*/ 605488 w 2373820"/>
                <a:gd name="connsiteY13" fmla="*/ 2922037 h 3412997"/>
                <a:gd name="connsiteX14" fmla="*/ 1148889 w 2373820"/>
                <a:gd name="connsiteY14" fmla="*/ 2416736 h 341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73820" h="3412997">
                  <a:moveTo>
                    <a:pt x="79" y="614891"/>
                  </a:moveTo>
                  <a:cubicBezTo>
                    <a:pt x="333454" y="228843"/>
                    <a:pt x="762745" y="53"/>
                    <a:pt x="1239472" y="53"/>
                  </a:cubicBezTo>
                  <a:cubicBezTo>
                    <a:pt x="1873456" y="53"/>
                    <a:pt x="2373899" y="333428"/>
                    <a:pt x="2373899" y="977222"/>
                  </a:cubicBezTo>
                  <a:cubicBezTo>
                    <a:pt x="2373899" y="1596919"/>
                    <a:pt x="1615995" y="1749414"/>
                    <a:pt x="1615995" y="2035450"/>
                  </a:cubicBezTo>
                  <a:lnTo>
                    <a:pt x="1615995" y="2297578"/>
                  </a:lnTo>
                  <a:lnTo>
                    <a:pt x="734170" y="2297578"/>
                  </a:lnTo>
                  <a:lnTo>
                    <a:pt x="729408" y="1916578"/>
                  </a:lnTo>
                  <a:cubicBezTo>
                    <a:pt x="729408" y="1478428"/>
                    <a:pt x="1487312" y="1230111"/>
                    <a:pt x="1487312" y="967983"/>
                  </a:cubicBezTo>
                  <a:cubicBezTo>
                    <a:pt x="1487312" y="787008"/>
                    <a:pt x="1301384" y="743955"/>
                    <a:pt x="1134887" y="743955"/>
                  </a:cubicBezTo>
                  <a:cubicBezTo>
                    <a:pt x="930005" y="743955"/>
                    <a:pt x="677687" y="943980"/>
                    <a:pt x="515286" y="1134480"/>
                  </a:cubicBezTo>
                  <a:close/>
                  <a:moveTo>
                    <a:pt x="1148889" y="2416736"/>
                  </a:moveTo>
                  <a:cubicBezTo>
                    <a:pt x="1487312" y="2416736"/>
                    <a:pt x="1716103" y="2650289"/>
                    <a:pt x="1716103" y="2922037"/>
                  </a:cubicBezTo>
                  <a:cubicBezTo>
                    <a:pt x="1716103" y="3188737"/>
                    <a:pt x="1497028" y="3413051"/>
                    <a:pt x="1148889" y="3413051"/>
                  </a:cubicBezTo>
                  <a:cubicBezTo>
                    <a:pt x="839041" y="3413051"/>
                    <a:pt x="605488" y="3169877"/>
                    <a:pt x="605488" y="2922037"/>
                  </a:cubicBezTo>
                  <a:cubicBezTo>
                    <a:pt x="605488" y="2683721"/>
                    <a:pt x="805703" y="2416736"/>
                    <a:pt x="1148889" y="2416736"/>
                  </a:cubicBezTo>
                  <a:close/>
                </a:path>
              </a:pathLst>
            </a:custGeom>
            <a:solidFill>
              <a:srgbClr val="FF886F"/>
            </a:solidFill>
            <a:ln w="9525" cap="flat">
              <a:noFill/>
              <a:prstDash val="solid"/>
              <a:miter/>
            </a:ln>
          </p:spPr>
          <p:txBody>
            <a:bodyPr rtlCol="0" anchor="ctr"/>
            <a:lstStyle/>
            <a:p>
              <a:endParaRPr lang="en-US" sz="2160"/>
            </a:p>
          </p:txBody>
        </p:sp>
        <p:sp>
          <p:nvSpPr>
            <p:cNvPr id="143" name="Freeform: Shape 142">
              <a:extLst>
                <a:ext uri="{FF2B5EF4-FFF2-40B4-BE49-F238E27FC236}">
                  <a16:creationId xmlns:a16="http://schemas.microsoft.com/office/drawing/2014/main" id="{2C58801B-9F72-4CC0-9E98-9A5C20DC101A}"/>
                </a:ext>
              </a:extLst>
            </p:cNvPr>
            <p:cNvSpPr/>
            <p:nvPr/>
          </p:nvSpPr>
          <p:spPr>
            <a:xfrm>
              <a:off x="5407247" y="3222871"/>
              <a:ext cx="167107" cy="208599"/>
            </a:xfrm>
            <a:custGeom>
              <a:avLst/>
              <a:gdLst>
                <a:gd name="connsiteX0" fmla="*/ 79 w 167107"/>
                <a:gd name="connsiteY0" fmla="*/ 80165 h 208599"/>
                <a:gd name="connsiteX1" fmla="*/ 46465 w 167107"/>
                <a:gd name="connsiteY1" fmla="*/ 11775 h 208599"/>
                <a:gd name="connsiteX2" fmla="*/ 134190 w 167107"/>
                <a:gd name="connsiteY2" fmla="*/ 29206 h 208599"/>
                <a:gd name="connsiteX3" fmla="*/ 125904 w 167107"/>
                <a:gd name="connsiteY3" fmla="*/ 106549 h 208599"/>
                <a:gd name="connsiteX4" fmla="*/ 133619 w 167107"/>
                <a:gd name="connsiteY4" fmla="*/ 120170 h 208599"/>
                <a:gd name="connsiteX5" fmla="*/ 87708 w 167107"/>
                <a:gd name="connsiteY5" fmla="*/ 146078 h 208599"/>
                <a:gd name="connsiteX6" fmla="*/ 76279 w 167107"/>
                <a:gd name="connsiteY6" fmla="*/ 126361 h 208599"/>
                <a:gd name="connsiteX7" fmla="*/ 87804 w 167107"/>
                <a:gd name="connsiteY7" fmla="*/ 54828 h 208599"/>
                <a:gd name="connsiteX8" fmla="*/ 62848 w 167107"/>
                <a:gd name="connsiteY8" fmla="*/ 53495 h 208599"/>
                <a:gd name="connsiteX9" fmla="*/ 42179 w 167107"/>
                <a:gd name="connsiteY9" fmla="*/ 92071 h 208599"/>
                <a:gd name="connsiteX10" fmla="*/ 119236 w 167107"/>
                <a:gd name="connsiteY10" fmla="*/ 151412 h 208599"/>
                <a:gd name="connsiteX11" fmla="*/ 162868 w 167107"/>
                <a:gd name="connsiteY11" fmla="*/ 159915 h 208599"/>
                <a:gd name="connsiteX12" fmla="*/ 163527 w 167107"/>
                <a:gd name="connsiteY12" fmla="*/ 160937 h 208599"/>
                <a:gd name="connsiteX13" fmla="*/ 148478 w 167107"/>
                <a:gd name="connsiteY13" fmla="*/ 203133 h 208599"/>
                <a:gd name="connsiteX14" fmla="*/ 106778 w 167107"/>
                <a:gd name="connsiteY14" fmla="*/ 196050 h 208599"/>
                <a:gd name="connsiteX15" fmla="*/ 113861 w 167107"/>
                <a:gd name="connsiteY15" fmla="*/ 154350 h 208599"/>
                <a:gd name="connsiteX16" fmla="*/ 119236 w 167107"/>
                <a:gd name="connsiteY16" fmla="*/ 151317 h 208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7107" h="208599">
                  <a:moveTo>
                    <a:pt x="79" y="80165"/>
                  </a:moveTo>
                  <a:cubicBezTo>
                    <a:pt x="4680" y="51636"/>
                    <a:pt x="21660" y="26601"/>
                    <a:pt x="46465" y="11775"/>
                  </a:cubicBezTo>
                  <a:cubicBezTo>
                    <a:pt x="79422" y="-7275"/>
                    <a:pt x="115236" y="-4227"/>
                    <a:pt x="134190" y="29206"/>
                  </a:cubicBezTo>
                  <a:cubicBezTo>
                    <a:pt x="153145" y="62639"/>
                    <a:pt x="117427" y="91690"/>
                    <a:pt x="125904" y="106549"/>
                  </a:cubicBezTo>
                  <a:lnTo>
                    <a:pt x="133619" y="120170"/>
                  </a:lnTo>
                  <a:lnTo>
                    <a:pt x="87708" y="146078"/>
                  </a:lnTo>
                  <a:lnTo>
                    <a:pt x="76279" y="126361"/>
                  </a:lnTo>
                  <a:cubicBezTo>
                    <a:pt x="63420" y="103596"/>
                    <a:pt x="95329" y="68449"/>
                    <a:pt x="87804" y="54828"/>
                  </a:cubicBezTo>
                  <a:cubicBezTo>
                    <a:pt x="82470" y="45303"/>
                    <a:pt x="71516" y="48637"/>
                    <a:pt x="62848" y="53495"/>
                  </a:cubicBezTo>
                  <a:cubicBezTo>
                    <a:pt x="52180" y="59591"/>
                    <a:pt x="44941" y="77402"/>
                    <a:pt x="42179" y="92071"/>
                  </a:cubicBezTo>
                  <a:close/>
                  <a:moveTo>
                    <a:pt x="119236" y="151412"/>
                  </a:moveTo>
                  <a:cubicBezTo>
                    <a:pt x="133633" y="141711"/>
                    <a:pt x="153167" y="145519"/>
                    <a:pt x="162868" y="159915"/>
                  </a:cubicBezTo>
                  <a:cubicBezTo>
                    <a:pt x="163094" y="160251"/>
                    <a:pt x="163314" y="160592"/>
                    <a:pt x="163527" y="160937"/>
                  </a:cubicBezTo>
                  <a:cubicBezTo>
                    <a:pt x="171433" y="174748"/>
                    <a:pt x="166575" y="192846"/>
                    <a:pt x="148478" y="203133"/>
                  </a:cubicBezTo>
                  <a:cubicBezTo>
                    <a:pt x="135007" y="212692"/>
                    <a:pt x="116338" y="209521"/>
                    <a:pt x="106778" y="196050"/>
                  </a:cubicBezTo>
                  <a:cubicBezTo>
                    <a:pt x="97219" y="182579"/>
                    <a:pt x="100390" y="163909"/>
                    <a:pt x="113861" y="154350"/>
                  </a:cubicBezTo>
                  <a:cubicBezTo>
                    <a:pt x="115543" y="153156"/>
                    <a:pt x="117345" y="152140"/>
                    <a:pt x="119236" y="151317"/>
                  </a:cubicBezTo>
                  <a:close/>
                </a:path>
              </a:pathLst>
            </a:custGeom>
            <a:noFill/>
            <a:ln w="9525" cap="flat">
              <a:solidFill>
                <a:srgbClr val="4376CF"/>
              </a:solidFill>
              <a:prstDash val="solid"/>
              <a:miter/>
            </a:ln>
          </p:spPr>
          <p:txBody>
            <a:bodyPr rtlCol="0" anchor="ctr"/>
            <a:lstStyle/>
            <a:p>
              <a:endParaRPr lang="en-US" sz="2160"/>
            </a:p>
          </p:txBody>
        </p:sp>
        <p:sp>
          <p:nvSpPr>
            <p:cNvPr id="144" name="Freeform: Shape 143">
              <a:extLst>
                <a:ext uri="{FF2B5EF4-FFF2-40B4-BE49-F238E27FC236}">
                  <a16:creationId xmlns:a16="http://schemas.microsoft.com/office/drawing/2014/main" id="{E465BEBC-83DC-49B1-B48D-FB16DE22590C}"/>
                </a:ext>
              </a:extLst>
            </p:cNvPr>
            <p:cNvSpPr/>
            <p:nvPr/>
          </p:nvSpPr>
          <p:spPr>
            <a:xfrm>
              <a:off x="7662823" y="2821398"/>
              <a:ext cx="151147" cy="210974"/>
            </a:xfrm>
            <a:custGeom>
              <a:avLst/>
              <a:gdLst>
                <a:gd name="connsiteX0" fmla="*/ 20787 w 151147"/>
                <a:gd name="connsiteY0" fmla="*/ 14055 h 210974"/>
                <a:gd name="connsiteX1" fmla="*/ 103655 w 151147"/>
                <a:gd name="connsiteY1" fmla="*/ 5483 h 210974"/>
                <a:gd name="connsiteX2" fmla="*/ 146993 w 151147"/>
                <a:gd name="connsiteY2" fmla="*/ 84445 h 210974"/>
                <a:gd name="connsiteX3" fmla="*/ 82033 w 151147"/>
                <a:gd name="connsiteY3" fmla="*/ 128165 h 210974"/>
                <a:gd name="connsiteX4" fmla="*/ 76509 w 151147"/>
                <a:gd name="connsiteY4" fmla="*/ 142929 h 210974"/>
                <a:gd name="connsiteX5" fmla="*/ 26788 w 151147"/>
                <a:gd name="connsiteY5" fmla="*/ 124355 h 210974"/>
                <a:gd name="connsiteX6" fmla="*/ 34599 w 151147"/>
                <a:gd name="connsiteY6" fmla="*/ 102733 h 210974"/>
                <a:gd name="connsiteX7" fmla="*/ 97273 w 151147"/>
                <a:gd name="connsiteY7" fmla="*/ 65204 h 210974"/>
                <a:gd name="connsiteX8" fmla="*/ 82033 w 151147"/>
                <a:gd name="connsiteY8" fmla="*/ 45202 h 210974"/>
                <a:gd name="connsiteX9" fmla="*/ 38885 w 151147"/>
                <a:gd name="connsiteY9" fmla="*/ 54155 h 210974"/>
                <a:gd name="connsiteX10" fmla="*/ 43076 w 151147"/>
                <a:gd name="connsiteY10" fmla="*/ 152072 h 210974"/>
                <a:gd name="connsiteX11" fmla="*/ 64736 w 151147"/>
                <a:gd name="connsiteY11" fmla="*/ 191506 h 210974"/>
                <a:gd name="connsiteX12" fmla="*/ 64412 w 151147"/>
                <a:gd name="connsiteY12" fmla="*/ 192554 h 210974"/>
                <a:gd name="connsiteX13" fmla="*/ 22121 w 151147"/>
                <a:gd name="connsiteY13" fmla="*/ 208270 h 210974"/>
                <a:gd name="connsiteX14" fmla="*/ 1187 w 151147"/>
                <a:gd name="connsiteY14" fmla="*/ 171207 h 210974"/>
                <a:gd name="connsiteX15" fmla="*/ 38250 w 151147"/>
                <a:gd name="connsiteY15" fmla="*/ 150273 h 210974"/>
                <a:gd name="connsiteX16" fmla="*/ 43075 w 151147"/>
                <a:gd name="connsiteY16" fmla="*/ 152072 h 21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147" h="210974">
                  <a:moveTo>
                    <a:pt x="20787" y="14055"/>
                  </a:moveTo>
                  <a:cubicBezTo>
                    <a:pt x="45782" y="-919"/>
                    <a:pt x="76124" y="-4058"/>
                    <a:pt x="103655" y="5483"/>
                  </a:cubicBezTo>
                  <a:cubicBezTo>
                    <a:pt x="139374" y="18818"/>
                    <a:pt x="160805" y="48155"/>
                    <a:pt x="146993" y="84445"/>
                  </a:cubicBezTo>
                  <a:cubicBezTo>
                    <a:pt x="133182" y="120735"/>
                    <a:pt x="88034" y="112067"/>
                    <a:pt x="82033" y="128165"/>
                  </a:cubicBezTo>
                  <a:lnTo>
                    <a:pt x="76509" y="142929"/>
                  </a:lnTo>
                  <a:lnTo>
                    <a:pt x="26788" y="124355"/>
                  </a:lnTo>
                  <a:lnTo>
                    <a:pt x="34599" y="102733"/>
                  </a:lnTo>
                  <a:cubicBezTo>
                    <a:pt x="44124" y="78063"/>
                    <a:pt x="91749" y="80063"/>
                    <a:pt x="97273" y="65204"/>
                  </a:cubicBezTo>
                  <a:cubicBezTo>
                    <a:pt x="101083" y="55013"/>
                    <a:pt x="91463" y="48726"/>
                    <a:pt x="82033" y="45202"/>
                  </a:cubicBezTo>
                  <a:cubicBezTo>
                    <a:pt x="70508" y="40916"/>
                    <a:pt x="52030" y="46821"/>
                    <a:pt x="38885" y="54155"/>
                  </a:cubicBezTo>
                  <a:close/>
                  <a:moveTo>
                    <a:pt x="43076" y="152072"/>
                  </a:moveTo>
                  <a:cubicBezTo>
                    <a:pt x="59946" y="156980"/>
                    <a:pt x="69644" y="174636"/>
                    <a:pt x="64736" y="191506"/>
                  </a:cubicBezTo>
                  <a:cubicBezTo>
                    <a:pt x="64634" y="191857"/>
                    <a:pt x="64526" y="192206"/>
                    <a:pt x="64412" y="192554"/>
                  </a:cubicBezTo>
                  <a:cubicBezTo>
                    <a:pt x="58792" y="207603"/>
                    <a:pt x="41742" y="215604"/>
                    <a:pt x="22121" y="208270"/>
                  </a:cubicBezTo>
                  <a:cubicBezTo>
                    <a:pt x="6106" y="203816"/>
                    <a:pt x="-3267" y="187222"/>
                    <a:pt x="1187" y="171207"/>
                  </a:cubicBezTo>
                  <a:cubicBezTo>
                    <a:pt x="5640" y="155192"/>
                    <a:pt x="22234" y="145819"/>
                    <a:pt x="38250" y="150273"/>
                  </a:cubicBezTo>
                  <a:cubicBezTo>
                    <a:pt x="39906" y="150734"/>
                    <a:pt x="41521" y="151336"/>
                    <a:pt x="43075" y="152072"/>
                  </a:cubicBezTo>
                  <a:close/>
                </a:path>
              </a:pathLst>
            </a:custGeom>
            <a:solidFill>
              <a:srgbClr val="FF886F"/>
            </a:solidFill>
            <a:ln w="9525" cap="flat">
              <a:noFill/>
              <a:prstDash val="solid"/>
              <a:miter/>
            </a:ln>
          </p:spPr>
          <p:txBody>
            <a:bodyPr rtlCol="0" anchor="ctr"/>
            <a:lstStyle/>
            <a:p>
              <a:endParaRPr lang="en-US" sz="2160"/>
            </a:p>
          </p:txBody>
        </p:sp>
        <p:sp>
          <p:nvSpPr>
            <p:cNvPr id="145" name="Freeform: Shape 144">
              <a:extLst>
                <a:ext uri="{FF2B5EF4-FFF2-40B4-BE49-F238E27FC236}">
                  <a16:creationId xmlns:a16="http://schemas.microsoft.com/office/drawing/2014/main" id="{9E06FC1F-F1BA-44B7-A68F-67CC8F97B65B}"/>
                </a:ext>
              </a:extLst>
            </p:cNvPr>
            <p:cNvSpPr/>
            <p:nvPr/>
          </p:nvSpPr>
          <p:spPr>
            <a:xfrm>
              <a:off x="4989671" y="1820380"/>
              <a:ext cx="192249" cy="272627"/>
            </a:xfrm>
            <a:custGeom>
              <a:avLst/>
              <a:gdLst>
                <a:gd name="connsiteX0" fmla="*/ 79 w 192249"/>
                <a:gd name="connsiteY0" fmla="*/ 84481 h 272627"/>
                <a:gd name="connsiteX1" fmla="*/ 72754 w 192249"/>
                <a:gd name="connsiteY1" fmla="*/ 7519 h 272627"/>
                <a:gd name="connsiteX2" fmla="*/ 180006 w 192249"/>
                <a:gd name="connsiteY2" fmla="*/ 47620 h 272627"/>
                <a:gd name="connsiteX3" fmla="*/ 153622 w 192249"/>
                <a:gd name="connsiteY3" fmla="*/ 143536 h 272627"/>
                <a:gd name="connsiteX4" fmla="*/ 160575 w 192249"/>
                <a:gd name="connsiteY4" fmla="*/ 162586 h 272627"/>
                <a:gd name="connsiteX5" fmla="*/ 97329 w 192249"/>
                <a:gd name="connsiteY5" fmla="*/ 185923 h 272627"/>
                <a:gd name="connsiteX6" fmla="*/ 86851 w 192249"/>
                <a:gd name="connsiteY6" fmla="*/ 158681 h 272627"/>
                <a:gd name="connsiteX7" fmla="*/ 116093 w 192249"/>
                <a:gd name="connsiteY7" fmla="*/ 70575 h 272627"/>
                <a:gd name="connsiteX8" fmla="*/ 84946 w 192249"/>
                <a:gd name="connsiteY8" fmla="*/ 63812 h 272627"/>
                <a:gd name="connsiteX9" fmla="*/ 50847 w 192249"/>
                <a:gd name="connsiteY9" fmla="*/ 108294 h 272627"/>
                <a:gd name="connsiteX10" fmla="*/ 136000 w 192249"/>
                <a:gd name="connsiteY10" fmla="*/ 198781 h 272627"/>
                <a:gd name="connsiteX11" fmla="*/ 189605 w 192249"/>
                <a:gd name="connsiteY11" fmla="*/ 218882 h 272627"/>
                <a:gd name="connsiteX12" fmla="*/ 190102 w 192249"/>
                <a:gd name="connsiteY12" fmla="*/ 220022 h 272627"/>
                <a:gd name="connsiteX13" fmla="*/ 162385 w 192249"/>
                <a:gd name="connsiteY13" fmla="*/ 270314 h 272627"/>
                <a:gd name="connsiteX14" fmla="*/ 113426 w 192249"/>
                <a:gd name="connsiteY14" fmla="*/ 247740 h 272627"/>
                <a:gd name="connsiteX15" fmla="*/ 136000 w 192249"/>
                <a:gd name="connsiteY15" fmla="*/ 198781 h 27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2249" h="272627">
                  <a:moveTo>
                    <a:pt x="79" y="84481"/>
                  </a:moveTo>
                  <a:cubicBezTo>
                    <a:pt x="11729" y="49342"/>
                    <a:pt x="38339" y="21162"/>
                    <a:pt x="72754" y="7519"/>
                  </a:cubicBezTo>
                  <a:cubicBezTo>
                    <a:pt x="118189" y="-9245"/>
                    <a:pt x="162956" y="1423"/>
                    <a:pt x="180006" y="47620"/>
                  </a:cubicBezTo>
                  <a:cubicBezTo>
                    <a:pt x="196389" y="92006"/>
                    <a:pt x="146097" y="123058"/>
                    <a:pt x="153622" y="143536"/>
                  </a:cubicBezTo>
                  <a:lnTo>
                    <a:pt x="160575" y="162586"/>
                  </a:lnTo>
                  <a:lnTo>
                    <a:pt x="97329" y="185923"/>
                  </a:lnTo>
                  <a:lnTo>
                    <a:pt x="86851" y="158681"/>
                  </a:lnTo>
                  <a:cubicBezTo>
                    <a:pt x="75231" y="127249"/>
                    <a:pt x="123046" y="89339"/>
                    <a:pt x="116093" y="70575"/>
                  </a:cubicBezTo>
                  <a:cubicBezTo>
                    <a:pt x="111331" y="57621"/>
                    <a:pt x="97043" y="59431"/>
                    <a:pt x="84946" y="63812"/>
                  </a:cubicBezTo>
                  <a:cubicBezTo>
                    <a:pt x="70183" y="69241"/>
                    <a:pt x="57419" y="90292"/>
                    <a:pt x="50847" y="108294"/>
                  </a:cubicBezTo>
                  <a:close/>
                  <a:moveTo>
                    <a:pt x="136000" y="198781"/>
                  </a:moveTo>
                  <a:cubicBezTo>
                    <a:pt x="156354" y="189529"/>
                    <a:pt x="180353" y="198529"/>
                    <a:pt x="189605" y="218882"/>
                  </a:cubicBezTo>
                  <a:cubicBezTo>
                    <a:pt x="189777" y="219259"/>
                    <a:pt x="189942" y="219639"/>
                    <a:pt x="190102" y="220022"/>
                  </a:cubicBezTo>
                  <a:cubicBezTo>
                    <a:pt x="197151" y="239072"/>
                    <a:pt x="187340" y="261075"/>
                    <a:pt x="162385" y="270314"/>
                  </a:cubicBezTo>
                  <a:cubicBezTo>
                    <a:pt x="142631" y="277600"/>
                    <a:pt x="120712" y="267493"/>
                    <a:pt x="113426" y="247740"/>
                  </a:cubicBezTo>
                  <a:cubicBezTo>
                    <a:pt x="106140" y="227987"/>
                    <a:pt x="116247" y="206067"/>
                    <a:pt x="136000" y="198781"/>
                  </a:cubicBezTo>
                  <a:close/>
                </a:path>
              </a:pathLst>
            </a:custGeom>
            <a:noFill/>
            <a:ln w="9525" cap="flat">
              <a:solidFill>
                <a:srgbClr val="FF886F"/>
              </a:solidFill>
              <a:prstDash val="solid"/>
              <a:miter/>
            </a:ln>
          </p:spPr>
          <p:txBody>
            <a:bodyPr rtlCol="0" anchor="ctr"/>
            <a:lstStyle/>
            <a:p>
              <a:endParaRPr lang="en-US" sz="2160"/>
            </a:p>
          </p:txBody>
        </p:sp>
        <p:sp>
          <p:nvSpPr>
            <p:cNvPr id="146" name="Freeform: Shape 145">
              <a:extLst>
                <a:ext uri="{FF2B5EF4-FFF2-40B4-BE49-F238E27FC236}">
                  <a16:creationId xmlns:a16="http://schemas.microsoft.com/office/drawing/2014/main" id="{18602A86-3096-452A-9F1C-2D21EBBC479F}"/>
                </a:ext>
              </a:extLst>
            </p:cNvPr>
            <p:cNvSpPr/>
            <p:nvPr/>
          </p:nvSpPr>
          <p:spPr>
            <a:xfrm>
              <a:off x="7392088" y="1598812"/>
              <a:ext cx="172707" cy="190587"/>
            </a:xfrm>
            <a:custGeom>
              <a:avLst/>
              <a:gdLst>
                <a:gd name="connsiteX0" fmla="*/ 63494 w 172707"/>
                <a:gd name="connsiteY0" fmla="*/ 3250 h 190587"/>
                <a:gd name="connsiteX1" fmla="*/ 142265 w 172707"/>
                <a:gd name="connsiteY1" fmla="*/ 17347 h 190587"/>
                <a:gd name="connsiteX2" fmla="*/ 161315 w 172707"/>
                <a:gd name="connsiteY2" fmla="*/ 101643 h 190587"/>
                <a:gd name="connsiteX3" fmla="*/ 89687 w 172707"/>
                <a:gd name="connsiteY3" fmla="*/ 124789 h 190587"/>
                <a:gd name="connsiteX4" fmla="*/ 80734 w 172707"/>
                <a:gd name="connsiteY4" fmla="*/ 136885 h 190587"/>
                <a:gd name="connsiteX5" fmla="*/ 39776 w 172707"/>
                <a:gd name="connsiteY5" fmla="*/ 106691 h 190587"/>
                <a:gd name="connsiteX6" fmla="*/ 52921 w 172707"/>
                <a:gd name="connsiteY6" fmla="*/ 88784 h 190587"/>
                <a:gd name="connsiteX7" fmla="*/ 120739 w 172707"/>
                <a:gd name="connsiteY7" fmla="*/ 70782 h 190587"/>
                <a:gd name="connsiteX8" fmla="*/ 112071 w 172707"/>
                <a:gd name="connsiteY8" fmla="*/ 48208 h 190587"/>
                <a:gd name="connsiteX9" fmla="*/ 69875 w 172707"/>
                <a:gd name="connsiteY9" fmla="*/ 45064 h 190587"/>
                <a:gd name="connsiteX10" fmla="*/ 47397 w 172707"/>
                <a:gd name="connsiteY10" fmla="*/ 136600 h 190587"/>
                <a:gd name="connsiteX11" fmla="*/ 56959 w 172707"/>
                <a:gd name="connsiteY11" fmla="*/ 178769 h 190587"/>
                <a:gd name="connsiteX12" fmla="*/ 56445 w 172707"/>
                <a:gd name="connsiteY12" fmla="*/ 179557 h 190587"/>
                <a:gd name="connsiteX13" fmla="*/ 14520 w 172707"/>
                <a:gd name="connsiteY13" fmla="*/ 184021 h 190587"/>
                <a:gd name="connsiteX14" fmla="*/ 13202 w 172707"/>
                <a:gd name="connsiteY14" fmla="*/ 182891 h 190587"/>
                <a:gd name="connsiteX15" fmla="*/ 4819 w 172707"/>
                <a:gd name="connsiteY15" fmla="*/ 141362 h 190587"/>
                <a:gd name="connsiteX16" fmla="*/ 47228 w 172707"/>
                <a:gd name="connsiteY16" fmla="*/ 136371 h 190587"/>
                <a:gd name="connsiteX17" fmla="*/ 47396 w 172707"/>
                <a:gd name="connsiteY17" fmla="*/ 136504 h 19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2707" h="190587">
                  <a:moveTo>
                    <a:pt x="63494" y="3250"/>
                  </a:moveTo>
                  <a:cubicBezTo>
                    <a:pt x="90542" y="-3978"/>
                    <a:pt x="119403" y="1187"/>
                    <a:pt x="142265" y="17347"/>
                  </a:cubicBezTo>
                  <a:cubicBezTo>
                    <a:pt x="171698" y="39064"/>
                    <a:pt x="183414" y="71830"/>
                    <a:pt x="161315" y="101643"/>
                  </a:cubicBezTo>
                  <a:cubicBezTo>
                    <a:pt x="139217" y="131456"/>
                    <a:pt x="99593" y="111168"/>
                    <a:pt x="89687" y="124789"/>
                  </a:cubicBezTo>
                  <a:lnTo>
                    <a:pt x="80734" y="136885"/>
                  </a:lnTo>
                  <a:lnTo>
                    <a:pt x="39776" y="106691"/>
                  </a:lnTo>
                  <a:lnTo>
                    <a:pt x="52921" y="88784"/>
                  </a:lnTo>
                  <a:cubicBezTo>
                    <a:pt x="68066" y="68401"/>
                    <a:pt x="111690" y="82974"/>
                    <a:pt x="120739" y="70782"/>
                  </a:cubicBezTo>
                  <a:cubicBezTo>
                    <a:pt x="126930" y="62305"/>
                    <a:pt x="119786" y="53923"/>
                    <a:pt x="112071" y="48208"/>
                  </a:cubicBezTo>
                  <a:cubicBezTo>
                    <a:pt x="102546" y="41159"/>
                    <a:pt x="83973" y="41826"/>
                    <a:pt x="69875" y="45064"/>
                  </a:cubicBezTo>
                  <a:close/>
                  <a:moveTo>
                    <a:pt x="47397" y="136600"/>
                  </a:moveTo>
                  <a:cubicBezTo>
                    <a:pt x="61682" y="145604"/>
                    <a:pt x="65963" y="164483"/>
                    <a:pt x="56959" y="178769"/>
                  </a:cubicBezTo>
                  <a:cubicBezTo>
                    <a:pt x="56792" y="179034"/>
                    <a:pt x="56621" y="179297"/>
                    <a:pt x="56445" y="179557"/>
                  </a:cubicBezTo>
                  <a:cubicBezTo>
                    <a:pt x="46100" y="192367"/>
                    <a:pt x="27329" y="194365"/>
                    <a:pt x="14520" y="184021"/>
                  </a:cubicBezTo>
                  <a:cubicBezTo>
                    <a:pt x="14070" y="183657"/>
                    <a:pt x="13630" y="183280"/>
                    <a:pt x="13202" y="182891"/>
                  </a:cubicBezTo>
                  <a:cubicBezTo>
                    <a:pt x="-241" y="173512"/>
                    <a:pt x="-3932" y="155221"/>
                    <a:pt x="4819" y="141362"/>
                  </a:cubicBezTo>
                  <a:cubicBezTo>
                    <a:pt x="15152" y="128273"/>
                    <a:pt x="34139" y="126038"/>
                    <a:pt x="47228" y="136371"/>
                  </a:cubicBezTo>
                  <a:cubicBezTo>
                    <a:pt x="47284" y="136415"/>
                    <a:pt x="47340" y="136460"/>
                    <a:pt x="47396" y="136504"/>
                  </a:cubicBezTo>
                  <a:close/>
                </a:path>
              </a:pathLst>
            </a:custGeom>
            <a:solidFill>
              <a:srgbClr val="4376CF"/>
            </a:solidFill>
            <a:ln w="9525" cap="flat">
              <a:noFill/>
              <a:prstDash val="solid"/>
              <a:miter/>
            </a:ln>
          </p:spPr>
          <p:txBody>
            <a:bodyPr rtlCol="0" anchor="ctr"/>
            <a:lstStyle/>
            <a:p>
              <a:endParaRPr lang="en-US" sz="2160"/>
            </a:p>
          </p:txBody>
        </p:sp>
        <p:sp>
          <p:nvSpPr>
            <p:cNvPr id="147" name="Freeform: Shape 146">
              <a:extLst>
                <a:ext uri="{FF2B5EF4-FFF2-40B4-BE49-F238E27FC236}">
                  <a16:creationId xmlns:a16="http://schemas.microsoft.com/office/drawing/2014/main" id="{0D971FE1-75E7-429B-A46D-BC7DB9B3CED8}"/>
                </a:ext>
              </a:extLst>
            </p:cNvPr>
            <p:cNvSpPr/>
            <p:nvPr/>
          </p:nvSpPr>
          <p:spPr>
            <a:xfrm>
              <a:off x="6794614" y="4199367"/>
              <a:ext cx="481689" cy="1330751"/>
            </a:xfrm>
            <a:custGeom>
              <a:avLst/>
              <a:gdLst>
                <a:gd name="connsiteX0" fmla="*/ 16696 w 481689"/>
                <a:gd name="connsiteY0" fmla="*/ 1330804 h 1330751"/>
                <a:gd name="connsiteX1" fmla="*/ 11267 w 481689"/>
                <a:gd name="connsiteY1" fmla="*/ 1329852 h 1330751"/>
                <a:gd name="connsiteX2" fmla="*/ 980 w 481689"/>
                <a:gd name="connsiteY2" fmla="*/ 1308801 h 1330751"/>
                <a:gd name="connsiteX3" fmla="*/ 449512 w 481689"/>
                <a:gd name="connsiteY3" fmla="*/ 11210 h 1330751"/>
                <a:gd name="connsiteX4" fmla="*/ 470610 w 481689"/>
                <a:gd name="connsiteY4" fmla="*/ 971 h 1330751"/>
                <a:gd name="connsiteX5" fmla="*/ 480849 w 481689"/>
                <a:gd name="connsiteY5" fmla="*/ 22069 h 1330751"/>
                <a:gd name="connsiteX6" fmla="*/ 32317 w 481689"/>
                <a:gd name="connsiteY6" fmla="*/ 1319564 h 1330751"/>
                <a:gd name="connsiteX7" fmla="*/ 16696 w 481689"/>
                <a:gd name="connsiteY7" fmla="*/ 1330804 h 133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1689" h="1330751">
                  <a:moveTo>
                    <a:pt x="16696" y="1330804"/>
                  </a:moveTo>
                  <a:cubicBezTo>
                    <a:pt x="14844" y="1330813"/>
                    <a:pt x="13005" y="1330490"/>
                    <a:pt x="11267" y="1329852"/>
                  </a:cubicBezTo>
                  <a:cubicBezTo>
                    <a:pt x="2616" y="1326876"/>
                    <a:pt x="-1989" y="1317455"/>
                    <a:pt x="980" y="1308801"/>
                  </a:cubicBezTo>
                  <a:lnTo>
                    <a:pt x="449512" y="11210"/>
                  </a:lnTo>
                  <a:cubicBezTo>
                    <a:pt x="452510" y="2557"/>
                    <a:pt x="461956" y="-2027"/>
                    <a:pt x="470610" y="971"/>
                  </a:cubicBezTo>
                  <a:cubicBezTo>
                    <a:pt x="479263" y="3969"/>
                    <a:pt x="483848" y="13415"/>
                    <a:pt x="480849" y="22069"/>
                  </a:cubicBezTo>
                  <a:lnTo>
                    <a:pt x="32317" y="1319564"/>
                  </a:lnTo>
                  <a:cubicBezTo>
                    <a:pt x="30066" y="1326278"/>
                    <a:pt x="23777" y="1330803"/>
                    <a:pt x="16696" y="1330804"/>
                  </a:cubicBezTo>
                  <a:close/>
                </a:path>
              </a:pathLst>
            </a:custGeom>
            <a:solidFill>
              <a:srgbClr val="18252D"/>
            </a:solidFill>
            <a:ln w="9525" cap="flat">
              <a:noFill/>
              <a:prstDash val="solid"/>
              <a:miter/>
            </a:ln>
          </p:spPr>
          <p:txBody>
            <a:bodyPr rtlCol="0" anchor="ctr"/>
            <a:lstStyle/>
            <a:p>
              <a:endParaRPr lang="en-US" sz="2160"/>
            </a:p>
          </p:txBody>
        </p:sp>
        <p:sp>
          <p:nvSpPr>
            <p:cNvPr id="148" name="Freeform: Shape 147">
              <a:extLst>
                <a:ext uri="{FF2B5EF4-FFF2-40B4-BE49-F238E27FC236}">
                  <a16:creationId xmlns:a16="http://schemas.microsoft.com/office/drawing/2014/main" id="{60C2D7DA-B093-4746-9850-9FA426542D03}"/>
                </a:ext>
              </a:extLst>
            </p:cNvPr>
            <p:cNvSpPr/>
            <p:nvPr/>
          </p:nvSpPr>
          <p:spPr>
            <a:xfrm>
              <a:off x="7142321" y="3878388"/>
              <a:ext cx="757423" cy="1657826"/>
            </a:xfrm>
            <a:custGeom>
              <a:avLst/>
              <a:gdLst>
                <a:gd name="connsiteX0" fmla="*/ 740838 w 757423"/>
                <a:gd name="connsiteY0" fmla="*/ 1657879 h 1657826"/>
                <a:gd name="connsiteX1" fmla="*/ 725121 w 757423"/>
                <a:gd name="connsiteY1" fmla="*/ 1646544 h 1657826"/>
                <a:gd name="connsiteX2" fmla="*/ 188388 w 757423"/>
                <a:gd name="connsiteY2" fmla="*/ 33199 h 1657826"/>
                <a:gd name="connsiteX3" fmla="*/ 39226 w 757423"/>
                <a:gd name="connsiteY3" fmla="*/ 33199 h 1657826"/>
                <a:gd name="connsiteX4" fmla="*/ 540813 w 757423"/>
                <a:gd name="connsiteY4" fmla="*/ 1630161 h 1657826"/>
                <a:gd name="connsiteX5" fmla="*/ 530002 w 757423"/>
                <a:gd name="connsiteY5" fmla="*/ 1650973 h 1657826"/>
                <a:gd name="connsiteX6" fmla="*/ 509190 w 757423"/>
                <a:gd name="connsiteY6" fmla="*/ 1640162 h 1657826"/>
                <a:gd name="connsiteX7" fmla="*/ 841 w 757423"/>
                <a:gd name="connsiteY7" fmla="*/ 21579 h 1657826"/>
                <a:gd name="connsiteX8" fmla="*/ 11704 w 757423"/>
                <a:gd name="connsiteY8" fmla="*/ 810 h 1657826"/>
                <a:gd name="connsiteX9" fmla="*/ 16652 w 757423"/>
                <a:gd name="connsiteY9" fmla="*/ 53 h 1657826"/>
                <a:gd name="connsiteX10" fmla="*/ 200294 w 757423"/>
                <a:gd name="connsiteY10" fmla="*/ 53 h 1657826"/>
                <a:gd name="connsiteX11" fmla="*/ 216010 w 757423"/>
                <a:gd name="connsiteY11" fmla="*/ 11387 h 1657826"/>
                <a:gd name="connsiteX12" fmla="*/ 756649 w 757423"/>
                <a:gd name="connsiteY12" fmla="*/ 1636067 h 1657826"/>
                <a:gd name="connsiteX13" fmla="*/ 746172 w 757423"/>
                <a:gd name="connsiteY13" fmla="*/ 1657022 h 1657826"/>
                <a:gd name="connsiteX14" fmla="*/ 740838 w 757423"/>
                <a:gd name="connsiteY14" fmla="*/ 1657879 h 165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7423" h="1657826">
                  <a:moveTo>
                    <a:pt x="740838" y="1657879"/>
                  </a:moveTo>
                  <a:cubicBezTo>
                    <a:pt x="733696" y="1657905"/>
                    <a:pt x="727351" y="1653329"/>
                    <a:pt x="725121" y="1646544"/>
                  </a:cubicBezTo>
                  <a:lnTo>
                    <a:pt x="188388" y="33199"/>
                  </a:lnTo>
                  <a:lnTo>
                    <a:pt x="39226" y="33199"/>
                  </a:lnTo>
                  <a:lnTo>
                    <a:pt x="540813" y="1630161"/>
                  </a:lnTo>
                  <a:cubicBezTo>
                    <a:pt x="543575" y="1638893"/>
                    <a:pt x="538734" y="1648211"/>
                    <a:pt x="530002" y="1650973"/>
                  </a:cubicBezTo>
                  <a:cubicBezTo>
                    <a:pt x="521269" y="1653735"/>
                    <a:pt x="511951" y="1648895"/>
                    <a:pt x="509190" y="1640162"/>
                  </a:cubicBezTo>
                  <a:lnTo>
                    <a:pt x="841" y="21579"/>
                  </a:lnTo>
                  <a:cubicBezTo>
                    <a:pt x="-1895" y="12844"/>
                    <a:pt x="2969" y="3546"/>
                    <a:pt x="11704" y="810"/>
                  </a:cubicBezTo>
                  <a:cubicBezTo>
                    <a:pt x="13305" y="309"/>
                    <a:pt x="14974" y="53"/>
                    <a:pt x="16652" y="53"/>
                  </a:cubicBezTo>
                  <a:lnTo>
                    <a:pt x="200294" y="53"/>
                  </a:lnTo>
                  <a:cubicBezTo>
                    <a:pt x="207435" y="26"/>
                    <a:pt x="213781" y="4603"/>
                    <a:pt x="216010" y="11387"/>
                  </a:cubicBezTo>
                  <a:lnTo>
                    <a:pt x="756649" y="1636067"/>
                  </a:lnTo>
                  <a:cubicBezTo>
                    <a:pt x="759538" y="1644746"/>
                    <a:pt x="754849" y="1654125"/>
                    <a:pt x="746172" y="1657022"/>
                  </a:cubicBezTo>
                  <a:cubicBezTo>
                    <a:pt x="744450" y="1657586"/>
                    <a:pt x="742650" y="1657876"/>
                    <a:pt x="740838" y="1657879"/>
                  </a:cubicBezTo>
                  <a:close/>
                </a:path>
              </a:pathLst>
            </a:custGeom>
            <a:solidFill>
              <a:srgbClr val="18252D"/>
            </a:solidFill>
            <a:ln w="9525" cap="flat">
              <a:noFill/>
              <a:prstDash val="solid"/>
              <a:miter/>
            </a:ln>
          </p:spPr>
          <p:txBody>
            <a:bodyPr rtlCol="0" anchor="ctr"/>
            <a:lstStyle/>
            <a:p>
              <a:endParaRPr lang="en-US" sz="2160"/>
            </a:p>
          </p:txBody>
        </p:sp>
        <p:sp>
          <p:nvSpPr>
            <p:cNvPr id="149" name="Freeform: Shape 148">
              <a:extLst>
                <a:ext uri="{FF2B5EF4-FFF2-40B4-BE49-F238E27FC236}">
                  <a16:creationId xmlns:a16="http://schemas.microsoft.com/office/drawing/2014/main" id="{2E4472DA-E3FF-4914-A301-759603B81493}"/>
                </a:ext>
              </a:extLst>
            </p:cNvPr>
            <p:cNvSpPr/>
            <p:nvPr/>
          </p:nvSpPr>
          <p:spPr>
            <a:xfrm>
              <a:off x="7183278" y="4421695"/>
              <a:ext cx="142398" cy="29908"/>
            </a:xfrm>
            <a:custGeom>
              <a:avLst/>
              <a:gdLst>
                <a:gd name="connsiteX0" fmla="*/ 0 w 142398"/>
                <a:gd name="connsiteY0" fmla="*/ 0 h 29908"/>
                <a:gd name="connsiteX1" fmla="*/ 142399 w 142398"/>
                <a:gd name="connsiteY1" fmla="*/ 0 h 29908"/>
                <a:gd name="connsiteX2" fmla="*/ 142399 w 142398"/>
                <a:gd name="connsiteY2" fmla="*/ 29909 h 29908"/>
                <a:gd name="connsiteX3" fmla="*/ 0 w 142398"/>
                <a:gd name="connsiteY3" fmla="*/ 29909 h 29908"/>
              </a:gdLst>
              <a:ahLst/>
              <a:cxnLst>
                <a:cxn ang="0">
                  <a:pos x="connsiteX0" y="connsiteY0"/>
                </a:cxn>
                <a:cxn ang="0">
                  <a:pos x="connsiteX1" y="connsiteY1"/>
                </a:cxn>
                <a:cxn ang="0">
                  <a:pos x="connsiteX2" y="connsiteY2"/>
                </a:cxn>
                <a:cxn ang="0">
                  <a:pos x="connsiteX3" y="connsiteY3"/>
                </a:cxn>
              </a:cxnLst>
              <a:rect l="l" t="t" r="r" b="b"/>
              <a:pathLst>
                <a:path w="142398" h="29908">
                  <a:moveTo>
                    <a:pt x="0" y="0"/>
                  </a:moveTo>
                  <a:lnTo>
                    <a:pt x="142399" y="0"/>
                  </a:lnTo>
                  <a:lnTo>
                    <a:pt x="142399" y="29909"/>
                  </a:lnTo>
                  <a:lnTo>
                    <a:pt x="0" y="29909"/>
                  </a:lnTo>
                  <a:close/>
                </a:path>
              </a:pathLst>
            </a:custGeom>
            <a:solidFill>
              <a:srgbClr val="18252D"/>
            </a:solidFill>
            <a:ln w="9525" cap="flat">
              <a:noFill/>
              <a:prstDash val="solid"/>
              <a:miter/>
            </a:ln>
          </p:spPr>
          <p:txBody>
            <a:bodyPr rtlCol="0" anchor="ctr"/>
            <a:lstStyle/>
            <a:p>
              <a:endParaRPr lang="en-US" sz="2160"/>
            </a:p>
          </p:txBody>
        </p:sp>
        <p:sp>
          <p:nvSpPr>
            <p:cNvPr id="150" name="Freeform: Shape 149">
              <a:extLst>
                <a:ext uri="{FF2B5EF4-FFF2-40B4-BE49-F238E27FC236}">
                  <a16:creationId xmlns:a16="http://schemas.microsoft.com/office/drawing/2014/main" id="{FCEB19A7-6980-4365-8104-A194F6C0689A}"/>
                </a:ext>
              </a:extLst>
            </p:cNvPr>
            <p:cNvSpPr/>
            <p:nvPr/>
          </p:nvSpPr>
          <p:spPr>
            <a:xfrm>
              <a:off x="7401972" y="4674964"/>
              <a:ext cx="278511" cy="32289"/>
            </a:xfrm>
            <a:custGeom>
              <a:avLst/>
              <a:gdLst>
                <a:gd name="connsiteX0" fmla="*/ 0 w 278511"/>
                <a:gd name="connsiteY0" fmla="*/ 0 h 32289"/>
                <a:gd name="connsiteX1" fmla="*/ 278511 w 278511"/>
                <a:gd name="connsiteY1" fmla="*/ 0 h 32289"/>
                <a:gd name="connsiteX2" fmla="*/ 278511 w 278511"/>
                <a:gd name="connsiteY2" fmla="*/ 32290 h 32289"/>
                <a:gd name="connsiteX3" fmla="*/ 0 w 278511"/>
                <a:gd name="connsiteY3" fmla="*/ 32290 h 32289"/>
              </a:gdLst>
              <a:ahLst/>
              <a:cxnLst>
                <a:cxn ang="0">
                  <a:pos x="connsiteX0" y="connsiteY0"/>
                </a:cxn>
                <a:cxn ang="0">
                  <a:pos x="connsiteX1" y="connsiteY1"/>
                </a:cxn>
                <a:cxn ang="0">
                  <a:pos x="connsiteX2" y="connsiteY2"/>
                </a:cxn>
                <a:cxn ang="0">
                  <a:pos x="connsiteX3" y="connsiteY3"/>
                </a:cxn>
              </a:cxnLst>
              <a:rect l="l" t="t" r="r" b="b"/>
              <a:pathLst>
                <a:path w="278511" h="32289">
                  <a:moveTo>
                    <a:pt x="0" y="0"/>
                  </a:moveTo>
                  <a:lnTo>
                    <a:pt x="278511" y="0"/>
                  </a:lnTo>
                  <a:lnTo>
                    <a:pt x="278511" y="32290"/>
                  </a:lnTo>
                  <a:lnTo>
                    <a:pt x="0" y="32290"/>
                  </a:lnTo>
                  <a:close/>
                </a:path>
              </a:pathLst>
            </a:custGeom>
            <a:solidFill>
              <a:srgbClr val="4376CF"/>
            </a:solidFill>
            <a:ln w="9525" cap="flat">
              <a:noFill/>
              <a:prstDash val="solid"/>
              <a:miter/>
            </a:ln>
          </p:spPr>
          <p:txBody>
            <a:bodyPr rtlCol="0" anchor="ctr"/>
            <a:lstStyle/>
            <a:p>
              <a:endParaRPr lang="en-US" sz="2160"/>
            </a:p>
          </p:txBody>
        </p:sp>
        <p:sp>
          <p:nvSpPr>
            <p:cNvPr id="151" name="Freeform: Shape 150">
              <a:extLst>
                <a:ext uri="{FF2B5EF4-FFF2-40B4-BE49-F238E27FC236}">
                  <a16:creationId xmlns:a16="http://schemas.microsoft.com/office/drawing/2014/main" id="{C931B71B-5F7D-4BFC-B285-656AD45009E4}"/>
                </a:ext>
              </a:extLst>
            </p:cNvPr>
            <p:cNvSpPr/>
            <p:nvPr/>
          </p:nvSpPr>
          <p:spPr>
            <a:xfrm>
              <a:off x="7464933" y="4863559"/>
              <a:ext cx="278511" cy="32289"/>
            </a:xfrm>
            <a:custGeom>
              <a:avLst/>
              <a:gdLst>
                <a:gd name="connsiteX0" fmla="*/ 0 w 278511"/>
                <a:gd name="connsiteY0" fmla="*/ 0 h 32289"/>
                <a:gd name="connsiteX1" fmla="*/ 278511 w 278511"/>
                <a:gd name="connsiteY1" fmla="*/ 0 h 32289"/>
                <a:gd name="connsiteX2" fmla="*/ 278511 w 278511"/>
                <a:gd name="connsiteY2" fmla="*/ 32290 h 32289"/>
                <a:gd name="connsiteX3" fmla="*/ 0 w 278511"/>
                <a:gd name="connsiteY3" fmla="*/ 32290 h 32289"/>
              </a:gdLst>
              <a:ahLst/>
              <a:cxnLst>
                <a:cxn ang="0">
                  <a:pos x="connsiteX0" y="connsiteY0"/>
                </a:cxn>
                <a:cxn ang="0">
                  <a:pos x="connsiteX1" y="connsiteY1"/>
                </a:cxn>
                <a:cxn ang="0">
                  <a:pos x="connsiteX2" y="connsiteY2"/>
                </a:cxn>
                <a:cxn ang="0">
                  <a:pos x="connsiteX3" y="connsiteY3"/>
                </a:cxn>
              </a:cxnLst>
              <a:rect l="l" t="t" r="r" b="b"/>
              <a:pathLst>
                <a:path w="278511" h="32289">
                  <a:moveTo>
                    <a:pt x="0" y="0"/>
                  </a:moveTo>
                  <a:lnTo>
                    <a:pt x="278511" y="0"/>
                  </a:lnTo>
                  <a:lnTo>
                    <a:pt x="278511" y="32290"/>
                  </a:lnTo>
                  <a:lnTo>
                    <a:pt x="0" y="32290"/>
                  </a:lnTo>
                  <a:close/>
                </a:path>
              </a:pathLst>
            </a:custGeom>
            <a:solidFill>
              <a:srgbClr val="4376CF"/>
            </a:solidFill>
            <a:ln w="9525" cap="flat">
              <a:noFill/>
              <a:prstDash val="solid"/>
              <a:miter/>
            </a:ln>
          </p:spPr>
          <p:txBody>
            <a:bodyPr rtlCol="0" anchor="ctr"/>
            <a:lstStyle/>
            <a:p>
              <a:endParaRPr lang="en-US" sz="2160"/>
            </a:p>
          </p:txBody>
        </p:sp>
        <p:sp>
          <p:nvSpPr>
            <p:cNvPr id="152" name="Freeform: Shape 151">
              <a:extLst>
                <a:ext uri="{FF2B5EF4-FFF2-40B4-BE49-F238E27FC236}">
                  <a16:creationId xmlns:a16="http://schemas.microsoft.com/office/drawing/2014/main" id="{9E70F6E1-D351-4052-A073-AB71FF28F4C0}"/>
                </a:ext>
              </a:extLst>
            </p:cNvPr>
            <p:cNvSpPr/>
            <p:nvPr/>
          </p:nvSpPr>
          <p:spPr>
            <a:xfrm>
              <a:off x="7509700" y="5010911"/>
              <a:ext cx="278511" cy="32289"/>
            </a:xfrm>
            <a:custGeom>
              <a:avLst/>
              <a:gdLst>
                <a:gd name="connsiteX0" fmla="*/ 0 w 278511"/>
                <a:gd name="connsiteY0" fmla="*/ 0 h 32289"/>
                <a:gd name="connsiteX1" fmla="*/ 278511 w 278511"/>
                <a:gd name="connsiteY1" fmla="*/ 0 h 32289"/>
                <a:gd name="connsiteX2" fmla="*/ 278511 w 278511"/>
                <a:gd name="connsiteY2" fmla="*/ 32290 h 32289"/>
                <a:gd name="connsiteX3" fmla="*/ 0 w 278511"/>
                <a:gd name="connsiteY3" fmla="*/ 32290 h 32289"/>
              </a:gdLst>
              <a:ahLst/>
              <a:cxnLst>
                <a:cxn ang="0">
                  <a:pos x="connsiteX0" y="connsiteY0"/>
                </a:cxn>
                <a:cxn ang="0">
                  <a:pos x="connsiteX1" y="connsiteY1"/>
                </a:cxn>
                <a:cxn ang="0">
                  <a:pos x="connsiteX2" y="connsiteY2"/>
                </a:cxn>
                <a:cxn ang="0">
                  <a:pos x="connsiteX3" y="connsiteY3"/>
                </a:cxn>
              </a:cxnLst>
              <a:rect l="l" t="t" r="r" b="b"/>
              <a:pathLst>
                <a:path w="278511" h="32289">
                  <a:moveTo>
                    <a:pt x="0" y="0"/>
                  </a:moveTo>
                  <a:lnTo>
                    <a:pt x="278511" y="0"/>
                  </a:lnTo>
                  <a:lnTo>
                    <a:pt x="278511" y="32290"/>
                  </a:lnTo>
                  <a:lnTo>
                    <a:pt x="0" y="32290"/>
                  </a:lnTo>
                  <a:close/>
                </a:path>
              </a:pathLst>
            </a:custGeom>
            <a:solidFill>
              <a:srgbClr val="4376CF"/>
            </a:solidFill>
            <a:ln w="9525" cap="flat">
              <a:noFill/>
              <a:prstDash val="solid"/>
              <a:miter/>
            </a:ln>
          </p:spPr>
          <p:txBody>
            <a:bodyPr rtlCol="0" anchor="ctr"/>
            <a:lstStyle/>
            <a:p>
              <a:endParaRPr lang="en-US" sz="2160"/>
            </a:p>
          </p:txBody>
        </p:sp>
        <p:sp>
          <p:nvSpPr>
            <p:cNvPr id="153" name="Freeform: Shape 152">
              <a:extLst>
                <a:ext uri="{FF2B5EF4-FFF2-40B4-BE49-F238E27FC236}">
                  <a16:creationId xmlns:a16="http://schemas.microsoft.com/office/drawing/2014/main" id="{E6128BC8-8F75-48A0-A323-3D6DAF65ADBE}"/>
                </a:ext>
              </a:extLst>
            </p:cNvPr>
            <p:cNvSpPr/>
            <p:nvPr/>
          </p:nvSpPr>
          <p:spPr>
            <a:xfrm>
              <a:off x="7353014" y="4486369"/>
              <a:ext cx="278511" cy="32289"/>
            </a:xfrm>
            <a:custGeom>
              <a:avLst/>
              <a:gdLst>
                <a:gd name="connsiteX0" fmla="*/ 0 w 278511"/>
                <a:gd name="connsiteY0" fmla="*/ 0 h 32289"/>
                <a:gd name="connsiteX1" fmla="*/ 278511 w 278511"/>
                <a:gd name="connsiteY1" fmla="*/ 0 h 32289"/>
                <a:gd name="connsiteX2" fmla="*/ 278511 w 278511"/>
                <a:gd name="connsiteY2" fmla="*/ 32290 h 32289"/>
                <a:gd name="connsiteX3" fmla="*/ 0 w 278511"/>
                <a:gd name="connsiteY3" fmla="*/ 32290 h 32289"/>
              </a:gdLst>
              <a:ahLst/>
              <a:cxnLst>
                <a:cxn ang="0">
                  <a:pos x="connsiteX0" y="connsiteY0"/>
                </a:cxn>
                <a:cxn ang="0">
                  <a:pos x="connsiteX1" y="connsiteY1"/>
                </a:cxn>
                <a:cxn ang="0">
                  <a:pos x="connsiteX2" y="connsiteY2"/>
                </a:cxn>
                <a:cxn ang="0">
                  <a:pos x="connsiteX3" y="connsiteY3"/>
                </a:cxn>
              </a:cxnLst>
              <a:rect l="l" t="t" r="r" b="b"/>
              <a:pathLst>
                <a:path w="278511" h="32289">
                  <a:moveTo>
                    <a:pt x="0" y="0"/>
                  </a:moveTo>
                  <a:lnTo>
                    <a:pt x="278511" y="0"/>
                  </a:lnTo>
                  <a:lnTo>
                    <a:pt x="278511" y="32290"/>
                  </a:lnTo>
                  <a:lnTo>
                    <a:pt x="0" y="32290"/>
                  </a:lnTo>
                  <a:close/>
                </a:path>
              </a:pathLst>
            </a:custGeom>
            <a:solidFill>
              <a:srgbClr val="4376CF"/>
            </a:solidFill>
            <a:ln w="9525" cap="flat">
              <a:noFill/>
              <a:prstDash val="solid"/>
              <a:miter/>
            </a:ln>
          </p:spPr>
          <p:txBody>
            <a:bodyPr rtlCol="0" anchor="ctr"/>
            <a:lstStyle/>
            <a:p>
              <a:endParaRPr lang="en-US" sz="2160"/>
            </a:p>
          </p:txBody>
        </p:sp>
        <p:sp>
          <p:nvSpPr>
            <p:cNvPr id="154" name="Freeform: Shape 153">
              <a:extLst>
                <a:ext uri="{FF2B5EF4-FFF2-40B4-BE49-F238E27FC236}">
                  <a16:creationId xmlns:a16="http://schemas.microsoft.com/office/drawing/2014/main" id="{A1F3E40A-58A1-4619-A32D-B85F38311AAD}"/>
                </a:ext>
              </a:extLst>
            </p:cNvPr>
            <p:cNvSpPr/>
            <p:nvPr/>
          </p:nvSpPr>
          <p:spPr>
            <a:xfrm>
              <a:off x="7560754" y="4230051"/>
              <a:ext cx="201072" cy="657320"/>
            </a:xfrm>
            <a:custGeom>
              <a:avLst/>
              <a:gdLst>
                <a:gd name="connsiteX0" fmla="*/ 201152 w 201072"/>
                <a:gd name="connsiteY0" fmla="*/ 640514 h 657320"/>
                <a:gd name="connsiteX1" fmla="*/ 179053 w 201072"/>
                <a:gd name="connsiteY1" fmla="*/ 643562 h 657320"/>
                <a:gd name="connsiteX2" fmla="*/ 93328 w 201072"/>
                <a:gd name="connsiteY2" fmla="*/ 655182 h 657320"/>
                <a:gd name="connsiteX3" fmla="*/ 93328 w 201072"/>
                <a:gd name="connsiteY3" fmla="*/ 655182 h 657320"/>
                <a:gd name="connsiteX4" fmla="*/ 76850 w 201072"/>
                <a:gd name="connsiteY4" fmla="*/ 657373 h 657320"/>
                <a:gd name="connsiteX5" fmla="*/ 64563 w 201072"/>
                <a:gd name="connsiteY5" fmla="*/ 568505 h 657320"/>
                <a:gd name="connsiteX6" fmla="*/ 79 w 201072"/>
                <a:gd name="connsiteY6" fmla="*/ 154167 h 657320"/>
                <a:gd name="connsiteX7" fmla="*/ 180196 w 201072"/>
                <a:gd name="connsiteY7" fmla="*/ 53 h 657320"/>
                <a:gd name="connsiteX8" fmla="*/ 144382 w 201072"/>
                <a:gd name="connsiteY8" fmla="*/ 294851 h 657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72" h="657320">
                  <a:moveTo>
                    <a:pt x="201152" y="640514"/>
                  </a:moveTo>
                  <a:lnTo>
                    <a:pt x="179053" y="643562"/>
                  </a:lnTo>
                  <a:lnTo>
                    <a:pt x="93328" y="655182"/>
                  </a:lnTo>
                  <a:lnTo>
                    <a:pt x="93328" y="655182"/>
                  </a:lnTo>
                  <a:lnTo>
                    <a:pt x="76850" y="657373"/>
                  </a:lnTo>
                  <a:lnTo>
                    <a:pt x="64563" y="568505"/>
                  </a:lnTo>
                  <a:lnTo>
                    <a:pt x="79" y="154167"/>
                  </a:lnTo>
                  <a:cubicBezTo>
                    <a:pt x="49704" y="117210"/>
                    <a:pt x="135619" y="50535"/>
                    <a:pt x="180196" y="53"/>
                  </a:cubicBezTo>
                  <a:lnTo>
                    <a:pt x="144382" y="294851"/>
                  </a:lnTo>
                  <a:close/>
                </a:path>
              </a:pathLst>
            </a:custGeom>
            <a:solidFill>
              <a:srgbClr val="18252D"/>
            </a:solidFill>
            <a:ln w="9525" cap="flat">
              <a:noFill/>
              <a:prstDash val="solid"/>
              <a:miter/>
            </a:ln>
          </p:spPr>
          <p:txBody>
            <a:bodyPr rtlCol="0" anchor="ctr"/>
            <a:lstStyle/>
            <a:p>
              <a:endParaRPr lang="en-US" sz="2160"/>
            </a:p>
          </p:txBody>
        </p:sp>
        <p:sp>
          <p:nvSpPr>
            <p:cNvPr id="155" name="Freeform: Shape 154">
              <a:extLst>
                <a:ext uri="{FF2B5EF4-FFF2-40B4-BE49-F238E27FC236}">
                  <a16:creationId xmlns:a16="http://schemas.microsoft.com/office/drawing/2014/main" id="{0C3A5B44-ADDF-4269-A7E4-1143405E5F71}"/>
                </a:ext>
              </a:extLst>
            </p:cNvPr>
            <p:cNvSpPr/>
            <p:nvPr/>
          </p:nvSpPr>
          <p:spPr>
            <a:xfrm>
              <a:off x="7596329" y="4873560"/>
              <a:ext cx="154639" cy="137064"/>
            </a:xfrm>
            <a:custGeom>
              <a:avLst/>
              <a:gdLst>
                <a:gd name="connsiteX0" fmla="*/ 143955 w 154639"/>
                <a:gd name="connsiteY0" fmla="*/ 53 h 137064"/>
                <a:gd name="connsiteX1" fmla="*/ 154718 w 154639"/>
                <a:gd name="connsiteY1" fmla="*/ 126259 h 137064"/>
                <a:gd name="connsiteX2" fmla="*/ 132239 w 154639"/>
                <a:gd name="connsiteY2" fmla="*/ 128735 h 137064"/>
                <a:gd name="connsiteX3" fmla="*/ 128810 w 154639"/>
                <a:gd name="connsiteY3" fmla="*/ 65490 h 137064"/>
                <a:gd name="connsiteX4" fmla="*/ 108331 w 154639"/>
                <a:gd name="connsiteY4" fmla="*/ 131402 h 137064"/>
                <a:gd name="connsiteX5" fmla="*/ 128 w 154639"/>
                <a:gd name="connsiteY5" fmla="*/ 137117 h 137064"/>
                <a:gd name="connsiteX6" fmla="*/ 39085 w 154639"/>
                <a:gd name="connsiteY6" fmla="*/ 82158 h 137064"/>
                <a:gd name="connsiteX7" fmla="*/ 58135 w 154639"/>
                <a:gd name="connsiteY7" fmla="*/ 11483 h 137064"/>
                <a:gd name="connsiteX8" fmla="*/ 58135 w 154639"/>
                <a:gd name="connsiteY8" fmla="*/ 11483 h 137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39" h="137064">
                  <a:moveTo>
                    <a:pt x="143955" y="53"/>
                  </a:moveTo>
                  <a:lnTo>
                    <a:pt x="154718" y="126259"/>
                  </a:lnTo>
                  <a:lnTo>
                    <a:pt x="132239" y="128735"/>
                  </a:lnTo>
                  <a:lnTo>
                    <a:pt x="128810" y="65490"/>
                  </a:lnTo>
                  <a:lnTo>
                    <a:pt x="108331" y="131402"/>
                  </a:lnTo>
                  <a:lnTo>
                    <a:pt x="128" y="137117"/>
                  </a:lnTo>
                  <a:cubicBezTo>
                    <a:pt x="128" y="137117"/>
                    <a:pt x="-2920" y="107018"/>
                    <a:pt x="39085" y="82158"/>
                  </a:cubicBezTo>
                  <a:lnTo>
                    <a:pt x="58135" y="11483"/>
                  </a:lnTo>
                  <a:lnTo>
                    <a:pt x="58135" y="11483"/>
                  </a:lnTo>
                  <a:close/>
                </a:path>
              </a:pathLst>
            </a:custGeom>
            <a:solidFill>
              <a:srgbClr val="4376CF"/>
            </a:solidFill>
            <a:ln w="9525" cap="flat">
              <a:noFill/>
              <a:prstDash val="solid"/>
              <a:miter/>
            </a:ln>
          </p:spPr>
          <p:txBody>
            <a:bodyPr rtlCol="0" anchor="ctr"/>
            <a:lstStyle/>
            <a:p>
              <a:endParaRPr lang="en-US" sz="2160"/>
            </a:p>
          </p:txBody>
        </p:sp>
        <p:sp>
          <p:nvSpPr>
            <p:cNvPr id="156" name="Freeform: Shape 155">
              <a:extLst>
                <a:ext uri="{FF2B5EF4-FFF2-40B4-BE49-F238E27FC236}">
                  <a16:creationId xmlns:a16="http://schemas.microsoft.com/office/drawing/2014/main" id="{0405A930-4939-440A-9CC8-B1C87D700122}"/>
                </a:ext>
              </a:extLst>
            </p:cNvPr>
            <p:cNvSpPr/>
            <p:nvPr/>
          </p:nvSpPr>
          <p:spPr>
            <a:xfrm>
              <a:off x="7505528" y="4717350"/>
              <a:ext cx="161810" cy="162210"/>
            </a:xfrm>
            <a:custGeom>
              <a:avLst/>
              <a:gdLst>
                <a:gd name="connsiteX0" fmla="*/ 118456 w 161810"/>
                <a:gd name="connsiteY0" fmla="*/ 53 h 162210"/>
                <a:gd name="connsiteX1" fmla="*/ 161890 w 161810"/>
                <a:gd name="connsiteY1" fmla="*/ 123878 h 162210"/>
                <a:gd name="connsiteX2" fmla="*/ 140173 w 161810"/>
                <a:gd name="connsiteY2" fmla="*/ 129974 h 162210"/>
                <a:gd name="connsiteX3" fmla="*/ 119694 w 161810"/>
                <a:gd name="connsiteY3" fmla="*/ 81110 h 162210"/>
                <a:gd name="connsiteX4" fmla="*/ 115122 w 161810"/>
                <a:gd name="connsiteY4" fmla="*/ 70157 h 162210"/>
                <a:gd name="connsiteX5" fmla="*/ 105597 w 161810"/>
                <a:gd name="connsiteY5" fmla="*/ 138451 h 162210"/>
                <a:gd name="connsiteX6" fmla="*/ 822 w 161810"/>
                <a:gd name="connsiteY6" fmla="*/ 162263 h 162210"/>
                <a:gd name="connsiteX7" fmla="*/ 29969 w 161810"/>
                <a:gd name="connsiteY7" fmla="*/ 101589 h 162210"/>
                <a:gd name="connsiteX8" fmla="*/ 33969 w 161810"/>
                <a:gd name="connsiteY8" fmla="*/ 43010 h 162210"/>
                <a:gd name="connsiteX9" fmla="*/ 118456 w 161810"/>
                <a:gd name="connsiteY9" fmla="*/ 53 h 1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810" h="162210">
                  <a:moveTo>
                    <a:pt x="118456" y="53"/>
                  </a:moveTo>
                  <a:lnTo>
                    <a:pt x="161890" y="123878"/>
                  </a:lnTo>
                  <a:lnTo>
                    <a:pt x="140173" y="129974"/>
                  </a:lnTo>
                  <a:lnTo>
                    <a:pt x="119694" y="81110"/>
                  </a:lnTo>
                  <a:lnTo>
                    <a:pt x="115122" y="70157"/>
                  </a:lnTo>
                  <a:lnTo>
                    <a:pt x="105597" y="138451"/>
                  </a:lnTo>
                  <a:lnTo>
                    <a:pt x="822" y="162263"/>
                  </a:lnTo>
                  <a:cubicBezTo>
                    <a:pt x="822" y="162263"/>
                    <a:pt x="-7274" y="133117"/>
                    <a:pt x="29969" y="101589"/>
                  </a:cubicBezTo>
                  <a:lnTo>
                    <a:pt x="33969" y="43010"/>
                  </a:lnTo>
                  <a:cubicBezTo>
                    <a:pt x="63932" y="32548"/>
                    <a:pt x="92349" y="18099"/>
                    <a:pt x="118456" y="53"/>
                  </a:cubicBezTo>
                  <a:close/>
                </a:path>
              </a:pathLst>
            </a:custGeom>
            <a:solidFill>
              <a:srgbClr val="4376CF"/>
            </a:solidFill>
            <a:ln w="9525" cap="flat">
              <a:noFill/>
              <a:prstDash val="solid"/>
              <a:miter/>
            </a:ln>
          </p:spPr>
          <p:txBody>
            <a:bodyPr rtlCol="0" anchor="ctr"/>
            <a:lstStyle/>
            <a:p>
              <a:endParaRPr lang="en-US" sz="2160"/>
            </a:p>
          </p:txBody>
        </p:sp>
        <p:sp>
          <p:nvSpPr>
            <p:cNvPr id="157" name="Freeform: Shape 156">
              <a:extLst>
                <a:ext uri="{FF2B5EF4-FFF2-40B4-BE49-F238E27FC236}">
                  <a16:creationId xmlns:a16="http://schemas.microsoft.com/office/drawing/2014/main" id="{CF0BA29E-41BB-4B6B-B5DD-479C949EDB77}"/>
                </a:ext>
              </a:extLst>
            </p:cNvPr>
            <p:cNvSpPr/>
            <p:nvPr/>
          </p:nvSpPr>
          <p:spPr>
            <a:xfrm>
              <a:off x="7358956" y="3993069"/>
              <a:ext cx="420229" cy="772006"/>
            </a:xfrm>
            <a:custGeom>
              <a:avLst/>
              <a:gdLst>
                <a:gd name="connsiteX0" fmla="*/ 180446 w 420229"/>
                <a:gd name="connsiteY0" fmla="*/ 767482 h 772006"/>
                <a:gd name="connsiteX1" fmla="*/ 149965 w 420229"/>
                <a:gd name="connsiteY1" fmla="*/ 772054 h 772006"/>
                <a:gd name="connsiteX2" fmla="*/ 328 w 420229"/>
                <a:gd name="connsiteY2" fmla="*/ 408580 h 772006"/>
                <a:gd name="connsiteX3" fmla="*/ 154061 w 420229"/>
                <a:gd name="connsiteY3" fmla="*/ 152643 h 772006"/>
                <a:gd name="connsiteX4" fmla="*/ 135773 w 420229"/>
                <a:gd name="connsiteY4" fmla="*/ 68918 h 772006"/>
                <a:gd name="connsiteX5" fmla="*/ 129773 w 420229"/>
                <a:gd name="connsiteY5" fmla="*/ 53 h 772006"/>
                <a:gd name="connsiteX6" fmla="*/ 151013 w 420229"/>
                <a:gd name="connsiteY6" fmla="*/ 53 h 772006"/>
                <a:gd name="connsiteX7" fmla="*/ 149870 w 420229"/>
                <a:gd name="connsiteY7" fmla="*/ 56536 h 772006"/>
                <a:gd name="connsiteX8" fmla="*/ 281887 w 420229"/>
                <a:gd name="connsiteY8" fmla="*/ 129593 h 772006"/>
                <a:gd name="connsiteX9" fmla="*/ 409236 w 420229"/>
                <a:gd name="connsiteY9" fmla="*/ 54822 h 772006"/>
                <a:gd name="connsiteX10" fmla="*/ 382185 w 420229"/>
                <a:gd name="connsiteY10" fmla="*/ 237035 h 772006"/>
                <a:gd name="connsiteX11" fmla="*/ 202067 w 420229"/>
                <a:gd name="connsiteY11" fmla="*/ 391149 h 772006"/>
                <a:gd name="connsiteX12" fmla="*/ 163967 w 420229"/>
                <a:gd name="connsiteY12" fmla="*/ 418772 h 772006"/>
                <a:gd name="connsiteX13" fmla="*/ 229690 w 420229"/>
                <a:gd name="connsiteY13" fmla="*/ 582792 h 772006"/>
                <a:gd name="connsiteX14" fmla="*/ 281601 w 420229"/>
                <a:gd name="connsiteY14" fmla="*/ 712808 h 772006"/>
                <a:gd name="connsiteX15" fmla="*/ 265027 w 420229"/>
                <a:gd name="connsiteY15" fmla="*/ 724429 h 772006"/>
                <a:gd name="connsiteX16" fmla="*/ 180445 w 420229"/>
                <a:gd name="connsiteY16" fmla="*/ 767482 h 77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0229" h="772006">
                  <a:moveTo>
                    <a:pt x="180446" y="767482"/>
                  </a:moveTo>
                  <a:cubicBezTo>
                    <a:pt x="170594" y="770618"/>
                    <a:pt x="160304" y="772162"/>
                    <a:pt x="149965" y="772054"/>
                  </a:cubicBezTo>
                  <a:cubicBezTo>
                    <a:pt x="149965" y="772054"/>
                    <a:pt x="7757" y="431154"/>
                    <a:pt x="328" y="408580"/>
                  </a:cubicBezTo>
                  <a:cubicBezTo>
                    <a:pt x="-7102" y="386006"/>
                    <a:pt x="154061" y="152643"/>
                    <a:pt x="154061" y="152643"/>
                  </a:cubicBezTo>
                  <a:cubicBezTo>
                    <a:pt x="145549" y="125318"/>
                    <a:pt x="139431" y="97304"/>
                    <a:pt x="135773" y="68918"/>
                  </a:cubicBezTo>
                  <a:cubicBezTo>
                    <a:pt x="132619" y="46078"/>
                    <a:pt x="130616" y="23094"/>
                    <a:pt x="129773" y="53"/>
                  </a:cubicBezTo>
                  <a:lnTo>
                    <a:pt x="151013" y="53"/>
                  </a:lnTo>
                  <a:lnTo>
                    <a:pt x="149870" y="56536"/>
                  </a:lnTo>
                  <a:cubicBezTo>
                    <a:pt x="149870" y="56536"/>
                    <a:pt x="263504" y="123211"/>
                    <a:pt x="281887" y="129593"/>
                  </a:cubicBezTo>
                  <a:cubicBezTo>
                    <a:pt x="295031" y="133879"/>
                    <a:pt x="367612" y="84158"/>
                    <a:pt x="409236" y="54822"/>
                  </a:cubicBezTo>
                  <a:cubicBezTo>
                    <a:pt x="409236" y="54822"/>
                    <a:pt x="447336" y="163216"/>
                    <a:pt x="382185" y="237035"/>
                  </a:cubicBezTo>
                  <a:cubicBezTo>
                    <a:pt x="337608" y="287517"/>
                    <a:pt x="251693" y="354192"/>
                    <a:pt x="202067" y="391149"/>
                  </a:cubicBezTo>
                  <a:cubicBezTo>
                    <a:pt x="179303" y="408104"/>
                    <a:pt x="163967" y="418772"/>
                    <a:pt x="163967" y="418772"/>
                  </a:cubicBezTo>
                  <a:lnTo>
                    <a:pt x="229690" y="582792"/>
                  </a:lnTo>
                  <a:lnTo>
                    <a:pt x="281601" y="712808"/>
                  </a:lnTo>
                  <a:cubicBezTo>
                    <a:pt x="281601" y="712808"/>
                    <a:pt x="275315" y="717571"/>
                    <a:pt x="265027" y="724429"/>
                  </a:cubicBezTo>
                  <a:cubicBezTo>
                    <a:pt x="238896" y="742516"/>
                    <a:pt x="210446" y="756997"/>
                    <a:pt x="180445" y="767482"/>
                  </a:cubicBezTo>
                  <a:close/>
                </a:path>
              </a:pathLst>
            </a:custGeom>
            <a:solidFill>
              <a:srgbClr val="18252D"/>
            </a:solidFill>
            <a:ln w="9525" cap="flat">
              <a:noFill/>
              <a:prstDash val="solid"/>
              <a:miter/>
            </a:ln>
          </p:spPr>
          <p:txBody>
            <a:bodyPr rtlCol="0" anchor="ctr"/>
            <a:lstStyle/>
            <a:p>
              <a:endParaRPr lang="en-US" sz="2160"/>
            </a:p>
          </p:txBody>
        </p:sp>
        <p:sp>
          <p:nvSpPr>
            <p:cNvPr id="158" name="Freeform: Shape 157">
              <a:extLst>
                <a:ext uri="{FF2B5EF4-FFF2-40B4-BE49-F238E27FC236}">
                  <a16:creationId xmlns:a16="http://schemas.microsoft.com/office/drawing/2014/main" id="{96E22B1D-1EF8-4EAD-A618-1B326A1EE6EF}"/>
                </a:ext>
              </a:extLst>
            </p:cNvPr>
            <p:cNvSpPr/>
            <p:nvPr/>
          </p:nvSpPr>
          <p:spPr>
            <a:xfrm>
              <a:off x="7179754" y="3474719"/>
              <a:ext cx="372427" cy="587121"/>
            </a:xfrm>
            <a:custGeom>
              <a:avLst/>
              <a:gdLst>
                <a:gd name="connsiteX0" fmla="*/ 291353 w 372427"/>
                <a:gd name="connsiteY0" fmla="*/ 171979 h 587121"/>
                <a:gd name="connsiteX1" fmla="*/ 290305 w 372427"/>
                <a:gd name="connsiteY1" fmla="*/ 179599 h 587121"/>
                <a:gd name="connsiteX2" fmla="*/ 305736 w 372427"/>
                <a:gd name="connsiteY2" fmla="*/ 227986 h 587121"/>
                <a:gd name="connsiteX3" fmla="*/ 312308 w 372427"/>
                <a:gd name="connsiteY3" fmla="*/ 393054 h 587121"/>
                <a:gd name="connsiteX4" fmla="*/ 312308 w 372427"/>
                <a:gd name="connsiteY4" fmla="*/ 393054 h 587121"/>
                <a:gd name="connsiteX5" fmla="*/ 308689 w 372427"/>
                <a:gd name="connsiteY5" fmla="*/ 518308 h 587121"/>
                <a:gd name="connsiteX6" fmla="*/ 314689 w 372427"/>
                <a:gd name="connsiteY6" fmla="*/ 587174 h 587121"/>
                <a:gd name="connsiteX7" fmla="*/ 283638 w 372427"/>
                <a:gd name="connsiteY7" fmla="*/ 571838 h 587121"/>
                <a:gd name="connsiteX8" fmla="*/ 296497 w 372427"/>
                <a:gd name="connsiteY8" fmla="*/ 400388 h 587121"/>
                <a:gd name="connsiteX9" fmla="*/ 279923 w 372427"/>
                <a:gd name="connsiteY9" fmla="*/ 173884 h 587121"/>
                <a:gd name="connsiteX10" fmla="*/ 183149 w 372427"/>
                <a:gd name="connsiteY10" fmla="*/ 182075 h 587121"/>
                <a:gd name="connsiteX11" fmla="*/ 79 w 372427"/>
                <a:gd name="connsiteY11" fmla="*/ 63013 h 587121"/>
                <a:gd name="connsiteX12" fmla="*/ 2269 w 372427"/>
                <a:gd name="connsiteY12" fmla="*/ 58917 h 587121"/>
                <a:gd name="connsiteX13" fmla="*/ 30844 w 372427"/>
                <a:gd name="connsiteY13" fmla="*/ 5482 h 587121"/>
                <a:gd name="connsiteX14" fmla="*/ 33702 w 372427"/>
                <a:gd name="connsiteY14" fmla="*/ 53 h 587121"/>
                <a:gd name="connsiteX15" fmla="*/ 192007 w 372427"/>
                <a:gd name="connsiteY15" fmla="*/ 82729 h 587121"/>
                <a:gd name="connsiteX16" fmla="*/ 372030 w 372427"/>
                <a:gd name="connsiteY16" fmla="*/ 28247 h 587121"/>
                <a:gd name="connsiteX17" fmla="*/ 372506 w 372427"/>
                <a:gd name="connsiteY17" fmla="*/ 28247 h 587121"/>
                <a:gd name="connsiteX18" fmla="*/ 372030 w 372427"/>
                <a:gd name="connsiteY18" fmla="*/ 31961 h 587121"/>
                <a:gd name="connsiteX19" fmla="*/ 291353 w 372427"/>
                <a:gd name="connsiteY19" fmla="*/ 171979 h 58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427" h="587121">
                  <a:moveTo>
                    <a:pt x="291353" y="171979"/>
                  </a:moveTo>
                  <a:cubicBezTo>
                    <a:pt x="290709" y="174470"/>
                    <a:pt x="290358" y="177027"/>
                    <a:pt x="290305" y="179599"/>
                  </a:cubicBezTo>
                  <a:cubicBezTo>
                    <a:pt x="290305" y="214556"/>
                    <a:pt x="305736" y="227986"/>
                    <a:pt x="305736" y="227986"/>
                  </a:cubicBezTo>
                  <a:lnTo>
                    <a:pt x="312308" y="393054"/>
                  </a:lnTo>
                  <a:lnTo>
                    <a:pt x="312308" y="393054"/>
                  </a:lnTo>
                  <a:cubicBezTo>
                    <a:pt x="308019" y="434659"/>
                    <a:pt x="306809" y="476524"/>
                    <a:pt x="308689" y="518308"/>
                  </a:cubicBezTo>
                  <a:cubicBezTo>
                    <a:pt x="309532" y="541349"/>
                    <a:pt x="311535" y="564334"/>
                    <a:pt x="314689" y="587174"/>
                  </a:cubicBezTo>
                  <a:lnTo>
                    <a:pt x="283638" y="571838"/>
                  </a:lnTo>
                  <a:lnTo>
                    <a:pt x="296497" y="400388"/>
                  </a:lnTo>
                  <a:lnTo>
                    <a:pt x="279923" y="173884"/>
                  </a:lnTo>
                  <a:cubicBezTo>
                    <a:pt x="254396" y="178456"/>
                    <a:pt x="205914" y="185885"/>
                    <a:pt x="183149" y="182075"/>
                  </a:cubicBezTo>
                  <a:cubicBezTo>
                    <a:pt x="151336" y="176646"/>
                    <a:pt x="79" y="63013"/>
                    <a:pt x="79" y="63013"/>
                  </a:cubicBezTo>
                  <a:lnTo>
                    <a:pt x="2269" y="58917"/>
                  </a:lnTo>
                  <a:lnTo>
                    <a:pt x="30844" y="5482"/>
                  </a:lnTo>
                  <a:lnTo>
                    <a:pt x="33702" y="53"/>
                  </a:lnTo>
                  <a:lnTo>
                    <a:pt x="192007" y="82729"/>
                  </a:lnTo>
                  <a:lnTo>
                    <a:pt x="372030" y="28247"/>
                  </a:lnTo>
                  <a:lnTo>
                    <a:pt x="372506" y="28247"/>
                  </a:lnTo>
                  <a:lnTo>
                    <a:pt x="372030" y="31961"/>
                  </a:lnTo>
                  <a:cubicBezTo>
                    <a:pt x="372030" y="31961"/>
                    <a:pt x="300688" y="130736"/>
                    <a:pt x="291353" y="171979"/>
                  </a:cubicBezTo>
                  <a:close/>
                </a:path>
              </a:pathLst>
            </a:custGeom>
            <a:solidFill>
              <a:srgbClr val="4376CF"/>
            </a:solidFill>
            <a:ln w="9525" cap="flat">
              <a:noFill/>
              <a:prstDash val="solid"/>
              <a:miter/>
            </a:ln>
          </p:spPr>
          <p:txBody>
            <a:bodyPr rtlCol="0" anchor="ctr"/>
            <a:lstStyle/>
            <a:p>
              <a:endParaRPr lang="en-US" sz="2160"/>
            </a:p>
          </p:txBody>
        </p:sp>
        <p:sp>
          <p:nvSpPr>
            <p:cNvPr id="159" name="Freeform: Shape 158">
              <a:extLst>
                <a:ext uri="{FF2B5EF4-FFF2-40B4-BE49-F238E27FC236}">
                  <a16:creationId xmlns:a16="http://schemas.microsoft.com/office/drawing/2014/main" id="{AD16459F-6FB6-43A8-82FC-9F8E4D10D18E}"/>
                </a:ext>
              </a:extLst>
            </p:cNvPr>
            <p:cNvSpPr/>
            <p:nvPr/>
          </p:nvSpPr>
          <p:spPr>
            <a:xfrm>
              <a:off x="7469974" y="3471861"/>
              <a:ext cx="182600" cy="520922"/>
            </a:xfrm>
            <a:custGeom>
              <a:avLst/>
              <a:gdLst>
                <a:gd name="connsiteX0" fmla="*/ 42757 w 182600"/>
                <a:gd name="connsiteY0" fmla="*/ 386291 h 520922"/>
                <a:gd name="connsiteX1" fmla="*/ 39709 w 182600"/>
                <a:gd name="connsiteY1" fmla="*/ 520975 h 520922"/>
                <a:gd name="connsiteX2" fmla="*/ 18469 w 182600"/>
                <a:gd name="connsiteY2" fmla="*/ 520975 h 520922"/>
                <a:gd name="connsiteX3" fmla="*/ 15516 w 182600"/>
                <a:gd name="connsiteY3" fmla="*/ 231320 h 520922"/>
                <a:gd name="connsiteX4" fmla="*/ 15516 w 182600"/>
                <a:gd name="connsiteY4" fmla="*/ 230558 h 520922"/>
                <a:gd name="connsiteX5" fmla="*/ 85 w 182600"/>
                <a:gd name="connsiteY5" fmla="*/ 182171 h 520922"/>
                <a:gd name="connsiteX6" fmla="*/ 1133 w 182600"/>
                <a:gd name="connsiteY6" fmla="*/ 174551 h 520922"/>
                <a:gd name="connsiteX7" fmla="*/ 81524 w 182600"/>
                <a:gd name="connsiteY7" fmla="*/ 34724 h 520922"/>
                <a:gd name="connsiteX8" fmla="*/ 182679 w 182600"/>
                <a:gd name="connsiteY8" fmla="*/ 53 h 520922"/>
                <a:gd name="connsiteX9" fmla="*/ 42757 w 182600"/>
                <a:gd name="connsiteY9" fmla="*/ 386291 h 52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00" h="520922">
                  <a:moveTo>
                    <a:pt x="42757" y="386291"/>
                  </a:moveTo>
                  <a:lnTo>
                    <a:pt x="39709" y="520975"/>
                  </a:lnTo>
                  <a:lnTo>
                    <a:pt x="18469" y="520975"/>
                  </a:lnTo>
                  <a:cubicBezTo>
                    <a:pt x="15516" y="453062"/>
                    <a:pt x="15516" y="245798"/>
                    <a:pt x="15516" y="231320"/>
                  </a:cubicBezTo>
                  <a:lnTo>
                    <a:pt x="15516" y="230558"/>
                  </a:lnTo>
                  <a:cubicBezTo>
                    <a:pt x="15516" y="230558"/>
                    <a:pt x="-296" y="217127"/>
                    <a:pt x="85" y="182171"/>
                  </a:cubicBezTo>
                  <a:cubicBezTo>
                    <a:pt x="138" y="179599"/>
                    <a:pt x="489" y="177041"/>
                    <a:pt x="1133" y="174551"/>
                  </a:cubicBezTo>
                  <a:cubicBezTo>
                    <a:pt x="10658" y="133307"/>
                    <a:pt x="81524" y="34724"/>
                    <a:pt x="81524" y="34724"/>
                  </a:cubicBezTo>
                  <a:cubicBezTo>
                    <a:pt x="81524" y="34724"/>
                    <a:pt x="86572" y="68442"/>
                    <a:pt x="182679" y="53"/>
                  </a:cubicBezTo>
                  <a:cubicBezTo>
                    <a:pt x="34090" y="120925"/>
                    <a:pt x="42757" y="386291"/>
                    <a:pt x="42757" y="386291"/>
                  </a:cubicBezTo>
                  <a:close/>
                </a:path>
              </a:pathLst>
            </a:custGeom>
            <a:solidFill>
              <a:srgbClr val="FFFFFF"/>
            </a:solidFill>
            <a:ln w="9525" cap="flat">
              <a:noFill/>
              <a:prstDash val="solid"/>
              <a:miter/>
            </a:ln>
          </p:spPr>
          <p:txBody>
            <a:bodyPr rtlCol="0" anchor="ctr"/>
            <a:lstStyle/>
            <a:p>
              <a:endParaRPr lang="en-US" sz="2160"/>
            </a:p>
          </p:txBody>
        </p:sp>
        <p:sp>
          <p:nvSpPr>
            <p:cNvPr id="160" name="Freeform: Shape 159">
              <a:extLst>
                <a:ext uri="{FF2B5EF4-FFF2-40B4-BE49-F238E27FC236}">
                  <a16:creationId xmlns:a16="http://schemas.microsoft.com/office/drawing/2014/main" id="{9D56C416-1D1E-48B3-B59B-5AD9AACB9C8D}"/>
                </a:ext>
              </a:extLst>
            </p:cNvPr>
            <p:cNvSpPr/>
            <p:nvPr/>
          </p:nvSpPr>
          <p:spPr>
            <a:xfrm>
              <a:off x="7277290" y="3472719"/>
              <a:ext cx="519112" cy="649960"/>
            </a:xfrm>
            <a:custGeom>
              <a:avLst/>
              <a:gdLst>
                <a:gd name="connsiteX0" fmla="*/ 466423 w 519112"/>
                <a:gd name="connsiteY0" fmla="*/ 215794 h 649960"/>
                <a:gd name="connsiteX1" fmla="*/ 455469 w 519112"/>
                <a:gd name="connsiteY1" fmla="*/ 358669 h 649960"/>
                <a:gd name="connsiteX2" fmla="*/ 519191 w 519112"/>
                <a:gd name="connsiteY2" fmla="*/ 554503 h 649960"/>
                <a:gd name="connsiteX3" fmla="*/ 490616 w 519112"/>
                <a:gd name="connsiteY3" fmla="*/ 574982 h 649960"/>
                <a:gd name="connsiteX4" fmla="*/ 363267 w 519112"/>
                <a:gd name="connsiteY4" fmla="*/ 649753 h 649960"/>
                <a:gd name="connsiteX5" fmla="*/ 231251 w 519112"/>
                <a:gd name="connsiteY5" fmla="*/ 576696 h 649960"/>
                <a:gd name="connsiteX6" fmla="*/ 232394 w 519112"/>
                <a:gd name="connsiteY6" fmla="*/ 520213 h 649960"/>
                <a:gd name="connsiteX7" fmla="*/ 235441 w 519112"/>
                <a:gd name="connsiteY7" fmla="*/ 385529 h 649960"/>
                <a:gd name="connsiteX8" fmla="*/ 214772 w 519112"/>
                <a:gd name="connsiteY8" fmla="*/ 395054 h 649960"/>
                <a:gd name="connsiteX9" fmla="*/ 198961 w 519112"/>
                <a:gd name="connsiteY9" fmla="*/ 402103 h 649960"/>
                <a:gd name="connsiteX10" fmla="*/ 44656 w 519112"/>
                <a:gd name="connsiteY10" fmla="*/ 471159 h 649960"/>
                <a:gd name="connsiteX11" fmla="*/ 38084 w 519112"/>
                <a:gd name="connsiteY11" fmla="*/ 466111 h 649960"/>
                <a:gd name="connsiteX12" fmla="*/ 1698 w 519112"/>
                <a:gd name="connsiteY12" fmla="*/ 410961 h 649960"/>
                <a:gd name="connsiteX13" fmla="*/ 79 w 519112"/>
                <a:gd name="connsiteY13" fmla="*/ 402008 h 649960"/>
                <a:gd name="connsiteX14" fmla="*/ 192769 w 519112"/>
                <a:gd name="connsiteY14" fmla="*/ 290946 h 649960"/>
                <a:gd name="connsiteX15" fmla="*/ 207438 w 519112"/>
                <a:gd name="connsiteY15" fmla="*/ 282469 h 649960"/>
                <a:gd name="connsiteX16" fmla="*/ 218201 w 519112"/>
                <a:gd name="connsiteY16" fmla="*/ 276278 h 649960"/>
                <a:gd name="connsiteX17" fmla="*/ 375364 w 519112"/>
                <a:gd name="connsiteY17" fmla="*/ 53 h 649960"/>
                <a:gd name="connsiteX18" fmla="*/ 462327 w 519112"/>
                <a:gd name="connsiteY18" fmla="*/ 110733 h 649960"/>
                <a:gd name="connsiteX19" fmla="*/ 466423 w 519112"/>
                <a:gd name="connsiteY19" fmla="*/ 215794 h 64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9112" h="649960">
                  <a:moveTo>
                    <a:pt x="466423" y="215794"/>
                  </a:moveTo>
                  <a:cubicBezTo>
                    <a:pt x="464137" y="288184"/>
                    <a:pt x="455469" y="358669"/>
                    <a:pt x="455469" y="358669"/>
                  </a:cubicBezTo>
                  <a:lnTo>
                    <a:pt x="519191" y="554503"/>
                  </a:lnTo>
                  <a:cubicBezTo>
                    <a:pt x="519191" y="554503"/>
                    <a:pt x="507571" y="563075"/>
                    <a:pt x="490616" y="574982"/>
                  </a:cubicBezTo>
                  <a:cubicBezTo>
                    <a:pt x="449373" y="604319"/>
                    <a:pt x="376316" y="654039"/>
                    <a:pt x="363267" y="649753"/>
                  </a:cubicBezTo>
                  <a:cubicBezTo>
                    <a:pt x="344883" y="643562"/>
                    <a:pt x="231251" y="576696"/>
                    <a:pt x="231251" y="576696"/>
                  </a:cubicBezTo>
                  <a:lnTo>
                    <a:pt x="232394" y="520213"/>
                  </a:lnTo>
                  <a:lnTo>
                    <a:pt x="235441" y="385529"/>
                  </a:lnTo>
                  <a:lnTo>
                    <a:pt x="214772" y="395054"/>
                  </a:lnTo>
                  <a:lnTo>
                    <a:pt x="198961" y="402103"/>
                  </a:lnTo>
                  <a:lnTo>
                    <a:pt x="44656" y="471159"/>
                  </a:lnTo>
                  <a:cubicBezTo>
                    <a:pt x="44656" y="471159"/>
                    <a:pt x="42084" y="469349"/>
                    <a:pt x="38084" y="466111"/>
                  </a:cubicBezTo>
                  <a:cubicBezTo>
                    <a:pt x="20535" y="451941"/>
                    <a:pt x="7821" y="432670"/>
                    <a:pt x="1698" y="410961"/>
                  </a:cubicBezTo>
                  <a:cubicBezTo>
                    <a:pt x="904" y="408028"/>
                    <a:pt x="362" y="405033"/>
                    <a:pt x="79" y="402008"/>
                  </a:cubicBezTo>
                  <a:lnTo>
                    <a:pt x="192769" y="290946"/>
                  </a:lnTo>
                  <a:lnTo>
                    <a:pt x="207438" y="282469"/>
                  </a:lnTo>
                  <a:lnTo>
                    <a:pt x="218201" y="276278"/>
                  </a:lnTo>
                  <a:cubicBezTo>
                    <a:pt x="218201" y="276278"/>
                    <a:pt x="226774" y="120163"/>
                    <a:pt x="375364" y="53"/>
                  </a:cubicBezTo>
                  <a:cubicBezTo>
                    <a:pt x="421417" y="19588"/>
                    <a:pt x="454242" y="61366"/>
                    <a:pt x="462327" y="110733"/>
                  </a:cubicBezTo>
                  <a:cubicBezTo>
                    <a:pt x="466750" y="145567"/>
                    <a:pt x="468121" y="180721"/>
                    <a:pt x="466423" y="215794"/>
                  </a:cubicBezTo>
                  <a:close/>
                </a:path>
              </a:pathLst>
            </a:custGeom>
            <a:solidFill>
              <a:srgbClr val="4376CF"/>
            </a:solidFill>
            <a:ln w="9525" cap="flat">
              <a:noFill/>
              <a:prstDash val="solid"/>
              <a:miter/>
            </a:ln>
          </p:spPr>
          <p:txBody>
            <a:bodyPr rtlCol="0" anchor="ctr"/>
            <a:lstStyle/>
            <a:p>
              <a:endParaRPr lang="en-US" sz="2160"/>
            </a:p>
          </p:txBody>
        </p:sp>
        <p:sp>
          <p:nvSpPr>
            <p:cNvPr id="161" name="Freeform: Shape 160">
              <a:extLst>
                <a:ext uri="{FF2B5EF4-FFF2-40B4-BE49-F238E27FC236}">
                  <a16:creationId xmlns:a16="http://schemas.microsoft.com/office/drawing/2014/main" id="{9175D6CE-CF8C-49F3-878C-341625684A72}"/>
                </a:ext>
              </a:extLst>
            </p:cNvPr>
            <p:cNvSpPr/>
            <p:nvPr/>
          </p:nvSpPr>
          <p:spPr>
            <a:xfrm>
              <a:off x="7159080" y="3882960"/>
              <a:ext cx="156595" cy="120850"/>
            </a:xfrm>
            <a:custGeom>
              <a:avLst/>
              <a:gdLst>
                <a:gd name="connsiteX0" fmla="*/ 81998 w 156595"/>
                <a:gd name="connsiteY0" fmla="*/ 79967 h 120850"/>
                <a:gd name="connsiteX1" fmla="*/ 51137 w 156595"/>
                <a:gd name="connsiteY1" fmla="*/ 115686 h 120850"/>
                <a:gd name="connsiteX2" fmla="*/ 46089 w 156595"/>
                <a:gd name="connsiteY2" fmla="*/ 120163 h 120850"/>
                <a:gd name="connsiteX3" fmla="*/ 39707 w 156595"/>
                <a:gd name="connsiteY3" fmla="*/ 119496 h 120850"/>
                <a:gd name="connsiteX4" fmla="*/ 38469 w 156595"/>
                <a:gd name="connsiteY4" fmla="*/ 112638 h 120850"/>
                <a:gd name="connsiteX5" fmla="*/ 46280 w 156595"/>
                <a:gd name="connsiteY5" fmla="*/ 90731 h 120850"/>
                <a:gd name="connsiteX6" fmla="*/ 29325 w 156595"/>
                <a:gd name="connsiteY6" fmla="*/ 102446 h 120850"/>
                <a:gd name="connsiteX7" fmla="*/ 20753 w 156595"/>
                <a:gd name="connsiteY7" fmla="*/ 103875 h 120850"/>
                <a:gd name="connsiteX8" fmla="*/ 19990 w 156595"/>
                <a:gd name="connsiteY8" fmla="*/ 96255 h 120850"/>
                <a:gd name="connsiteX9" fmla="*/ 34088 w 156595"/>
                <a:gd name="connsiteY9" fmla="*/ 74633 h 120850"/>
                <a:gd name="connsiteX10" fmla="*/ 13132 w 156595"/>
                <a:gd name="connsiteY10" fmla="*/ 85206 h 120850"/>
                <a:gd name="connsiteX11" fmla="*/ 3131 w 156595"/>
                <a:gd name="connsiteY11" fmla="*/ 85206 h 120850"/>
                <a:gd name="connsiteX12" fmla="*/ 3607 w 156595"/>
                <a:gd name="connsiteY12" fmla="*/ 76729 h 120850"/>
                <a:gd name="connsiteX13" fmla="*/ 23134 w 156595"/>
                <a:gd name="connsiteY13" fmla="*/ 54536 h 120850"/>
                <a:gd name="connsiteX14" fmla="*/ 7322 w 156595"/>
                <a:gd name="connsiteY14" fmla="*/ 56536 h 120850"/>
                <a:gd name="connsiteX15" fmla="*/ 1226 w 156595"/>
                <a:gd name="connsiteY15" fmla="*/ 55583 h 120850"/>
                <a:gd name="connsiteX16" fmla="*/ 1226 w 156595"/>
                <a:gd name="connsiteY16" fmla="*/ 49107 h 120850"/>
                <a:gd name="connsiteX17" fmla="*/ 6751 w 156595"/>
                <a:gd name="connsiteY17" fmla="*/ 44820 h 120850"/>
                <a:gd name="connsiteX18" fmla="*/ 120289 w 156595"/>
                <a:gd name="connsiteY18" fmla="*/ 53 h 120850"/>
                <a:gd name="connsiteX19" fmla="*/ 156674 w 156595"/>
                <a:gd name="connsiteY19" fmla="*/ 55202 h 120850"/>
                <a:gd name="connsiteX20" fmla="*/ 156103 w 156595"/>
                <a:gd name="connsiteY20" fmla="*/ 55869 h 120850"/>
                <a:gd name="connsiteX21" fmla="*/ 81998 w 156595"/>
                <a:gd name="connsiteY21" fmla="*/ 79967 h 12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595" h="120850">
                  <a:moveTo>
                    <a:pt x="81998" y="79967"/>
                  </a:moveTo>
                  <a:lnTo>
                    <a:pt x="51137" y="115686"/>
                  </a:lnTo>
                  <a:cubicBezTo>
                    <a:pt x="49815" y="117541"/>
                    <a:pt x="48089" y="119072"/>
                    <a:pt x="46089" y="120163"/>
                  </a:cubicBezTo>
                  <a:cubicBezTo>
                    <a:pt x="44044" y="121356"/>
                    <a:pt x="41462" y="121086"/>
                    <a:pt x="39707" y="119496"/>
                  </a:cubicBezTo>
                  <a:cubicBezTo>
                    <a:pt x="38241" y="117531"/>
                    <a:pt x="37782" y="114992"/>
                    <a:pt x="38469" y="112638"/>
                  </a:cubicBezTo>
                  <a:cubicBezTo>
                    <a:pt x="39769" y="104935"/>
                    <a:pt x="42413" y="97519"/>
                    <a:pt x="46280" y="90731"/>
                  </a:cubicBezTo>
                  <a:cubicBezTo>
                    <a:pt x="40565" y="94636"/>
                    <a:pt x="34945" y="98446"/>
                    <a:pt x="29325" y="102446"/>
                  </a:cubicBezTo>
                  <a:cubicBezTo>
                    <a:pt x="26658" y="104161"/>
                    <a:pt x="23134" y="105971"/>
                    <a:pt x="20753" y="103875"/>
                  </a:cubicBezTo>
                  <a:cubicBezTo>
                    <a:pt x="18371" y="101780"/>
                    <a:pt x="19133" y="98827"/>
                    <a:pt x="19990" y="96255"/>
                  </a:cubicBezTo>
                  <a:cubicBezTo>
                    <a:pt x="22859" y="88008"/>
                    <a:pt x="27698" y="80585"/>
                    <a:pt x="34088" y="74633"/>
                  </a:cubicBezTo>
                  <a:lnTo>
                    <a:pt x="13132" y="85206"/>
                  </a:lnTo>
                  <a:cubicBezTo>
                    <a:pt x="9799" y="86825"/>
                    <a:pt x="5417" y="88254"/>
                    <a:pt x="3131" y="85206"/>
                  </a:cubicBezTo>
                  <a:cubicBezTo>
                    <a:pt x="845" y="82158"/>
                    <a:pt x="2274" y="79396"/>
                    <a:pt x="3607" y="76729"/>
                  </a:cubicBezTo>
                  <a:cubicBezTo>
                    <a:pt x="8223" y="67859"/>
                    <a:pt x="14923" y="60243"/>
                    <a:pt x="23134" y="54536"/>
                  </a:cubicBezTo>
                  <a:lnTo>
                    <a:pt x="7322" y="56536"/>
                  </a:lnTo>
                  <a:cubicBezTo>
                    <a:pt x="5247" y="57105"/>
                    <a:pt x="3029" y="56758"/>
                    <a:pt x="1226" y="55583"/>
                  </a:cubicBezTo>
                  <a:cubicBezTo>
                    <a:pt x="-304" y="53695"/>
                    <a:pt x="-304" y="50995"/>
                    <a:pt x="1226" y="49107"/>
                  </a:cubicBezTo>
                  <a:cubicBezTo>
                    <a:pt x="2690" y="47248"/>
                    <a:pt x="4587" y="45776"/>
                    <a:pt x="6751" y="44820"/>
                  </a:cubicBezTo>
                  <a:cubicBezTo>
                    <a:pt x="42527" y="25105"/>
                    <a:pt x="80684" y="10059"/>
                    <a:pt x="120289" y="53"/>
                  </a:cubicBezTo>
                  <a:cubicBezTo>
                    <a:pt x="126412" y="21761"/>
                    <a:pt x="139126" y="41032"/>
                    <a:pt x="156674" y="55202"/>
                  </a:cubicBezTo>
                  <a:lnTo>
                    <a:pt x="156103" y="55869"/>
                  </a:lnTo>
                  <a:cubicBezTo>
                    <a:pt x="136497" y="74995"/>
                    <a:pt x="109104" y="83903"/>
                    <a:pt x="81998" y="79967"/>
                  </a:cubicBezTo>
                  <a:close/>
                </a:path>
              </a:pathLst>
            </a:custGeom>
            <a:solidFill>
              <a:srgbClr val="FFA18D"/>
            </a:solidFill>
            <a:ln w="9525" cap="flat">
              <a:noFill/>
              <a:prstDash val="solid"/>
              <a:miter/>
            </a:ln>
          </p:spPr>
          <p:txBody>
            <a:bodyPr rtlCol="0" anchor="ctr"/>
            <a:lstStyle/>
            <a:p>
              <a:endParaRPr lang="en-US" sz="2160"/>
            </a:p>
          </p:txBody>
        </p:sp>
        <p:sp>
          <p:nvSpPr>
            <p:cNvPr id="162" name="Freeform: Shape 161">
              <a:extLst>
                <a:ext uri="{FF2B5EF4-FFF2-40B4-BE49-F238E27FC236}">
                  <a16:creationId xmlns:a16="http://schemas.microsoft.com/office/drawing/2014/main" id="{0774631E-658C-4C43-968B-8781C2484CB6}"/>
                </a:ext>
              </a:extLst>
            </p:cNvPr>
            <p:cNvSpPr/>
            <p:nvPr/>
          </p:nvSpPr>
          <p:spPr>
            <a:xfrm>
              <a:off x="6988579" y="3396458"/>
              <a:ext cx="221654" cy="137221"/>
            </a:xfrm>
            <a:custGeom>
              <a:avLst/>
              <a:gdLst>
                <a:gd name="connsiteX0" fmla="*/ 221733 w 221654"/>
                <a:gd name="connsiteY0" fmla="*/ 83838 h 137221"/>
                <a:gd name="connsiteX1" fmla="*/ 193158 w 221654"/>
                <a:gd name="connsiteY1" fmla="*/ 137274 h 137221"/>
                <a:gd name="connsiteX2" fmla="*/ 178490 w 221654"/>
                <a:gd name="connsiteY2" fmla="*/ 126225 h 137221"/>
                <a:gd name="connsiteX3" fmla="*/ 101242 w 221654"/>
                <a:gd name="connsiteY3" fmla="*/ 114604 h 137221"/>
                <a:gd name="connsiteX4" fmla="*/ 61904 w 221654"/>
                <a:gd name="connsiteY4" fmla="*/ 123462 h 137221"/>
                <a:gd name="connsiteX5" fmla="*/ 54951 w 221654"/>
                <a:gd name="connsiteY5" fmla="*/ 122605 h 137221"/>
                <a:gd name="connsiteX6" fmla="*/ 50569 w 221654"/>
                <a:gd name="connsiteY6" fmla="*/ 117462 h 137221"/>
                <a:gd name="connsiteX7" fmla="*/ 53617 w 221654"/>
                <a:gd name="connsiteY7" fmla="*/ 110699 h 137221"/>
                <a:gd name="connsiteX8" fmla="*/ 69429 w 221654"/>
                <a:gd name="connsiteY8" fmla="*/ 96030 h 137221"/>
                <a:gd name="connsiteX9" fmla="*/ 48759 w 221654"/>
                <a:gd name="connsiteY9" fmla="*/ 94316 h 137221"/>
                <a:gd name="connsiteX10" fmla="*/ 43521 w 221654"/>
                <a:gd name="connsiteY10" fmla="*/ 92506 h 137221"/>
                <a:gd name="connsiteX11" fmla="*/ 40663 w 221654"/>
                <a:gd name="connsiteY11" fmla="*/ 88029 h 137221"/>
                <a:gd name="connsiteX12" fmla="*/ 43902 w 221654"/>
                <a:gd name="connsiteY12" fmla="*/ 82029 h 137221"/>
                <a:gd name="connsiteX13" fmla="*/ 59999 w 221654"/>
                <a:gd name="connsiteY13" fmla="*/ 72504 h 137221"/>
                <a:gd name="connsiteX14" fmla="*/ 48379 w 221654"/>
                <a:gd name="connsiteY14" fmla="*/ 71456 h 137221"/>
                <a:gd name="connsiteX15" fmla="*/ 39710 w 221654"/>
                <a:gd name="connsiteY15" fmla="*/ 65074 h 137221"/>
                <a:gd name="connsiteX16" fmla="*/ 42187 w 221654"/>
                <a:gd name="connsiteY16" fmla="*/ 57740 h 137221"/>
                <a:gd name="connsiteX17" fmla="*/ 75334 w 221654"/>
                <a:gd name="connsiteY17" fmla="*/ 31355 h 137221"/>
                <a:gd name="connsiteX18" fmla="*/ 5802 w 221654"/>
                <a:gd name="connsiteY18" fmla="*/ 9638 h 137221"/>
                <a:gd name="connsiteX19" fmla="*/ 182 w 221654"/>
                <a:gd name="connsiteY19" fmla="*/ 3828 h 137221"/>
                <a:gd name="connsiteX20" fmla="*/ 5897 w 221654"/>
                <a:gd name="connsiteY20" fmla="*/ 495 h 137221"/>
                <a:gd name="connsiteX21" fmla="*/ 64476 w 221654"/>
                <a:gd name="connsiteY21" fmla="*/ 4400 h 137221"/>
                <a:gd name="connsiteX22" fmla="*/ 121626 w 221654"/>
                <a:gd name="connsiteY22" fmla="*/ 17163 h 137221"/>
                <a:gd name="connsiteX23" fmla="*/ 195825 w 221654"/>
                <a:gd name="connsiteY23" fmla="*/ 72123 h 137221"/>
                <a:gd name="connsiteX24" fmla="*/ 196873 w 221654"/>
                <a:gd name="connsiteY24" fmla="*/ 71361 h 137221"/>
                <a:gd name="connsiteX25" fmla="*/ 221543 w 221654"/>
                <a:gd name="connsiteY25" fmla="*/ 83838 h 13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1654" h="137221">
                  <a:moveTo>
                    <a:pt x="221733" y="83838"/>
                  </a:moveTo>
                  <a:lnTo>
                    <a:pt x="193158" y="137274"/>
                  </a:lnTo>
                  <a:cubicBezTo>
                    <a:pt x="188205" y="133654"/>
                    <a:pt x="183633" y="129939"/>
                    <a:pt x="178490" y="126225"/>
                  </a:cubicBezTo>
                  <a:cubicBezTo>
                    <a:pt x="152170" y="131326"/>
                    <a:pt x="124896" y="127223"/>
                    <a:pt x="101242" y="114604"/>
                  </a:cubicBezTo>
                  <a:cubicBezTo>
                    <a:pt x="88823" y="120064"/>
                    <a:pt x="75465" y="123072"/>
                    <a:pt x="61904" y="123462"/>
                  </a:cubicBezTo>
                  <a:cubicBezTo>
                    <a:pt x="59553" y="123609"/>
                    <a:pt x="57195" y="123318"/>
                    <a:pt x="54951" y="122605"/>
                  </a:cubicBezTo>
                  <a:cubicBezTo>
                    <a:pt x="52665" y="121812"/>
                    <a:pt x="50988" y="119844"/>
                    <a:pt x="50569" y="117462"/>
                  </a:cubicBezTo>
                  <a:cubicBezTo>
                    <a:pt x="50630" y="114888"/>
                    <a:pt x="51729" y="112449"/>
                    <a:pt x="53617" y="110699"/>
                  </a:cubicBezTo>
                  <a:cubicBezTo>
                    <a:pt x="58249" y="105163"/>
                    <a:pt x="63562" y="100235"/>
                    <a:pt x="69429" y="96030"/>
                  </a:cubicBezTo>
                  <a:cubicBezTo>
                    <a:pt x="62495" y="96317"/>
                    <a:pt x="55552" y="95741"/>
                    <a:pt x="48759" y="94316"/>
                  </a:cubicBezTo>
                  <a:cubicBezTo>
                    <a:pt x="46916" y="94044"/>
                    <a:pt x="45139" y="93431"/>
                    <a:pt x="43521" y="92506"/>
                  </a:cubicBezTo>
                  <a:cubicBezTo>
                    <a:pt x="41924" y="91540"/>
                    <a:pt x="40868" y="89885"/>
                    <a:pt x="40663" y="88029"/>
                  </a:cubicBezTo>
                  <a:cubicBezTo>
                    <a:pt x="40794" y="85646"/>
                    <a:pt x="41981" y="83446"/>
                    <a:pt x="43902" y="82029"/>
                  </a:cubicBezTo>
                  <a:cubicBezTo>
                    <a:pt x="48523" y="77737"/>
                    <a:pt x="54013" y="74488"/>
                    <a:pt x="59999" y="72504"/>
                  </a:cubicBezTo>
                  <a:cubicBezTo>
                    <a:pt x="56171" y="71759"/>
                    <a:pt x="52278" y="71408"/>
                    <a:pt x="48379" y="71456"/>
                  </a:cubicBezTo>
                  <a:cubicBezTo>
                    <a:pt x="44568" y="70980"/>
                    <a:pt x="40282" y="68884"/>
                    <a:pt x="39710" y="65074"/>
                  </a:cubicBezTo>
                  <a:cubicBezTo>
                    <a:pt x="39529" y="62397"/>
                    <a:pt x="40420" y="59758"/>
                    <a:pt x="42187" y="57740"/>
                  </a:cubicBezTo>
                  <a:cubicBezTo>
                    <a:pt x="50345" y="45824"/>
                    <a:pt x="61892" y="36633"/>
                    <a:pt x="75334" y="31355"/>
                  </a:cubicBezTo>
                  <a:lnTo>
                    <a:pt x="5802" y="9638"/>
                  </a:lnTo>
                  <a:cubicBezTo>
                    <a:pt x="3039" y="8686"/>
                    <a:pt x="-580" y="6781"/>
                    <a:pt x="182" y="3828"/>
                  </a:cubicBezTo>
                  <a:cubicBezTo>
                    <a:pt x="944" y="876"/>
                    <a:pt x="3516" y="780"/>
                    <a:pt x="5897" y="495"/>
                  </a:cubicBezTo>
                  <a:cubicBezTo>
                    <a:pt x="25510" y="-727"/>
                    <a:pt x="45198" y="586"/>
                    <a:pt x="64476" y="4400"/>
                  </a:cubicBezTo>
                  <a:cubicBezTo>
                    <a:pt x="83883" y="6858"/>
                    <a:pt x="103017" y="11132"/>
                    <a:pt x="121626" y="17163"/>
                  </a:cubicBezTo>
                  <a:cubicBezTo>
                    <a:pt x="151241" y="27759"/>
                    <a:pt x="177058" y="46881"/>
                    <a:pt x="195825" y="72123"/>
                  </a:cubicBezTo>
                  <a:lnTo>
                    <a:pt x="196873" y="71361"/>
                  </a:lnTo>
                  <a:lnTo>
                    <a:pt x="221543" y="83838"/>
                  </a:lnTo>
                  <a:close/>
                </a:path>
              </a:pathLst>
            </a:custGeom>
            <a:solidFill>
              <a:srgbClr val="FFA18D"/>
            </a:solidFill>
            <a:ln w="9525" cap="flat">
              <a:noFill/>
              <a:prstDash val="solid"/>
              <a:miter/>
            </a:ln>
          </p:spPr>
          <p:txBody>
            <a:bodyPr rtlCol="0" anchor="ctr"/>
            <a:lstStyle/>
            <a:p>
              <a:endParaRPr lang="en-US" sz="2160"/>
            </a:p>
          </p:txBody>
        </p:sp>
        <p:sp>
          <p:nvSpPr>
            <p:cNvPr id="163" name="Freeform: Shape 162">
              <a:extLst>
                <a:ext uri="{FF2B5EF4-FFF2-40B4-BE49-F238E27FC236}">
                  <a16:creationId xmlns:a16="http://schemas.microsoft.com/office/drawing/2014/main" id="{31D441A8-A372-4DBA-BF45-E491A2FF2C93}"/>
                </a:ext>
              </a:extLst>
            </p:cNvPr>
            <p:cNvSpPr/>
            <p:nvPr/>
          </p:nvSpPr>
          <p:spPr>
            <a:xfrm>
              <a:off x="7513859" y="3692762"/>
              <a:ext cx="199824" cy="167678"/>
            </a:xfrm>
            <a:custGeom>
              <a:avLst/>
              <a:gdLst>
                <a:gd name="connsiteX0" fmla="*/ 195277 w 199824"/>
                <a:gd name="connsiteY0" fmla="*/ 894 h 167678"/>
                <a:gd name="connsiteX1" fmla="*/ 47259 w 199824"/>
                <a:gd name="connsiteY1" fmla="*/ 131958 h 167678"/>
                <a:gd name="connsiteX2" fmla="*/ 1348 w 199824"/>
                <a:gd name="connsiteY2" fmla="*/ 162534 h 167678"/>
                <a:gd name="connsiteX3" fmla="*/ 4111 w 199824"/>
                <a:gd name="connsiteY3" fmla="*/ 167296 h 167678"/>
                <a:gd name="connsiteX4" fmla="*/ 159749 w 199824"/>
                <a:gd name="connsiteY4" fmla="*/ 45376 h 167678"/>
                <a:gd name="connsiteX5" fmla="*/ 199088 w 199824"/>
                <a:gd name="connsiteY5" fmla="*/ 4800 h 167678"/>
                <a:gd name="connsiteX6" fmla="*/ 195277 w 199824"/>
                <a:gd name="connsiteY6" fmla="*/ 894 h 16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824" h="167678">
                  <a:moveTo>
                    <a:pt x="195277" y="894"/>
                  </a:moveTo>
                  <a:cubicBezTo>
                    <a:pt x="150706" y="49688"/>
                    <a:pt x="101090" y="93622"/>
                    <a:pt x="47259" y="131958"/>
                  </a:cubicBezTo>
                  <a:cubicBezTo>
                    <a:pt x="32209" y="142531"/>
                    <a:pt x="16970" y="152723"/>
                    <a:pt x="1348" y="162534"/>
                  </a:cubicBezTo>
                  <a:cubicBezTo>
                    <a:pt x="-1700" y="164343"/>
                    <a:pt x="1348" y="169201"/>
                    <a:pt x="4111" y="167296"/>
                  </a:cubicBezTo>
                  <a:cubicBezTo>
                    <a:pt x="60148" y="132264"/>
                    <a:pt x="112319" y="91396"/>
                    <a:pt x="159749" y="45376"/>
                  </a:cubicBezTo>
                  <a:cubicBezTo>
                    <a:pt x="173275" y="32232"/>
                    <a:pt x="186388" y="18706"/>
                    <a:pt x="199088" y="4800"/>
                  </a:cubicBezTo>
                  <a:cubicBezTo>
                    <a:pt x="201564" y="2228"/>
                    <a:pt x="197849" y="-1677"/>
                    <a:pt x="195277" y="894"/>
                  </a:cubicBezTo>
                  <a:close/>
                </a:path>
              </a:pathLst>
            </a:custGeom>
            <a:solidFill>
              <a:srgbClr val="18252D"/>
            </a:solidFill>
            <a:ln w="9525" cap="flat">
              <a:noFill/>
              <a:prstDash val="solid"/>
              <a:miter/>
            </a:ln>
          </p:spPr>
          <p:txBody>
            <a:bodyPr rtlCol="0" anchor="ctr"/>
            <a:lstStyle/>
            <a:p>
              <a:endParaRPr lang="en-US" sz="2160"/>
            </a:p>
          </p:txBody>
        </p:sp>
        <p:sp>
          <p:nvSpPr>
            <p:cNvPr id="164" name="Freeform: Shape 163">
              <a:extLst>
                <a:ext uri="{FF2B5EF4-FFF2-40B4-BE49-F238E27FC236}">
                  <a16:creationId xmlns:a16="http://schemas.microsoft.com/office/drawing/2014/main" id="{62B3511E-4582-4DCA-A287-254A0561B5C0}"/>
                </a:ext>
              </a:extLst>
            </p:cNvPr>
            <p:cNvSpPr/>
            <p:nvPr/>
          </p:nvSpPr>
          <p:spPr>
            <a:xfrm>
              <a:off x="7495909" y="3593051"/>
              <a:ext cx="120926" cy="154075"/>
            </a:xfrm>
            <a:custGeom>
              <a:avLst/>
              <a:gdLst>
                <a:gd name="connsiteX0" fmla="*/ 116453 w 120926"/>
                <a:gd name="connsiteY0" fmla="*/ 879 h 154075"/>
                <a:gd name="connsiteX1" fmla="*/ 26442 w 120926"/>
                <a:gd name="connsiteY1" fmla="*/ 116226 h 154075"/>
                <a:gd name="connsiteX2" fmla="*/ 725 w 120926"/>
                <a:gd name="connsiteY2" fmla="*/ 149278 h 154075"/>
                <a:gd name="connsiteX3" fmla="*/ 4630 w 120926"/>
                <a:gd name="connsiteY3" fmla="*/ 153184 h 154075"/>
                <a:gd name="connsiteX4" fmla="*/ 94641 w 120926"/>
                <a:gd name="connsiteY4" fmla="*/ 37836 h 154075"/>
                <a:gd name="connsiteX5" fmla="*/ 120358 w 120926"/>
                <a:gd name="connsiteY5" fmla="*/ 4784 h 154075"/>
                <a:gd name="connsiteX6" fmla="*/ 116453 w 120926"/>
                <a:gd name="connsiteY6" fmla="*/ 879 h 15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926" h="154075">
                  <a:moveTo>
                    <a:pt x="116453" y="879"/>
                  </a:moveTo>
                  <a:lnTo>
                    <a:pt x="26442" y="116226"/>
                  </a:lnTo>
                  <a:lnTo>
                    <a:pt x="725" y="149278"/>
                  </a:lnTo>
                  <a:cubicBezTo>
                    <a:pt x="-1466" y="152041"/>
                    <a:pt x="2439" y="155946"/>
                    <a:pt x="4630" y="153184"/>
                  </a:cubicBezTo>
                  <a:lnTo>
                    <a:pt x="94641" y="37836"/>
                  </a:lnTo>
                  <a:lnTo>
                    <a:pt x="120358" y="4784"/>
                  </a:lnTo>
                  <a:cubicBezTo>
                    <a:pt x="122550" y="2022"/>
                    <a:pt x="118644" y="-1598"/>
                    <a:pt x="116453" y="879"/>
                  </a:cubicBezTo>
                  <a:close/>
                </a:path>
              </a:pathLst>
            </a:custGeom>
            <a:solidFill>
              <a:srgbClr val="18252D"/>
            </a:solidFill>
            <a:ln w="9525" cap="flat">
              <a:noFill/>
              <a:prstDash val="solid"/>
              <a:miter/>
            </a:ln>
          </p:spPr>
          <p:txBody>
            <a:bodyPr rtlCol="0" anchor="ctr"/>
            <a:lstStyle/>
            <a:p>
              <a:endParaRPr lang="en-US" sz="2160"/>
            </a:p>
          </p:txBody>
        </p:sp>
        <p:sp>
          <p:nvSpPr>
            <p:cNvPr id="165" name="Freeform: Shape 164">
              <a:extLst>
                <a:ext uri="{FF2B5EF4-FFF2-40B4-BE49-F238E27FC236}">
                  <a16:creationId xmlns:a16="http://schemas.microsoft.com/office/drawing/2014/main" id="{9E9C0B1D-C279-4237-8D17-E0B89487C135}"/>
                </a:ext>
              </a:extLst>
            </p:cNvPr>
            <p:cNvSpPr/>
            <p:nvPr/>
          </p:nvSpPr>
          <p:spPr>
            <a:xfrm>
              <a:off x="7500065" y="3751024"/>
              <a:ext cx="28605" cy="16223"/>
            </a:xfrm>
            <a:custGeom>
              <a:avLst/>
              <a:gdLst>
                <a:gd name="connsiteX0" fmla="*/ 27335 w 28605"/>
                <a:gd name="connsiteY0" fmla="*/ 11117 h 16223"/>
                <a:gd name="connsiteX1" fmla="*/ 4285 w 28605"/>
                <a:gd name="connsiteY1" fmla="*/ 449 h 16223"/>
                <a:gd name="connsiteX2" fmla="*/ 475 w 28605"/>
                <a:gd name="connsiteY2" fmla="*/ 1401 h 16223"/>
                <a:gd name="connsiteX3" fmla="*/ 1427 w 28605"/>
                <a:gd name="connsiteY3" fmla="*/ 5211 h 16223"/>
                <a:gd name="connsiteX4" fmla="*/ 24478 w 28605"/>
                <a:gd name="connsiteY4" fmla="*/ 15880 h 16223"/>
                <a:gd name="connsiteX5" fmla="*/ 28288 w 28605"/>
                <a:gd name="connsiteY5" fmla="*/ 14927 h 16223"/>
                <a:gd name="connsiteX6" fmla="*/ 27335 w 28605"/>
                <a:gd name="connsiteY6" fmla="*/ 11117 h 1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05" h="16223">
                  <a:moveTo>
                    <a:pt x="27335" y="11117"/>
                  </a:moveTo>
                  <a:lnTo>
                    <a:pt x="4285" y="449"/>
                  </a:lnTo>
                  <a:cubicBezTo>
                    <a:pt x="2970" y="-340"/>
                    <a:pt x="1264" y="86"/>
                    <a:pt x="475" y="1401"/>
                  </a:cubicBezTo>
                  <a:cubicBezTo>
                    <a:pt x="-314" y="2716"/>
                    <a:pt x="112" y="4422"/>
                    <a:pt x="1427" y="5211"/>
                  </a:cubicBezTo>
                  <a:lnTo>
                    <a:pt x="24478" y="15880"/>
                  </a:lnTo>
                  <a:cubicBezTo>
                    <a:pt x="25793" y="16669"/>
                    <a:pt x="27499" y="16242"/>
                    <a:pt x="28288" y="14927"/>
                  </a:cubicBezTo>
                  <a:cubicBezTo>
                    <a:pt x="29077" y="13612"/>
                    <a:pt x="28650" y="11906"/>
                    <a:pt x="27335" y="11117"/>
                  </a:cubicBezTo>
                  <a:close/>
                </a:path>
              </a:pathLst>
            </a:custGeom>
            <a:solidFill>
              <a:srgbClr val="18252D"/>
            </a:solidFill>
            <a:ln w="9525" cap="flat">
              <a:noFill/>
              <a:prstDash val="solid"/>
              <a:miter/>
            </a:ln>
          </p:spPr>
          <p:txBody>
            <a:bodyPr rtlCol="0" anchor="ctr"/>
            <a:lstStyle/>
            <a:p>
              <a:endParaRPr lang="en-US" sz="2160"/>
            </a:p>
          </p:txBody>
        </p:sp>
        <p:sp>
          <p:nvSpPr>
            <p:cNvPr id="166" name="Freeform: Shape 165">
              <a:extLst>
                <a:ext uri="{FF2B5EF4-FFF2-40B4-BE49-F238E27FC236}">
                  <a16:creationId xmlns:a16="http://schemas.microsoft.com/office/drawing/2014/main" id="{56C96270-A523-454C-A395-8F1EE81790B7}"/>
                </a:ext>
              </a:extLst>
            </p:cNvPr>
            <p:cNvSpPr/>
            <p:nvPr/>
          </p:nvSpPr>
          <p:spPr>
            <a:xfrm>
              <a:off x="7494936" y="3755421"/>
              <a:ext cx="17406" cy="20107"/>
            </a:xfrm>
            <a:custGeom>
              <a:avLst/>
              <a:gdLst>
                <a:gd name="connsiteX0" fmla="*/ 16747 w 17406"/>
                <a:gd name="connsiteY0" fmla="*/ 15483 h 20107"/>
                <a:gd name="connsiteX1" fmla="*/ 4841 w 17406"/>
                <a:gd name="connsiteY1" fmla="*/ 910 h 20107"/>
                <a:gd name="connsiteX2" fmla="*/ 936 w 17406"/>
                <a:gd name="connsiteY2" fmla="*/ 814 h 20107"/>
                <a:gd name="connsiteX3" fmla="*/ 840 w 17406"/>
                <a:gd name="connsiteY3" fmla="*/ 4720 h 20107"/>
                <a:gd name="connsiteX4" fmla="*/ 936 w 17406"/>
                <a:gd name="connsiteY4" fmla="*/ 4815 h 20107"/>
                <a:gd name="connsiteX5" fmla="*/ 12842 w 17406"/>
                <a:gd name="connsiteY5" fmla="*/ 19388 h 20107"/>
                <a:gd name="connsiteX6" fmla="*/ 16747 w 17406"/>
                <a:gd name="connsiteY6" fmla="*/ 19388 h 20107"/>
                <a:gd name="connsiteX7" fmla="*/ 16747 w 17406"/>
                <a:gd name="connsiteY7" fmla="*/ 15483 h 2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06" h="20107">
                  <a:moveTo>
                    <a:pt x="16747" y="15483"/>
                  </a:moveTo>
                  <a:lnTo>
                    <a:pt x="4841" y="910"/>
                  </a:lnTo>
                  <a:cubicBezTo>
                    <a:pt x="3789" y="-195"/>
                    <a:pt x="2041" y="-238"/>
                    <a:pt x="936" y="814"/>
                  </a:cubicBezTo>
                  <a:cubicBezTo>
                    <a:pt x="-169" y="1866"/>
                    <a:pt x="-211" y="3615"/>
                    <a:pt x="840" y="4720"/>
                  </a:cubicBezTo>
                  <a:cubicBezTo>
                    <a:pt x="872" y="4752"/>
                    <a:pt x="903" y="4784"/>
                    <a:pt x="936" y="4815"/>
                  </a:cubicBezTo>
                  <a:lnTo>
                    <a:pt x="12842" y="19388"/>
                  </a:lnTo>
                  <a:cubicBezTo>
                    <a:pt x="13941" y="20417"/>
                    <a:pt x="15649" y="20417"/>
                    <a:pt x="16747" y="19388"/>
                  </a:cubicBezTo>
                  <a:cubicBezTo>
                    <a:pt x="17731" y="18272"/>
                    <a:pt x="17731" y="16599"/>
                    <a:pt x="16747" y="15483"/>
                  </a:cubicBezTo>
                  <a:close/>
                </a:path>
              </a:pathLst>
            </a:custGeom>
            <a:solidFill>
              <a:srgbClr val="18252D"/>
            </a:solidFill>
            <a:ln w="9525" cap="flat">
              <a:noFill/>
              <a:prstDash val="solid"/>
              <a:miter/>
            </a:ln>
          </p:spPr>
          <p:txBody>
            <a:bodyPr rtlCol="0" anchor="ctr"/>
            <a:lstStyle/>
            <a:p>
              <a:endParaRPr lang="en-US" sz="2160"/>
            </a:p>
          </p:txBody>
        </p:sp>
        <p:sp>
          <p:nvSpPr>
            <p:cNvPr id="167" name="Freeform: Shape 166">
              <a:extLst>
                <a:ext uri="{FF2B5EF4-FFF2-40B4-BE49-F238E27FC236}">
                  <a16:creationId xmlns:a16="http://schemas.microsoft.com/office/drawing/2014/main" id="{F2D01E5B-5894-4283-A6FA-C5D807923E7B}"/>
                </a:ext>
              </a:extLst>
            </p:cNvPr>
            <p:cNvSpPr/>
            <p:nvPr/>
          </p:nvSpPr>
          <p:spPr>
            <a:xfrm>
              <a:off x="7650766" y="3543356"/>
              <a:ext cx="64365" cy="19990"/>
            </a:xfrm>
            <a:custGeom>
              <a:avLst/>
              <a:gdLst>
                <a:gd name="connsiteX0" fmla="*/ 62466 w 64365"/>
                <a:gd name="connsiteY0" fmla="*/ 1805 h 19990"/>
                <a:gd name="connsiteX1" fmla="*/ 1220 w 64365"/>
                <a:gd name="connsiteY1" fmla="*/ 14759 h 19990"/>
                <a:gd name="connsiteX2" fmla="*/ 4078 w 64365"/>
                <a:gd name="connsiteY2" fmla="*/ 19522 h 19990"/>
                <a:gd name="connsiteX3" fmla="*/ 61228 w 64365"/>
                <a:gd name="connsiteY3" fmla="*/ 7139 h 19990"/>
                <a:gd name="connsiteX4" fmla="*/ 62466 w 64365"/>
                <a:gd name="connsiteY4" fmla="*/ 1805 h 19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65" h="19990">
                  <a:moveTo>
                    <a:pt x="62466" y="1805"/>
                  </a:moveTo>
                  <a:cubicBezTo>
                    <a:pt x="41138" y="-2849"/>
                    <a:pt x="18837" y="1867"/>
                    <a:pt x="1220" y="14759"/>
                  </a:cubicBezTo>
                  <a:cubicBezTo>
                    <a:pt x="-1542" y="16855"/>
                    <a:pt x="1220" y="21617"/>
                    <a:pt x="4078" y="19522"/>
                  </a:cubicBezTo>
                  <a:cubicBezTo>
                    <a:pt x="20426" y="7290"/>
                    <a:pt x="41284" y="2771"/>
                    <a:pt x="61228" y="7139"/>
                  </a:cubicBezTo>
                  <a:cubicBezTo>
                    <a:pt x="64466" y="7901"/>
                    <a:pt x="65895" y="2567"/>
                    <a:pt x="62466" y="1805"/>
                  </a:cubicBezTo>
                  <a:close/>
                </a:path>
              </a:pathLst>
            </a:custGeom>
            <a:solidFill>
              <a:srgbClr val="18252D"/>
            </a:solidFill>
            <a:ln w="9525" cap="flat">
              <a:noFill/>
              <a:prstDash val="solid"/>
              <a:miter/>
            </a:ln>
          </p:spPr>
          <p:txBody>
            <a:bodyPr rtlCol="0" anchor="ctr"/>
            <a:lstStyle/>
            <a:p>
              <a:endParaRPr lang="en-US" sz="2160"/>
            </a:p>
          </p:txBody>
        </p:sp>
        <p:sp>
          <p:nvSpPr>
            <p:cNvPr id="168" name="Freeform: Shape 167">
              <a:extLst>
                <a:ext uri="{FF2B5EF4-FFF2-40B4-BE49-F238E27FC236}">
                  <a16:creationId xmlns:a16="http://schemas.microsoft.com/office/drawing/2014/main" id="{C48BBAED-61C1-4714-A3D0-1688E89DC832}"/>
                </a:ext>
              </a:extLst>
            </p:cNvPr>
            <p:cNvSpPr/>
            <p:nvPr/>
          </p:nvSpPr>
          <p:spPr>
            <a:xfrm>
              <a:off x="7507130" y="3501594"/>
              <a:ext cx="191061" cy="192130"/>
            </a:xfrm>
            <a:custGeom>
              <a:avLst/>
              <a:gdLst>
                <a:gd name="connsiteX0" fmla="*/ 186862 w 191061"/>
                <a:gd name="connsiteY0" fmla="*/ 419 h 192130"/>
                <a:gd name="connsiteX1" fmla="*/ 103137 w 191061"/>
                <a:gd name="connsiteY1" fmla="*/ 45377 h 192130"/>
                <a:gd name="connsiteX2" fmla="*/ 102155 w 191061"/>
                <a:gd name="connsiteY2" fmla="*/ 49158 h 192130"/>
                <a:gd name="connsiteX3" fmla="*/ 103137 w 191061"/>
                <a:gd name="connsiteY3" fmla="*/ 50140 h 192130"/>
                <a:gd name="connsiteX4" fmla="*/ 114662 w 191061"/>
                <a:gd name="connsiteY4" fmla="*/ 55855 h 192130"/>
                <a:gd name="connsiteX5" fmla="*/ 23603 w 191061"/>
                <a:gd name="connsiteY5" fmla="*/ 155486 h 192130"/>
                <a:gd name="connsiteX6" fmla="*/ 553 w 191061"/>
                <a:gd name="connsiteY6" fmla="*/ 188157 h 192130"/>
                <a:gd name="connsiteX7" fmla="*/ 5315 w 191061"/>
                <a:gd name="connsiteY7" fmla="*/ 190919 h 192130"/>
                <a:gd name="connsiteX8" fmla="*/ 92755 w 191061"/>
                <a:gd name="connsiteY8" fmla="*/ 84144 h 192130"/>
                <a:gd name="connsiteX9" fmla="*/ 121330 w 191061"/>
                <a:gd name="connsiteY9" fmla="*/ 57188 h 192130"/>
                <a:gd name="connsiteX10" fmla="*/ 121838 w 191061"/>
                <a:gd name="connsiteY10" fmla="*/ 53315 h 192130"/>
                <a:gd name="connsiteX11" fmla="*/ 121330 w 191061"/>
                <a:gd name="connsiteY11" fmla="*/ 52807 h 192130"/>
                <a:gd name="connsiteX12" fmla="*/ 110947 w 191061"/>
                <a:gd name="connsiteY12" fmla="*/ 47663 h 192130"/>
                <a:gd name="connsiteX13" fmla="*/ 190005 w 191061"/>
                <a:gd name="connsiteY13" fmla="*/ 5182 h 192130"/>
                <a:gd name="connsiteX14" fmla="*/ 186862 w 191061"/>
                <a:gd name="connsiteY14" fmla="*/ 419 h 19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1061" h="192130">
                  <a:moveTo>
                    <a:pt x="186862" y="419"/>
                  </a:moveTo>
                  <a:lnTo>
                    <a:pt x="103137" y="45377"/>
                  </a:lnTo>
                  <a:cubicBezTo>
                    <a:pt x="101822" y="46150"/>
                    <a:pt x="101382" y="47843"/>
                    <a:pt x="102155" y="49158"/>
                  </a:cubicBezTo>
                  <a:cubicBezTo>
                    <a:pt x="102394" y="49564"/>
                    <a:pt x="102732" y="49901"/>
                    <a:pt x="103137" y="50140"/>
                  </a:cubicBezTo>
                  <a:lnTo>
                    <a:pt x="114662" y="55855"/>
                  </a:lnTo>
                  <a:cubicBezTo>
                    <a:pt x="81168" y="86052"/>
                    <a:pt x="50673" y="119417"/>
                    <a:pt x="23603" y="155486"/>
                  </a:cubicBezTo>
                  <a:cubicBezTo>
                    <a:pt x="15602" y="166154"/>
                    <a:pt x="7887" y="177013"/>
                    <a:pt x="553" y="188157"/>
                  </a:cubicBezTo>
                  <a:cubicBezTo>
                    <a:pt x="-1448" y="191110"/>
                    <a:pt x="3410" y="193872"/>
                    <a:pt x="5315" y="190919"/>
                  </a:cubicBezTo>
                  <a:cubicBezTo>
                    <a:pt x="30827" y="152499"/>
                    <a:pt x="60119" y="116730"/>
                    <a:pt x="92755" y="84144"/>
                  </a:cubicBezTo>
                  <a:cubicBezTo>
                    <a:pt x="102280" y="74619"/>
                    <a:pt x="111805" y="65856"/>
                    <a:pt x="121330" y="57188"/>
                  </a:cubicBezTo>
                  <a:cubicBezTo>
                    <a:pt x="122540" y="56259"/>
                    <a:pt x="122768" y="54525"/>
                    <a:pt x="121838" y="53315"/>
                  </a:cubicBezTo>
                  <a:cubicBezTo>
                    <a:pt x="121691" y="53124"/>
                    <a:pt x="121521" y="52953"/>
                    <a:pt x="121330" y="52807"/>
                  </a:cubicBezTo>
                  <a:lnTo>
                    <a:pt x="110947" y="47663"/>
                  </a:lnTo>
                  <a:lnTo>
                    <a:pt x="190005" y="5182"/>
                  </a:lnTo>
                  <a:cubicBezTo>
                    <a:pt x="192767" y="3467"/>
                    <a:pt x="190005" y="-1295"/>
                    <a:pt x="186862" y="419"/>
                  </a:cubicBezTo>
                  <a:close/>
                </a:path>
              </a:pathLst>
            </a:custGeom>
            <a:solidFill>
              <a:srgbClr val="18252D"/>
            </a:solidFill>
            <a:ln w="9525" cap="flat">
              <a:noFill/>
              <a:prstDash val="solid"/>
              <a:miter/>
            </a:ln>
          </p:spPr>
          <p:txBody>
            <a:bodyPr rtlCol="0" anchor="ctr"/>
            <a:lstStyle/>
            <a:p>
              <a:endParaRPr lang="en-US" sz="2160"/>
            </a:p>
          </p:txBody>
        </p:sp>
        <p:sp>
          <p:nvSpPr>
            <p:cNvPr id="169" name="Freeform: Shape 168">
              <a:extLst>
                <a:ext uri="{FF2B5EF4-FFF2-40B4-BE49-F238E27FC236}">
                  <a16:creationId xmlns:a16="http://schemas.microsoft.com/office/drawing/2014/main" id="{11F87291-AAE3-482F-8A1E-33AF6AD968BA}"/>
                </a:ext>
              </a:extLst>
            </p:cNvPr>
            <p:cNvSpPr/>
            <p:nvPr/>
          </p:nvSpPr>
          <p:spPr>
            <a:xfrm>
              <a:off x="7686504" y="3817825"/>
              <a:ext cx="38109" cy="41021"/>
            </a:xfrm>
            <a:custGeom>
              <a:avLst/>
              <a:gdLst>
                <a:gd name="connsiteX0" fmla="*/ 33491 w 38109"/>
                <a:gd name="connsiteY0" fmla="*/ 894 h 41021"/>
                <a:gd name="connsiteX1" fmla="*/ 821 w 38109"/>
                <a:gd name="connsiteY1" fmla="*/ 36327 h 41021"/>
                <a:gd name="connsiteX2" fmla="*/ 4726 w 38109"/>
                <a:gd name="connsiteY2" fmla="*/ 40232 h 41021"/>
                <a:gd name="connsiteX3" fmla="*/ 37397 w 38109"/>
                <a:gd name="connsiteY3" fmla="*/ 4799 h 41021"/>
                <a:gd name="connsiteX4" fmla="*/ 33491 w 38109"/>
                <a:gd name="connsiteY4" fmla="*/ 894 h 41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9" h="41021">
                  <a:moveTo>
                    <a:pt x="33491" y="894"/>
                  </a:moveTo>
                  <a:lnTo>
                    <a:pt x="821" y="36327"/>
                  </a:lnTo>
                  <a:cubicBezTo>
                    <a:pt x="-1561" y="38899"/>
                    <a:pt x="2344" y="42804"/>
                    <a:pt x="4726" y="40232"/>
                  </a:cubicBezTo>
                  <a:lnTo>
                    <a:pt x="37397" y="4799"/>
                  </a:lnTo>
                  <a:cubicBezTo>
                    <a:pt x="39873" y="2228"/>
                    <a:pt x="35968" y="-1678"/>
                    <a:pt x="33491" y="894"/>
                  </a:cubicBezTo>
                  <a:close/>
                </a:path>
              </a:pathLst>
            </a:custGeom>
            <a:solidFill>
              <a:srgbClr val="18252D"/>
            </a:solidFill>
            <a:ln w="9525" cap="flat">
              <a:noFill/>
              <a:prstDash val="solid"/>
              <a:miter/>
            </a:ln>
          </p:spPr>
          <p:txBody>
            <a:bodyPr rtlCol="0" anchor="ctr"/>
            <a:lstStyle/>
            <a:p>
              <a:endParaRPr lang="en-US" sz="2160"/>
            </a:p>
          </p:txBody>
        </p:sp>
        <p:sp>
          <p:nvSpPr>
            <p:cNvPr id="170" name="Freeform: Shape 169">
              <a:extLst>
                <a:ext uri="{FF2B5EF4-FFF2-40B4-BE49-F238E27FC236}">
                  <a16:creationId xmlns:a16="http://schemas.microsoft.com/office/drawing/2014/main" id="{AE6E6792-37FC-42F3-98E7-5CA4ADD88554}"/>
                </a:ext>
              </a:extLst>
            </p:cNvPr>
            <p:cNvSpPr/>
            <p:nvPr/>
          </p:nvSpPr>
          <p:spPr>
            <a:xfrm>
              <a:off x="7696016" y="3845647"/>
              <a:ext cx="24576" cy="20749"/>
            </a:xfrm>
            <a:custGeom>
              <a:avLst/>
              <a:gdLst>
                <a:gd name="connsiteX0" fmla="*/ 23884 w 24576"/>
                <a:gd name="connsiteY0" fmla="*/ 790 h 20749"/>
                <a:gd name="connsiteX1" fmla="*/ 19979 w 24576"/>
                <a:gd name="connsiteY1" fmla="*/ 790 h 20749"/>
                <a:gd name="connsiteX2" fmla="*/ 929 w 24576"/>
                <a:gd name="connsiteY2" fmla="*/ 16126 h 20749"/>
                <a:gd name="connsiteX3" fmla="*/ 793 w 24576"/>
                <a:gd name="connsiteY3" fmla="*/ 19895 h 20749"/>
                <a:gd name="connsiteX4" fmla="*/ 929 w 24576"/>
                <a:gd name="connsiteY4" fmla="*/ 20031 h 20749"/>
                <a:gd name="connsiteX5" fmla="*/ 4834 w 24576"/>
                <a:gd name="connsiteY5" fmla="*/ 20031 h 20749"/>
                <a:gd name="connsiteX6" fmla="*/ 23884 w 24576"/>
                <a:gd name="connsiteY6" fmla="*/ 4696 h 20749"/>
                <a:gd name="connsiteX7" fmla="*/ 23884 w 24576"/>
                <a:gd name="connsiteY7" fmla="*/ 790 h 2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76" h="20749">
                  <a:moveTo>
                    <a:pt x="23884" y="790"/>
                  </a:moveTo>
                  <a:cubicBezTo>
                    <a:pt x="22768" y="-193"/>
                    <a:pt x="21095" y="-193"/>
                    <a:pt x="19979" y="790"/>
                  </a:cubicBezTo>
                  <a:lnTo>
                    <a:pt x="929" y="16126"/>
                  </a:lnTo>
                  <a:cubicBezTo>
                    <a:pt x="-149" y="17129"/>
                    <a:pt x="-210" y="18817"/>
                    <a:pt x="793" y="19895"/>
                  </a:cubicBezTo>
                  <a:cubicBezTo>
                    <a:pt x="837" y="19942"/>
                    <a:pt x="882" y="19987"/>
                    <a:pt x="929" y="20031"/>
                  </a:cubicBezTo>
                  <a:cubicBezTo>
                    <a:pt x="2028" y="21059"/>
                    <a:pt x="3736" y="21059"/>
                    <a:pt x="4834" y="20031"/>
                  </a:cubicBezTo>
                  <a:lnTo>
                    <a:pt x="23884" y="4696"/>
                  </a:lnTo>
                  <a:cubicBezTo>
                    <a:pt x="24913" y="3597"/>
                    <a:pt x="24913" y="1889"/>
                    <a:pt x="23884" y="790"/>
                  </a:cubicBezTo>
                  <a:close/>
                </a:path>
              </a:pathLst>
            </a:custGeom>
            <a:solidFill>
              <a:srgbClr val="18252D"/>
            </a:solidFill>
            <a:ln w="9525" cap="flat">
              <a:noFill/>
              <a:prstDash val="solid"/>
              <a:miter/>
            </a:ln>
          </p:spPr>
          <p:txBody>
            <a:bodyPr rtlCol="0" anchor="ctr"/>
            <a:lstStyle/>
            <a:p>
              <a:endParaRPr lang="en-US" sz="2160"/>
            </a:p>
          </p:txBody>
        </p:sp>
        <p:sp>
          <p:nvSpPr>
            <p:cNvPr id="171" name="Freeform: Shape 170">
              <a:extLst>
                <a:ext uri="{FF2B5EF4-FFF2-40B4-BE49-F238E27FC236}">
                  <a16:creationId xmlns:a16="http://schemas.microsoft.com/office/drawing/2014/main" id="{7BA6A6A6-EB02-4A45-B29B-4CB790F7DC55}"/>
                </a:ext>
              </a:extLst>
            </p:cNvPr>
            <p:cNvSpPr/>
            <p:nvPr/>
          </p:nvSpPr>
          <p:spPr>
            <a:xfrm>
              <a:off x="7372942" y="3566667"/>
              <a:ext cx="17422" cy="34538"/>
            </a:xfrm>
            <a:custGeom>
              <a:avLst/>
              <a:gdLst>
                <a:gd name="connsiteX0" fmla="*/ 17393 w 17422"/>
                <a:gd name="connsiteY0" fmla="*/ 31168 h 34538"/>
                <a:gd name="connsiteX1" fmla="*/ 5487 w 17422"/>
                <a:gd name="connsiteY1" fmla="*/ 2021 h 34538"/>
                <a:gd name="connsiteX2" fmla="*/ 2047 w 17422"/>
                <a:gd name="connsiteY2" fmla="*/ 170 h 34538"/>
                <a:gd name="connsiteX3" fmla="*/ 153 w 17422"/>
                <a:gd name="connsiteY3" fmla="*/ 3450 h 34538"/>
                <a:gd name="connsiteX4" fmla="*/ 12059 w 17422"/>
                <a:gd name="connsiteY4" fmla="*/ 32597 h 34538"/>
                <a:gd name="connsiteX5" fmla="*/ 15488 w 17422"/>
                <a:gd name="connsiteY5" fmla="*/ 34502 h 34538"/>
                <a:gd name="connsiteX6" fmla="*/ 17419 w 17422"/>
                <a:gd name="connsiteY6" fmla="*/ 31262 h 34538"/>
                <a:gd name="connsiteX7" fmla="*/ 17393 w 17422"/>
                <a:gd name="connsiteY7" fmla="*/ 31168 h 34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22" h="34538">
                  <a:moveTo>
                    <a:pt x="17393" y="31168"/>
                  </a:moveTo>
                  <a:cubicBezTo>
                    <a:pt x="13488" y="21643"/>
                    <a:pt x="9487" y="12118"/>
                    <a:pt x="5487" y="2021"/>
                  </a:cubicBezTo>
                  <a:cubicBezTo>
                    <a:pt x="5048" y="560"/>
                    <a:pt x="3508" y="-269"/>
                    <a:pt x="2047" y="170"/>
                  </a:cubicBezTo>
                  <a:cubicBezTo>
                    <a:pt x="647" y="590"/>
                    <a:pt x="-183" y="2028"/>
                    <a:pt x="153" y="3450"/>
                  </a:cubicBezTo>
                  <a:cubicBezTo>
                    <a:pt x="4153" y="12975"/>
                    <a:pt x="8154" y="22500"/>
                    <a:pt x="12059" y="32597"/>
                  </a:cubicBezTo>
                  <a:cubicBezTo>
                    <a:pt x="12517" y="34040"/>
                    <a:pt x="14021" y="34875"/>
                    <a:pt x="15488" y="34502"/>
                  </a:cubicBezTo>
                  <a:cubicBezTo>
                    <a:pt x="16916" y="34140"/>
                    <a:pt x="17780" y="32689"/>
                    <a:pt x="17419" y="31262"/>
                  </a:cubicBezTo>
                  <a:cubicBezTo>
                    <a:pt x="17411" y="31230"/>
                    <a:pt x="17402" y="31199"/>
                    <a:pt x="17393" y="31168"/>
                  </a:cubicBezTo>
                  <a:close/>
                </a:path>
              </a:pathLst>
            </a:custGeom>
            <a:solidFill>
              <a:srgbClr val="18252D"/>
            </a:solidFill>
            <a:ln w="9525" cap="flat">
              <a:noFill/>
              <a:prstDash val="solid"/>
              <a:miter/>
            </a:ln>
          </p:spPr>
          <p:txBody>
            <a:bodyPr rtlCol="0" anchor="ctr"/>
            <a:lstStyle/>
            <a:p>
              <a:endParaRPr lang="en-US" sz="2160"/>
            </a:p>
          </p:txBody>
        </p:sp>
        <p:sp>
          <p:nvSpPr>
            <p:cNvPr id="172" name="Freeform: Shape 171">
              <a:extLst>
                <a:ext uri="{FF2B5EF4-FFF2-40B4-BE49-F238E27FC236}">
                  <a16:creationId xmlns:a16="http://schemas.microsoft.com/office/drawing/2014/main" id="{6CFCDB79-DED1-4BC2-855D-61A30A3A9643}"/>
                </a:ext>
              </a:extLst>
            </p:cNvPr>
            <p:cNvSpPr/>
            <p:nvPr/>
          </p:nvSpPr>
          <p:spPr>
            <a:xfrm>
              <a:off x="7365110" y="3574160"/>
              <a:ext cx="7524" cy="28098"/>
            </a:xfrm>
            <a:custGeom>
              <a:avLst/>
              <a:gdLst>
                <a:gd name="connsiteX0" fmla="*/ 5603 w 7524"/>
                <a:gd name="connsiteY0" fmla="*/ 2815 h 28098"/>
                <a:gd name="connsiteX1" fmla="*/ 2841 w 7524"/>
                <a:gd name="connsiteY1" fmla="*/ 53 h 28098"/>
                <a:gd name="connsiteX2" fmla="*/ 79 w 7524"/>
                <a:gd name="connsiteY2" fmla="*/ 2815 h 28098"/>
                <a:gd name="connsiteX3" fmla="*/ 2079 w 7524"/>
                <a:gd name="connsiteY3" fmla="*/ 25389 h 28098"/>
                <a:gd name="connsiteX4" fmla="*/ 4841 w 7524"/>
                <a:gd name="connsiteY4" fmla="*/ 28151 h 28098"/>
                <a:gd name="connsiteX5" fmla="*/ 7603 w 7524"/>
                <a:gd name="connsiteY5" fmla="*/ 25389 h 2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24" h="28098">
                  <a:moveTo>
                    <a:pt x="5603" y="2815"/>
                  </a:moveTo>
                  <a:cubicBezTo>
                    <a:pt x="5510" y="1330"/>
                    <a:pt x="4326" y="146"/>
                    <a:pt x="2841" y="53"/>
                  </a:cubicBezTo>
                  <a:cubicBezTo>
                    <a:pt x="1315" y="53"/>
                    <a:pt x="79" y="1289"/>
                    <a:pt x="79" y="2815"/>
                  </a:cubicBezTo>
                  <a:lnTo>
                    <a:pt x="2079" y="25389"/>
                  </a:lnTo>
                  <a:cubicBezTo>
                    <a:pt x="2172" y="26874"/>
                    <a:pt x="3356" y="28058"/>
                    <a:pt x="4841" y="28151"/>
                  </a:cubicBezTo>
                  <a:cubicBezTo>
                    <a:pt x="6367" y="28151"/>
                    <a:pt x="7603" y="26915"/>
                    <a:pt x="7603" y="25389"/>
                  </a:cubicBezTo>
                  <a:close/>
                </a:path>
              </a:pathLst>
            </a:custGeom>
            <a:solidFill>
              <a:srgbClr val="18252D"/>
            </a:solidFill>
            <a:ln w="9525" cap="flat">
              <a:noFill/>
              <a:prstDash val="solid"/>
              <a:miter/>
            </a:ln>
          </p:spPr>
          <p:txBody>
            <a:bodyPr rtlCol="0" anchor="ctr"/>
            <a:lstStyle/>
            <a:p>
              <a:endParaRPr lang="en-US" sz="2160"/>
            </a:p>
          </p:txBody>
        </p:sp>
        <p:sp>
          <p:nvSpPr>
            <p:cNvPr id="173" name="Freeform: Shape 172">
              <a:extLst>
                <a:ext uri="{FF2B5EF4-FFF2-40B4-BE49-F238E27FC236}">
                  <a16:creationId xmlns:a16="http://schemas.microsoft.com/office/drawing/2014/main" id="{5B706793-3552-40B9-A8A9-F0442A0BC663}"/>
                </a:ext>
              </a:extLst>
            </p:cNvPr>
            <p:cNvSpPr/>
            <p:nvPr/>
          </p:nvSpPr>
          <p:spPr>
            <a:xfrm>
              <a:off x="7052134" y="3422024"/>
              <a:ext cx="81435" cy="77536"/>
            </a:xfrm>
            <a:custGeom>
              <a:avLst/>
              <a:gdLst>
                <a:gd name="connsiteX0" fmla="*/ 79788 w 81435"/>
                <a:gd name="connsiteY0" fmla="*/ 72560 h 77536"/>
                <a:gd name="connsiteX1" fmla="*/ 48260 w 81435"/>
                <a:gd name="connsiteY1" fmla="*/ 25506 h 77536"/>
                <a:gd name="connsiteX2" fmla="*/ 47108 w 81435"/>
                <a:gd name="connsiteY2" fmla="*/ 22056 h 77536"/>
                <a:gd name="connsiteX3" fmla="*/ 45784 w 81435"/>
                <a:gd name="connsiteY3" fmla="*/ 21791 h 77536"/>
                <a:gd name="connsiteX4" fmla="*/ 14637 w 81435"/>
                <a:gd name="connsiteY4" fmla="*/ 20077 h 77536"/>
                <a:gd name="connsiteX5" fmla="*/ 6731 w 81435"/>
                <a:gd name="connsiteY5" fmla="*/ 14743 h 77536"/>
                <a:gd name="connsiteX6" fmla="*/ 12732 w 81435"/>
                <a:gd name="connsiteY6" fmla="*/ 12361 h 77536"/>
                <a:gd name="connsiteX7" fmla="*/ 19685 w 81435"/>
                <a:gd name="connsiteY7" fmla="*/ 10552 h 77536"/>
                <a:gd name="connsiteX8" fmla="*/ 78835 w 81435"/>
                <a:gd name="connsiteY8" fmla="*/ 6456 h 77536"/>
                <a:gd name="connsiteX9" fmla="*/ 78835 w 81435"/>
                <a:gd name="connsiteY9" fmla="*/ 931 h 77536"/>
                <a:gd name="connsiteX10" fmla="*/ 23876 w 81435"/>
                <a:gd name="connsiteY10" fmla="*/ 3884 h 77536"/>
                <a:gd name="connsiteX11" fmla="*/ 6731 w 81435"/>
                <a:gd name="connsiteY11" fmla="*/ 8552 h 77536"/>
                <a:gd name="connsiteX12" fmla="*/ 159 w 81435"/>
                <a:gd name="connsiteY12" fmla="*/ 17315 h 77536"/>
                <a:gd name="connsiteX13" fmla="*/ 8350 w 81435"/>
                <a:gd name="connsiteY13" fmla="*/ 24458 h 77536"/>
                <a:gd name="connsiteX14" fmla="*/ 43116 w 81435"/>
                <a:gd name="connsiteY14" fmla="*/ 27411 h 77536"/>
                <a:gd name="connsiteX15" fmla="*/ 77025 w 81435"/>
                <a:gd name="connsiteY15" fmla="*/ 77322 h 77536"/>
                <a:gd name="connsiteX16" fmla="*/ 80705 w 81435"/>
                <a:gd name="connsiteY16" fmla="*/ 76010 h 77536"/>
                <a:gd name="connsiteX17" fmla="*/ 79788 w 81435"/>
                <a:gd name="connsiteY17" fmla="*/ 72560 h 7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435" h="77536">
                  <a:moveTo>
                    <a:pt x="79788" y="72560"/>
                  </a:moveTo>
                  <a:cubicBezTo>
                    <a:pt x="62713" y="62440"/>
                    <a:pt x="51125" y="45147"/>
                    <a:pt x="48260" y="25506"/>
                  </a:cubicBezTo>
                  <a:cubicBezTo>
                    <a:pt x="48894" y="24235"/>
                    <a:pt x="48379" y="22691"/>
                    <a:pt x="47108" y="22056"/>
                  </a:cubicBezTo>
                  <a:cubicBezTo>
                    <a:pt x="46698" y="21851"/>
                    <a:pt x="46241" y="21760"/>
                    <a:pt x="45784" y="21791"/>
                  </a:cubicBezTo>
                  <a:cubicBezTo>
                    <a:pt x="35370" y="22411"/>
                    <a:pt x="24919" y="21836"/>
                    <a:pt x="14637" y="20077"/>
                  </a:cubicBezTo>
                  <a:cubicBezTo>
                    <a:pt x="12732" y="20077"/>
                    <a:pt x="2540" y="18362"/>
                    <a:pt x="6731" y="14743"/>
                  </a:cubicBezTo>
                  <a:cubicBezTo>
                    <a:pt x="8556" y="13563"/>
                    <a:pt x="10594" y="12754"/>
                    <a:pt x="12732" y="12361"/>
                  </a:cubicBezTo>
                  <a:lnTo>
                    <a:pt x="19685" y="10552"/>
                  </a:lnTo>
                  <a:cubicBezTo>
                    <a:pt x="39030" y="5863"/>
                    <a:pt x="59028" y="4478"/>
                    <a:pt x="78835" y="6456"/>
                  </a:cubicBezTo>
                  <a:cubicBezTo>
                    <a:pt x="82455" y="6456"/>
                    <a:pt x="82359" y="1313"/>
                    <a:pt x="78835" y="931"/>
                  </a:cubicBezTo>
                  <a:cubicBezTo>
                    <a:pt x="60472" y="-882"/>
                    <a:pt x="41939" y="114"/>
                    <a:pt x="23876" y="3884"/>
                  </a:cubicBezTo>
                  <a:cubicBezTo>
                    <a:pt x="18028" y="4902"/>
                    <a:pt x="12288" y="6465"/>
                    <a:pt x="6731" y="8552"/>
                  </a:cubicBezTo>
                  <a:cubicBezTo>
                    <a:pt x="3111" y="10076"/>
                    <a:pt x="-508" y="12933"/>
                    <a:pt x="159" y="17315"/>
                  </a:cubicBezTo>
                  <a:cubicBezTo>
                    <a:pt x="825" y="21696"/>
                    <a:pt x="4731" y="23506"/>
                    <a:pt x="8350" y="24458"/>
                  </a:cubicBezTo>
                  <a:cubicBezTo>
                    <a:pt x="19729" y="27155"/>
                    <a:pt x="31446" y="28151"/>
                    <a:pt x="43116" y="27411"/>
                  </a:cubicBezTo>
                  <a:cubicBezTo>
                    <a:pt x="46456" y="48254"/>
                    <a:pt x="58878" y="66539"/>
                    <a:pt x="77025" y="77322"/>
                  </a:cubicBezTo>
                  <a:cubicBezTo>
                    <a:pt x="78404" y="77976"/>
                    <a:pt x="80051" y="77388"/>
                    <a:pt x="80705" y="76010"/>
                  </a:cubicBezTo>
                  <a:cubicBezTo>
                    <a:pt x="81283" y="74790"/>
                    <a:pt x="80895" y="73331"/>
                    <a:pt x="79788" y="72560"/>
                  </a:cubicBezTo>
                  <a:close/>
                </a:path>
              </a:pathLst>
            </a:custGeom>
            <a:solidFill>
              <a:srgbClr val="18252D"/>
            </a:solidFill>
            <a:ln w="9525" cap="flat">
              <a:noFill/>
              <a:prstDash val="solid"/>
              <a:miter/>
            </a:ln>
          </p:spPr>
          <p:txBody>
            <a:bodyPr rtlCol="0" anchor="ctr"/>
            <a:lstStyle/>
            <a:p>
              <a:endParaRPr lang="en-US" sz="2160"/>
            </a:p>
          </p:txBody>
        </p:sp>
        <p:sp>
          <p:nvSpPr>
            <p:cNvPr id="174" name="Freeform: Shape 173">
              <a:extLst>
                <a:ext uri="{FF2B5EF4-FFF2-40B4-BE49-F238E27FC236}">
                  <a16:creationId xmlns:a16="http://schemas.microsoft.com/office/drawing/2014/main" id="{0ED64CD2-D9CC-4E7B-88F4-3FB94F0624DB}"/>
                </a:ext>
              </a:extLst>
            </p:cNvPr>
            <p:cNvSpPr/>
            <p:nvPr/>
          </p:nvSpPr>
          <p:spPr>
            <a:xfrm>
              <a:off x="7067897" y="3450656"/>
              <a:ext cx="36219" cy="57677"/>
            </a:xfrm>
            <a:custGeom>
              <a:avLst/>
              <a:gdLst>
                <a:gd name="connsiteX0" fmla="*/ 31450 w 36219"/>
                <a:gd name="connsiteY0" fmla="*/ 36022 h 57677"/>
                <a:gd name="connsiteX1" fmla="*/ 18591 w 36219"/>
                <a:gd name="connsiteY1" fmla="*/ 33450 h 57677"/>
                <a:gd name="connsiteX2" fmla="*/ 18019 w 36219"/>
                <a:gd name="connsiteY2" fmla="*/ 33450 h 57677"/>
                <a:gd name="connsiteX3" fmla="*/ 18591 w 36219"/>
                <a:gd name="connsiteY3" fmla="*/ 33450 h 57677"/>
                <a:gd name="connsiteX4" fmla="*/ 27259 w 36219"/>
                <a:gd name="connsiteY4" fmla="*/ 22592 h 57677"/>
                <a:gd name="connsiteX5" fmla="*/ 20686 w 36219"/>
                <a:gd name="connsiteY5" fmla="*/ 12305 h 57677"/>
                <a:gd name="connsiteX6" fmla="*/ 11161 w 36219"/>
                <a:gd name="connsiteY6" fmla="*/ 10876 h 57677"/>
                <a:gd name="connsiteX7" fmla="*/ 20686 w 36219"/>
                <a:gd name="connsiteY7" fmla="*/ 5256 h 57677"/>
                <a:gd name="connsiteX8" fmla="*/ 17924 w 36219"/>
                <a:gd name="connsiteY8" fmla="*/ 494 h 57677"/>
                <a:gd name="connsiteX9" fmla="*/ 1446 w 36219"/>
                <a:gd name="connsiteY9" fmla="*/ 10590 h 57677"/>
                <a:gd name="connsiteX10" fmla="*/ 458 w 36219"/>
                <a:gd name="connsiteY10" fmla="*/ 14370 h 57677"/>
                <a:gd name="connsiteX11" fmla="*/ 2113 w 36219"/>
                <a:gd name="connsiteY11" fmla="*/ 15639 h 57677"/>
                <a:gd name="connsiteX12" fmla="*/ 15448 w 36219"/>
                <a:gd name="connsiteY12" fmla="*/ 16496 h 57677"/>
                <a:gd name="connsiteX13" fmla="*/ 21353 w 36219"/>
                <a:gd name="connsiteY13" fmla="*/ 23259 h 57677"/>
                <a:gd name="connsiteX14" fmla="*/ 13066 w 36219"/>
                <a:gd name="connsiteY14" fmla="*/ 30688 h 57677"/>
                <a:gd name="connsiteX15" fmla="*/ 2303 w 36219"/>
                <a:gd name="connsiteY15" fmla="*/ 36784 h 57677"/>
                <a:gd name="connsiteX16" fmla="*/ 4494 w 36219"/>
                <a:gd name="connsiteY16" fmla="*/ 41832 h 57677"/>
                <a:gd name="connsiteX17" fmla="*/ 25258 w 36219"/>
                <a:gd name="connsiteY17" fmla="*/ 39927 h 57677"/>
                <a:gd name="connsiteX18" fmla="*/ 30688 w 36219"/>
                <a:gd name="connsiteY18" fmla="*/ 44976 h 57677"/>
                <a:gd name="connsiteX19" fmla="*/ 24115 w 36219"/>
                <a:gd name="connsiteY19" fmla="*/ 52500 h 57677"/>
                <a:gd name="connsiteX20" fmla="*/ 26878 w 36219"/>
                <a:gd name="connsiteY20" fmla="*/ 57263 h 57677"/>
                <a:gd name="connsiteX21" fmla="*/ 35831 w 36219"/>
                <a:gd name="connsiteY21" fmla="*/ 47262 h 57677"/>
                <a:gd name="connsiteX22" fmla="*/ 31450 w 36219"/>
                <a:gd name="connsiteY22" fmla="*/ 36022 h 5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219" h="57677">
                  <a:moveTo>
                    <a:pt x="31450" y="36022"/>
                  </a:moveTo>
                  <a:cubicBezTo>
                    <a:pt x="27456" y="34072"/>
                    <a:pt x="23027" y="33186"/>
                    <a:pt x="18591" y="33450"/>
                  </a:cubicBezTo>
                  <a:lnTo>
                    <a:pt x="18019" y="33450"/>
                  </a:lnTo>
                  <a:lnTo>
                    <a:pt x="18591" y="33450"/>
                  </a:lnTo>
                  <a:cubicBezTo>
                    <a:pt x="22115" y="30688"/>
                    <a:pt x="26687" y="27354"/>
                    <a:pt x="27259" y="22592"/>
                  </a:cubicBezTo>
                  <a:cubicBezTo>
                    <a:pt x="27440" y="18124"/>
                    <a:pt x="24816" y="14018"/>
                    <a:pt x="20686" y="12305"/>
                  </a:cubicBezTo>
                  <a:cubicBezTo>
                    <a:pt x="17647" y="11163"/>
                    <a:pt x="14401" y="10676"/>
                    <a:pt x="11161" y="10876"/>
                  </a:cubicBezTo>
                  <a:lnTo>
                    <a:pt x="20686" y="5256"/>
                  </a:lnTo>
                  <a:cubicBezTo>
                    <a:pt x="23734" y="3351"/>
                    <a:pt x="20686" y="-1411"/>
                    <a:pt x="17924" y="494"/>
                  </a:cubicBezTo>
                  <a:lnTo>
                    <a:pt x="1446" y="10590"/>
                  </a:lnTo>
                  <a:cubicBezTo>
                    <a:pt x="129" y="11361"/>
                    <a:pt x="-313" y="13053"/>
                    <a:pt x="458" y="14370"/>
                  </a:cubicBezTo>
                  <a:cubicBezTo>
                    <a:pt x="822" y="14993"/>
                    <a:pt x="1417" y="15448"/>
                    <a:pt x="2113" y="15639"/>
                  </a:cubicBezTo>
                  <a:cubicBezTo>
                    <a:pt x="6494" y="16591"/>
                    <a:pt x="10971" y="15639"/>
                    <a:pt x="15448" y="16496"/>
                  </a:cubicBezTo>
                  <a:cubicBezTo>
                    <a:pt x="19924" y="17353"/>
                    <a:pt x="23353" y="19449"/>
                    <a:pt x="21353" y="23259"/>
                  </a:cubicBezTo>
                  <a:cubicBezTo>
                    <a:pt x="19162" y="26306"/>
                    <a:pt x="16334" y="28841"/>
                    <a:pt x="13066" y="30688"/>
                  </a:cubicBezTo>
                  <a:cubicBezTo>
                    <a:pt x="9688" y="33070"/>
                    <a:pt x="6083" y="35111"/>
                    <a:pt x="2303" y="36784"/>
                  </a:cubicBezTo>
                  <a:cubicBezTo>
                    <a:pt x="-459" y="38118"/>
                    <a:pt x="1541" y="42975"/>
                    <a:pt x="4494" y="41832"/>
                  </a:cubicBezTo>
                  <a:cubicBezTo>
                    <a:pt x="11104" y="39279"/>
                    <a:pt x="18295" y="38619"/>
                    <a:pt x="25258" y="39927"/>
                  </a:cubicBezTo>
                  <a:cubicBezTo>
                    <a:pt x="27830" y="40499"/>
                    <a:pt x="30973" y="41737"/>
                    <a:pt x="30688" y="44976"/>
                  </a:cubicBezTo>
                  <a:cubicBezTo>
                    <a:pt x="30402" y="48214"/>
                    <a:pt x="26782" y="50691"/>
                    <a:pt x="24115" y="52500"/>
                  </a:cubicBezTo>
                  <a:cubicBezTo>
                    <a:pt x="21448" y="54310"/>
                    <a:pt x="24115" y="59263"/>
                    <a:pt x="26878" y="57263"/>
                  </a:cubicBezTo>
                  <a:cubicBezTo>
                    <a:pt x="30930" y="55066"/>
                    <a:pt x="34095" y="51531"/>
                    <a:pt x="35831" y="47262"/>
                  </a:cubicBezTo>
                  <a:cubicBezTo>
                    <a:pt x="37232" y="42950"/>
                    <a:pt x="35399" y="38248"/>
                    <a:pt x="31450" y="36022"/>
                  </a:cubicBezTo>
                  <a:close/>
                </a:path>
              </a:pathLst>
            </a:custGeom>
            <a:solidFill>
              <a:srgbClr val="18252D"/>
            </a:solidFill>
            <a:ln w="9525" cap="flat">
              <a:noFill/>
              <a:prstDash val="solid"/>
              <a:miter/>
            </a:ln>
          </p:spPr>
          <p:txBody>
            <a:bodyPr rtlCol="0" anchor="ctr"/>
            <a:lstStyle/>
            <a:p>
              <a:endParaRPr lang="en-US" sz="2160"/>
            </a:p>
          </p:txBody>
        </p:sp>
        <p:sp>
          <p:nvSpPr>
            <p:cNvPr id="175" name="Freeform: Shape 174">
              <a:extLst>
                <a:ext uri="{FF2B5EF4-FFF2-40B4-BE49-F238E27FC236}">
                  <a16:creationId xmlns:a16="http://schemas.microsoft.com/office/drawing/2014/main" id="{B5453BDC-D565-490F-B6AD-DE0CA34A790C}"/>
                </a:ext>
              </a:extLst>
            </p:cNvPr>
            <p:cNvSpPr/>
            <p:nvPr/>
          </p:nvSpPr>
          <p:spPr>
            <a:xfrm>
              <a:off x="7457524" y="4081597"/>
              <a:ext cx="280615" cy="635348"/>
            </a:xfrm>
            <a:custGeom>
              <a:avLst/>
              <a:gdLst>
                <a:gd name="connsiteX0" fmla="*/ 278855 w 280615"/>
                <a:gd name="connsiteY0" fmla="*/ 2013 h 635348"/>
                <a:gd name="connsiteX1" fmla="*/ 273521 w 280615"/>
                <a:gd name="connsiteY1" fmla="*/ 3536 h 635348"/>
                <a:gd name="connsiteX2" fmla="*/ 209703 w 280615"/>
                <a:gd name="connsiteY2" fmla="*/ 151174 h 635348"/>
                <a:gd name="connsiteX3" fmla="*/ 80163 w 280615"/>
                <a:gd name="connsiteY3" fmla="*/ 268998 h 635348"/>
                <a:gd name="connsiteX4" fmla="*/ 1391 w 280615"/>
                <a:gd name="connsiteY4" fmla="*/ 330053 h 635348"/>
                <a:gd name="connsiteX5" fmla="*/ 439 w 280615"/>
                <a:gd name="connsiteY5" fmla="*/ 333768 h 635348"/>
                <a:gd name="connsiteX6" fmla="*/ 113596 w 280615"/>
                <a:gd name="connsiteY6" fmla="*/ 568274 h 635348"/>
                <a:gd name="connsiteX7" fmla="*/ 145314 w 280615"/>
                <a:gd name="connsiteY7" fmla="*/ 634091 h 635348"/>
                <a:gd name="connsiteX8" fmla="*/ 150077 w 280615"/>
                <a:gd name="connsiteY8" fmla="*/ 631234 h 635348"/>
                <a:gd name="connsiteX9" fmla="*/ 36920 w 280615"/>
                <a:gd name="connsiteY9" fmla="*/ 396728 h 635348"/>
                <a:gd name="connsiteX10" fmla="*/ 6249 w 280615"/>
                <a:gd name="connsiteY10" fmla="*/ 333197 h 635348"/>
                <a:gd name="connsiteX11" fmla="*/ 144552 w 280615"/>
                <a:gd name="connsiteY11" fmla="*/ 220897 h 635348"/>
                <a:gd name="connsiteX12" fmla="*/ 209322 w 280615"/>
                <a:gd name="connsiteY12" fmla="*/ 159366 h 635348"/>
                <a:gd name="connsiteX13" fmla="*/ 262472 w 280615"/>
                <a:gd name="connsiteY13" fmla="*/ 92214 h 635348"/>
                <a:gd name="connsiteX14" fmla="*/ 278855 w 280615"/>
                <a:gd name="connsiteY14" fmla="*/ 2013 h 63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615" h="635348">
                  <a:moveTo>
                    <a:pt x="278855" y="2013"/>
                  </a:moveTo>
                  <a:cubicBezTo>
                    <a:pt x="278188" y="-1417"/>
                    <a:pt x="272854" y="12"/>
                    <a:pt x="273521" y="3536"/>
                  </a:cubicBezTo>
                  <a:cubicBezTo>
                    <a:pt x="285046" y="60686"/>
                    <a:pt x="247517" y="112312"/>
                    <a:pt x="209703" y="151174"/>
                  </a:cubicBezTo>
                  <a:cubicBezTo>
                    <a:pt x="168712" y="192789"/>
                    <a:pt x="125467" y="232123"/>
                    <a:pt x="80163" y="268998"/>
                  </a:cubicBezTo>
                  <a:cubicBezTo>
                    <a:pt x="54763" y="290144"/>
                    <a:pt x="28506" y="310496"/>
                    <a:pt x="1391" y="330053"/>
                  </a:cubicBezTo>
                  <a:cubicBezTo>
                    <a:pt x="126" y="330834"/>
                    <a:pt x="-295" y="332475"/>
                    <a:pt x="439" y="333768"/>
                  </a:cubicBezTo>
                  <a:lnTo>
                    <a:pt x="113596" y="568274"/>
                  </a:lnTo>
                  <a:lnTo>
                    <a:pt x="145314" y="634091"/>
                  </a:lnTo>
                  <a:cubicBezTo>
                    <a:pt x="146838" y="637235"/>
                    <a:pt x="151601" y="634091"/>
                    <a:pt x="150077" y="631234"/>
                  </a:cubicBezTo>
                  <a:lnTo>
                    <a:pt x="36920" y="396728"/>
                  </a:lnTo>
                  <a:cubicBezTo>
                    <a:pt x="26728" y="375583"/>
                    <a:pt x="16441" y="354438"/>
                    <a:pt x="6249" y="333197"/>
                  </a:cubicBezTo>
                  <a:cubicBezTo>
                    <a:pt x="54224" y="298132"/>
                    <a:pt x="100384" y="260650"/>
                    <a:pt x="144552" y="220897"/>
                  </a:cubicBezTo>
                  <a:cubicBezTo>
                    <a:pt x="166650" y="200990"/>
                    <a:pt x="188368" y="180511"/>
                    <a:pt x="209322" y="159366"/>
                  </a:cubicBezTo>
                  <a:cubicBezTo>
                    <a:pt x="230117" y="139601"/>
                    <a:pt x="248011" y="116993"/>
                    <a:pt x="262472" y="92214"/>
                  </a:cubicBezTo>
                  <a:cubicBezTo>
                    <a:pt x="278229" y="64957"/>
                    <a:pt x="284020" y="33070"/>
                    <a:pt x="278855" y="2013"/>
                  </a:cubicBezTo>
                  <a:close/>
                </a:path>
              </a:pathLst>
            </a:custGeom>
            <a:solidFill>
              <a:srgbClr val="18252D"/>
            </a:solidFill>
            <a:ln w="9525" cap="flat">
              <a:noFill/>
              <a:prstDash val="solid"/>
              <a:miter/>
            </a:ln>
          </p:spPr>
          <p:txBody>
            <a:bodyPr rtlCol="0" anchor="ctr"/>
            <a:lstStyle/>
            <a:p>
              <a:endParaRPr lang="en-US" sz="2160"/>
            </a:p>
          </p:txBody>
        </p:sp>
        <p:sp>
          <p:nvSpPr>
            <p:cNvPr id="176" name="Freeform: Shape 175">
              <a:extLst>
                <a:ext uri="{FF2B5EF4-FFF2-40B4-BE49-F238E27FC236}">
                  <a16:creationId xmlns:a16="http://schemas.microsoft.com/office/drawing/2014/main" id="{03838156-B7EF-4294-8C6A-88D4BC71940E}"/>
                </a:ext>
              </a:extLst>
            </p:cNvPr>
            <p:cNvSpPr/>
            <p:nvPr/>
          </p:nvSpPr>
          <p:spPr>
            <a:xfrm>
              <a:off x="7469696" y="3259359"/>
              <a:ext cx="185427" cy="255771"/>
            </a:xfrm>
            <a:custGeom>
              <a:avLst/>
              <a:gdLst>
                <a:gd name="connsiteX0" fmla="*/ 156288 w 185427"/>
                <a:gd name="connsiteY0" fmla="*/ 120353 h 255771"/>
                <a:gd name="connsiteX1" fmla="*/ 182862 w 185427"/>
                <a:gd name="connsiteY1" fmla="*/ 212841 h 255771"/>
                <a:gd name="connsiteX2" fmla="*/ 81707 w 185427"/>
                <a:gd name="connsiteY2" fmla="*/ 247512 h 255771"/>
                <a:gd name="connsiteX3" fmla="*/ 82183 w 185427"/>
                <a:gd name="connsiteY3" fmla="*/ 243797 h 255771"/>
                <a:gd name="connsiteX4" fmla="*/ 85517 w 185427"/>
                <a:gd name="connsiteY4" fmla="*/ 215222 h 255771"/>
                <a:gd name="connsiteX5" fmla="*/ 85517 w 185427"/>
                <a:gd name="connsiteY5" fmla="*/ 215222 h 255771"/>
                <a:gd name="connsiteX6" fmla="*/ 36654 w 185427"/>
                <a:gd name="connsiteY6" fmla="*/ 202173 h 255771"/>
                <a:gd name="connsiteX7" fmla="*/ 8079 w 185427"/>
                <a:gd name="connsiteY7" fmla="*/ 158263 h 255771"/>
                <a:gd name="connsiteX8" fmla="*/ 19604 w 185427"/>
                <a:gd name="connsiteY8" fmla="*/ 27961 h 255771"/>
                <a:gd name="connsiteX9" fmla="*/ 38654 w 185427"/>
                <a:gd name="connsiteY9" fmla="*/ 53 h 255771"/>
                <a:gd name="connsiteX10" fmla="*/ 145715 w 185427"/>
                <a:gd name="connsiteY10" fmla="*/ 72919 h 255771"/>
                <a:gd name="connsiteX11" fmla="*/ 166007 w 185427"/>
                <a:gd name="connsiteY11" fmla="*/ 53991 h 255771"/>
                <a:gd name="connsiteX12" fmla="*/ 181529 w 185427"/>
                <a:gd name="connsiteY12" fmla="*/ 62537 h 255771"/>
                <a:gd name="connsiteX13" fmla="*/ 185149 w 185427"/>
                <a:gd name="connsiteY13" fmla="*/ 81587 h 255771"/>
                <a:gd name="connsiteX14" fmla="*/ 156288 w 185427"/>
                <a:gd name="connsiteY14" fmla="*/ 120353 h 25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5427" h="255771">
                  <a:moveTo>
                    <a:pt x="156288" y="120353"/>
                  </a:moveTo>
                  <a:cubicBezTo>
                    <a:pt x="152314" y="153504"/>
                    <a:pt x="161897" y="186855"/>
                    <a:pt x="182862" y="212841"/>
                  </a:cubicBezTo>
                  <a:cubicBezTo>
                    <a:pt x="86755" y="281230"/>
                    <a:pt x="81707" y="247512"/>
                    <a:pt x="81707" y="247512"/>
                  </a:cubicBezTo>
                  <a:lnTo>
                    <a:pt x="82183" y="243797"/>
                  </a:lnTo>
                  <a:lnTo>
                    <a:pt x="85517" y="215222"/>
                  </a:lnTo>
                  <a:lnTo>
                    <a:pt x="85517" y="215222"/>
                  </a:lnTo>
                  <a:cubicBezTo>
                    <a:pt x="68168" y="217170"/>
                    <a:pt x="50722" y="212511"/>
                    <a:pt x="36654" y="202173"/>
                  </a:cubicBezTo>
                  <a:cubicBezTo>
                    <a:pt x="22999" y="190682"/>
                    <a:pt x="13055" y="175402"/>
                    <a:pt x="8079" y="158263"/>
                  </a:cubicBezTo>
                  <a:cubicBezTo>
                    <a:pt x="-5708" y="115040"/>
                    <a:pt x="-1555" y="68092"/>
                    <a:pt x="19604" y="27961"/>
                  </a:cubicBezTo>
                  <a:cubicBezTo>
                    <a:pt x="24918" y="17992"/>
                    <a:pt x="31306" y="8634"/>
                    <a:pt x="38654" y="53"/>
                  </a:cubicBezTo>
                  <a:cubicBezTo>
                    <a:pt x="63194" y="37649"/>
                    <a:pt x="101737" y="63882"/>
                    <a:pt x="145715" y="72919"/>
                  </a:cubicBezTo>
                  <a:cubicBezTo>
                    <a:pt x="146092" y="62089"/>
                    <a:pt x="155177" y="53615"/>
                    <a:pt x="166007" y="53991"/>
                  </a:cubicBezTo>
                  <a:cubicBezTo>
                    <a:pt x="172245" y="54208"/>
                    <a:pt x="178009" y="57381"/>
                    <a:pt x="181529" y="62537"/>
                  </a:cubicBezTo>
                  <a:cubicBezTo>
                    <a:pt x="184919" y="68271"/>
                    <a:pt x="186199" y="75009"/>
                    <a:pt x="185149" y="81587"/>
                  </a:cubicBezTo>
                  <a:cubicBezTo>
                    <a:pt x="182931" y="98651"/>
                    <a:pt x="171999" y="113335"/>
                    <a:pt x="156288" y="120353"/>
                  </a:cubicBezTo>
                  <a:close/>
                </a:path>
              </a:pathLst>
            </a:custGeom>
            <a:solidFill>
              <a:srgbClr val="FFA18D"/>
            </a:solidFill>
            <a:ln w="9525" cap="flat">
              <a:noFill/>
              <a:prstDash val="solid"/>
              <a:miter/>
            </a:ln>
          </p:spPr>
          <p:txBody>
            <a:bodyPr rtlCol="0" anchor="ctr"/>
            <a:lstStyle/>
            <a:p>
              <a:endParaRPr lang="en-US" sz="2160"/>
            </a:p>
          </p:txBody>
        </p:sp>
        <p:sp>
          <p:nvSpPr>
            <p:cNvPr id="177" name="Freeform: Shape 176">
              <a:extLst>
                <a:ext uri="{FF2B5EF4-FFF2-40B4-BE49-F238E27FC236}">
                  <a16:creationId xmlns:a16="http://schemas.microsoft.com/office/drawing/2014/main" id="{8BEF3314-5290-4EBC-907A-96A7445B1B95}"/>
                </a:ext>
              </a:extLst>
            </p:cNvPr>
            <p:cNvSpPr/>
            <p:nvPr/>
          </p:nvSpPr>
          <p:spPr>
            <a:xfrm>
              <a:off x="7462995" y="3203265"/>
              <a:ext cx="393279" cy="485206"/>
            </a:xfrm>
            <a:custGeom>
              <a:avLst/>
              <a:gdLst>
                <a:gd name="connsiteX0" fmla="*/ 45355 w 393279"/>
                <a:gd name="connsiteY0" fmla="*/ 56051 h 485206"/>
                <a:gd name="connsiteX1" fmla="*/ 26305 w 393279"/>
                <a:gd name="connsiteY1" fmla="*/ 83959 h 485206"/>
                <a:gd name="connsiteX2" fmla="*/ 4588 w 393279"/>
                <a:gd name="connsiteY2" fmla="*/ 62432 h 485206"/>
                <a:gd name="connsiteX3" fmla="*/ 4588 w 393279"/>
                <a:gd name="connsiteY3" fmla="*/ 32238 h 485206"/>
                <a:gd name="connsiteX4" fmla="*/ 30496 w 393279"/>
                <a:gd name="connsiteY4" fmla="*/ 20427 h 485206"/>
                <a:gd name="connsiteX5" fmla="*/ 104696 w 393279"/>
                <a:gd name="connsiteY5" fmla="*/ 6425 h 485206"/>
                <a:gd name="connsiteX6" fmla="*/ 174419 w 393279"/>
                <a:gd name="connsiteY6" fmla="*/ 710 h 485206"/>
                <a:gd name="connsiteX7" fmla="*/ 232521 w 393279"/>
                <a:gd name="connsiteY7" fmla="*/ 35762 h 485206"/>
                <a:gd name="connsiteX8" fmla="*/ 249666 w 393279"/>
                <a:gd name="connsiteY8" fmla="*/ 167398 h 485206"/>
                <a:gd name="connsiteX9" fmla="*/ 308721 w 393279"/>
                <a:gd name="connsiteY9" fmla="*/ 202545 h 485206"/>
                <a:gd name="connsiteX10" fmla="*/ 367872 w 393279"/>
                <a:gd name="connsiteY10" fmla="*/ 238264 h 485206"/>
                <a:gd name="connsiteX11" fmla="*/ 393303 w 393279"/>
                <a:gd name="connsiteY11" fmla="*/ 300653 h 485206"/>
                <a:gd name="connsiteX12" fmla="*/ 351679 w 393279"/>
                <a:gd name="connsiteY12" fmla="*/ 350183 h 485206"/>
                <a:gd name="connsiteX13" fmla="*/ 340127 w 393279"/>
                <a:gd name="connsiteY13" fmla="*/ 466533 h 485206"/>
                <a:gd name="connsiteX14" fmla="*/ 280718 w 393279"/>
                <a:gd name="connsiteY14" fmla="*/ 484961 h 485206"/>
                <a:gd name="connsiteX15" fmla="*/ 276622 w 393279"/>
                <a:gd name="connsiteY15" fmla="*/ 379329 h 485206"/>
                <a:gd name="connsiteX16" fmla="*/ 189659 w 393279"/>
                <a:gd name="connsiteY16" fmla="*/ 268649 h 485206"/>
                <a:gd name="connsiteX17" fmla="*/ 163084 w 393279"/>
                <a:gd name="connsiteY17" fmla="*/ 176161 h 485206"/>
                <a:gd name="connsiteX18" fmla="*/ 191659 w 393279"/>
                <a:gd name="connsiteY18" fmla="*/ 137108 h 485206"/>
                <a:gd name="connsiteX19" fmla="*/ 188040 w 393279"/>
                <a:gd name="connsiteY19" fmla="*/ 118058 h 485206"/>
                <a:gd name="connsiteX20" fmla="*/ 160771 w 393279"/>
                <a:gd name="connsiteY20" fmla="*/ 112918 h 485206"/>
                <a:gd name="connsiteX21" fmla="*/ 152225 w 393279"/>
                <a:gd name="connsiteY21" fmla="*/ 128441 h 485206"/>
                <a:gd name="connsiteX22" fmla="*/ 45355 w 393279"/>
                <a:gd name="connsiteY22" fmla="*/ 56050 h 48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3279" h="485206">
                  <a:moveTo>
                    <a:pt x="45355" y="56051"/>
                  </a:moveTo>
                  <a:cubicBezTo>
                    <a:pt x="38007" y="64632"/>
                    <a:pt x="31619" y="73990"/>
                    <a:pt x="26305" y="83959"/>
                  </a:cubicBezTo>
                  <a:cubicBezTo>
                    <a:pt x="17686" y="78324"/>
                    <a:pt x="10298" y="71001"/>
                    <a:pt x="4588" y="62432"/>
                  </a:cubicBezTo>
                  <a:cubicBezTo>
                    <a:pt x="-1424" y="53265"/>
                    <a:pt x="-1424" y="41405"/>
                    <a:pt x="4588" y="32238"/>
                  </a:cubicBezTo>
                  <a:cubicBezTo>
                    <a:pt x="11553" y="25357"/>
                    <a:pt x="20734" y="21172"/>
                    <a:pt x="30496" y="20427"/>
                  </a:cubicBezTo>
                  <a:lnTo>
                    <a:pt x="104696" y="6425"/>
                  </a:lnTo>
                  <a:cubicBezTo>
                    <a:pt x="127486" y="830"/>
                    <a:pt x="151022" y="-1099"/>
                    <a:pt x="174419" y="710"/>
                  </a:cubicBezTo>
                  <a:cubicBezTo>
                    <a:pt x="198245" y="2533"/>
                    <a:pt x="219799" y="15536"/>
                    <a:pt x="232521" y="35762"/>
                  </a:cubicBezTo>
                  <a:cubicBezTo>
                    <a:pt x="253952" y="75291"/>
                    <a:pt x="223854" y="130441"/>
                    <a:pt x="249666" y="167398"/>
                  </a:cubicBezTo>
                  <a:cubicBezTo>
                    <a:pt x="262906" y="186448"/>
                    <a:pt x="287004" y="193973"/>
                    <a:pt x="308721" y="202545"/>
                  </a:cubicBezTo>
                  <a:cubicBezTo>
                    <a:pt x="330714" y="210194"/>
                    <a:pt x="350863" y="222361"/>
                    <a:pt x="367872" y="238264"/>
                  </a:cubicBezTo>
                  <a:cubicBezTo>
                    <a:pt x="384904" y="254450"/>
                    <a:pt x="394166" y="277171"/>
                    <a:pt x="393303" y="300653"/>
                  </a:cubicBezTo>
                  <a:cubicBezTo>
                    <a:pt x="391734" y="324481"/>
                    <a:pt x="374882" y="344534"/>
                    <a:pt x="351679" y="350183"/>
                  </a:cubicBezTo>
                  <a:cubicBezTo>
                    <a:pt x="380618" y="385502"/>
                    <a:pt x="375446" y="437594"/>
                    <a:pt x="340127" y="466533"/>
                  </a:cubicBezTo>
                  <a:cubicBezTo>
                    <a:pt x="323477" y="480175"/>
                    <a:pt x="302165" y="486786"/>
                    <a:pt x="280718" y="484961"/>
                  </a:cubicBezTo>
                  <a:cubicBezTo>
                    <a:pt x="282449" y="449699"/>
                    <a:pt x="281079" y="414352"/>
                    <a:pt x="276622" y="379329"/>
                  </a:cubicBezTo>
                  <a:cubicBezTo>
                    <a:pt x="268537" y="329962"/>
                    <a:pt x="235712" y="288184"/>
                    <a:pt x="189659" y="268649"/>
                  </a:cubicBezTo>
                  <a:cubicBezTo>
                    <a:pt x="168693" y="242663"/>
                    <a:pt x="159110" y="209312"/>
                    <a:pt x="163084" y="176161"/>
                  </a:cubicBezTo>
                  <a:cubicBezTo>
                    <a:pt x="178765" y="169014"/>
                    <a:pt x="189592" y="154217"/>
                    <a:pt x="191659" y="137108"/>
                  </a:cubicBezTo>
                  <a:cubicBezTo>
                    <a:pt x="192710" y="130531"/>
                    <a:pt x="191429" y="123792"/>
                    <a:pt x="188040" y="118058"/>
                  </a:cubicBezTo>
                  <a:cubicBezTo>
                    <a:pt x="181929" y="109109"/>
                    <a:pt x="169720" y="106808"/>
                    <a:pt x="160771" y="112918"/>
                  </a:cubicBezTo>
                  <a:cubicBezTo>
                    <a:pt x="155615" y="116439"/>
                    <a:pt x="152443" y="122202"/>
                    <a:pt x="152225" y="128441"/>
                  </a:cubicBezTo>
                  <a:cubicBezTo>
                    <a:pt x="108397" y="119473"/>
                    <a:pt x="69942" y="93425"/>
                    <a:pt x="45355" y="56050"/>
                  </a:cubicBezTo>
                  <a:close/>
                </a:path>
              </a:pathLst>
            </a:custGeom>
            <a:solidFill>
              <a:srgbClr val="18252D"/>
            </a:solidFill>
            <a:ln w="9525" cap="flat">
              <a:noFill/>
              <a:prstDash val="solid"/>
              <a:miter/>
            </a:ln>
          </p:spPr>
          <p:txBody>
            <a:bodyPr rtlCol="0" anchor="ctr"/>
            <a:lstStyle/>
            <a:p>
              <a:endParaRPr lang="en-US" sz="2160"/>
            </a:p>
          </p:txBody>
        </p:sp>
        <p:sp>
          <p:nvSpPr>
            <p:cNvPr id="178" name="Freeform: Shape 177">
              <a:extLst>
                <a:ext uri="{FF2B5EF4-FFF2-40B4-BE49-F238E27FC236}">
                  <a16:creationId xmlns:a16="http://schemas.microsoft.com/office/drawing/2014/main" id="{99EC529D-75A6-450B-9AB8-14BFA0707775}"/>
                </a:ext>
              </a:extLst>
            </p:cNvPr>
            <p:cNvSpPr/>
            <p:nvPr/>
          </p:nvSpPr>
          <p:spPr>
            <a:xfrm>
              <a:off x="7552597" y="3443207"/>
              <a:ext cx="52744" cy="34219"/>
            </a:xfrm>
            <a:custGeom>
              <a:avLst/>
              <a:gdLst>
                <a:gd name="connsiteX0" fmla="*/ 48241 w 52744"/>
                <a:gd name="connsiteY0" fmla="*/ 894 h 34219"/>
                <a:gd name="connsiteX1" fmla="*/ 2044 w 52744"/>
                <a:gd name="connsiteY1" fmla="*/ 28802 h 34219"/>
                <a:gd name="connsiteX2" fmla="*/ 3473 w 52744"/>
                <a:gd name="connsiteY2" fmla="*/ 34137 h 34219"/>
                <a:gd name="connsiteX3" fmla="*/ 52146 w 52744"/>
                <a:gd name="connsiteY3" fmla="*/ 4799 h 34219"/>
                <a:gd name="connsiteX4" fmla="*/ 48241 w 52744"/>
                <a:gd name="connsiteY4" fmla="*/ 894 h 34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44" h="34219">
                  <a:moveTo>
                    <a:pt x="48241" y="894"/>
                  </a:moveTo>
                  <a:cubicBezTo>
                    <a:pt x="35457" y="13963"/>
                    <a:pt x="19560" y="23567"/>
                    <a:pt x="2044" y="28802"/>
                  </a:cubicBezTo>
                  <a:cubicBezTo>
                    <a:pt x="-1384" y="29850"/>
                    <a:pt x="44" y="35184"/>
                    <a:pt x="3473" y="34137"/>
                  </a:cubicBezTo>
                  <a:cubicBezTo>
                    <a:pt x="21909" y="28611"/>
                    <a:pt x="38651" y="18520"/>
                    <a:pt x="52146" y="4799"/>
                  </a:cubicBezTo>
                  <a:cubicBezTo>
                    <a:pt x="54337" y="2228"/>
                    <a:pt x="50717" y="-1678"/>
                    <a:pt x="48241" y="894"/>
                  </a:cubicBezTo>
                  <a:close/>
                </a:path>
              </a:pathLst>
            </a:custGeom>
            <a:solidFill>
              <a:srgbClr val="18252D"/>
            </a:solidFill>
            <a:ln w="9525" cap="flat">
              <a:noFill/>
              <a:prstDash val="solid"/>
              <a:miter/>
            </a:ln>
          </p:spPr>
          <p:txBody>
            <a:bodyPr rtlCol="0" anchor="ctr"/>
            <a:lstStyle/>
            <a:p>
              <a:endParaRPr lang="en-US" sz="2160"/>
            </a:p>
          </p:txBody>
        </p:sp>
        <p:sp>
          <p:nvSpPr>
            <p:cNvPr id="179" name="Freeform: Shape 178">
              <a:extLst>
                <a:ext uri="{FF2B5EF4-FFF2-40B4-BE49-F238E27FC236}">
                  <a16:creationId xmlns:a16="http://schemas.microsoft.com/office/drawing/2014/main" id="{F35CA2BD-E542-427E-BA56-D97B27A95FDB}"/>
                </a:ext>
              </a:extLst>
            </p:cNvPr>
            <p:cNvSpPr/>
            <p:nvPr/>
          </p:nvSpPr>
          <p:spPr>
            <a:xfrm>
              <a:off x="5866542" y="3722314"/>
              <a:ext cx="113750" cy="213225"/>
            </a:xfrm>
            <a:custGeom>
              <a:avLst/>
              <a:gdLst>
                <a:gd name="connsiteX0" fmla="*/ 113236 w 113750"/>
                <a:gd name="connsiteY0" fmla="*/ 131172 h 213225"/>
                <a:gd name="connsiteX1" fmla="*/ 102377 w 113750"/>
                <a:gd name="connsiteY1" fmla="*/ 213278 h 213225"/>
                <a:gd name="connsiteX2" fmla="*/ 18081 w 113750"/>
                <a:gd name="connsiteY2" fmla="*/ 204610 h 213225"/>
                <a:gd name="connsiteX3" fmla="*/ 79 w 113750"/>
                <a:gd name="connsiteY3" fmla="*/ 119456 h 213225"/>
                <a:gd name="connsiteX4" fmla="*/ 26082 w 113750"/>
                <a:gd name="connsiteY4" fmla="*/ 489 h 213225"/>
                <a:gd name="connsiteX5" fmla="*/ 31225 w 113750"/>
                <a:gd name="connsiteY5" fmla="*/ 99073 h 213225"/>
                <a:gd name="connsiteX6" fmla="*/ 55609 w 113750"/>
                <a:gd name="connsiteY6" fmla="*/ 69260 h 213225"/>
                <a:gd name="connsiteX7" fmla="*/ 71992 w 113750"/>
                <a:gd name="connsiteY7" fmla="*/ 90214 h 213225"/>
                <a:gd name="connsiteX8" fmla="*/ 93042 w 113750"/>
                <a:gd name="connsiteY8" fmla="*/ 88690 h 213225"/>
                <a:gd name="connsiteX9" fmla="*/ 96757 w 113750"/>
                <a:gd name="connsiteY9" fmla="*/ 117265 h 213225"/>
                <a:gd name="connsiteX10" fmla="*/ 113236 w 113750"/>
                <a:gd name="connsiteY10" fmla="*/ 131172 h 2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750" h="213225">
                  <a:moveTo>
                    <a:pt x="113236" y="131172"/>
                  </a:moveTo>
                  <a:cubicBezTo>
                    <a:pt x="116665" y="143936"/>
                    <a:pt x="104187" y="204610"/>
                    <a:pt x="102377" y="213278"/>
                  </a:cubicBezTo>
                  <a:cubicBezTo>
                    <a:pt x="76096" y="200835"/>
                    <a:pt x="46344" y="197776"/>
                    <a:pt x="18081" y="204610"/>
                  </a:cubicBezTo>
                  <a:cubicBezTo>
                    <a:pt x="14557" y="191846"/>
                    <a:pt x="269" y="137935"/>
                    <a:pt x="79" y="119456"/>
                  </a:cubicBezTo>
                  <a:cubicBezTo>
                    <a:pt x="79" y="98882"/>
                    <a:pt x="7127" y="6966"/>
                    <a:pt x="26082" y="489"/>
                  </a:cubicBezTo>
                  <a:cubicBezTo>
                    <a:pt x="45037" y="-5988"/>
                    <a:pt x="28177" y="61163"/>
                    <a:pt x="31225" y="99073"/>
                  </a:cubicBezTo>
                  <a:cubicBezTo>
                    <a:pt x="31225" y="99073"/>
                    <a:pt x="44179" y="68117"/>
                    <a:pt x="55609" y="69260"/>
                  </a:cubicBezTo>
                  <a:cubicBezTo>
                    <a:pt x="67039" y="70403"/>
                    <a:pt x="71992" y="90214"/>
                    <a:pt x="71992" y="90214"/>
                  </a:cubicBezTo>
                  <a:cubicBezTo>
                    <a:pt x="71992" y="90214"/>
                    <a:pt x="85327" y="82118"/>
                    <a:pt x="93042" y="88690"/>
                  </a:cubicBezTo>
                  <a:cubicBezTo>
                    <a:pt x="100758" y="95263"/>
                    <a:pt x="96757" y="117265"/>
                    <a:pt x="96757" y="117265"/>
                  </a:cubicBezTo>
                  <a:cubicBezTo>
                    <a:pt x="104738" y="117704"/>
                    <a:pt x="111462" y="123378"/>
                    <a:pt x="113236" y="131172"/>
                  </a:cubicBezTo>
                  <a:close/>
                </a:path>
              </a:pathLst>
            </a:custGeom>
            <a:solidFill>
              <a:srgbClr val="FFA18D"/>
            </a:solidFill>
            <a:ln w="9525" cap="flat">
              <a:noFill/>
              <a:prstDash val="solid"/>
              <a:miter/>
            </a:ln>
          </p:spPr>
          <p:txBody>
            <a:bodyPr rtlCol="0" anchor="ctr"/>
            <a:lstStyle/>
            <a:p>
              <a:endParaRPr lang="en-US" sz="2160"/>
            </a:p>
          </p:txBody>
        </p:sp>
        <p:sp>
          <p:nvSpPr>
            <p:cNvPr id="180" name="Freeform: Shape 179">
              <a:extLst>
                <a:ext uri="{FF2B5EF4-FFF2-40B4-BE49-F238E27FC236}">
                  <a16:creationId xmlns:a16="http://schemas.microsoft.com/office/drawing/2014/main" id="{94E01171-D05C-4FE6-9FCD-C3751BB97F92}"/>
                </a:ext>
              </a:extLst>
            </p:cNvPr>
            <p:cNvSpPr/>
            <p:nvPr/>
          </p:nvSpPr>
          <p:spPr>
            <a:xfrm>
              <a:off x="5139661" y="3881624"/>
              <a:ext cx="852460" cy="865570"/>
            </a:xfrm>
            <a:custGeom>
              <a:avLst/>
              <a:gdLst>
                <a:gd name="connsiteX0" fmla="*/ 82308 w 852460"/>
                <a:gd name="connsiteY0" fmla="*/ 638897 h 865570"/>
                <a:gd name="connsiteX1" fmla="*/ 79260 w 852460"/>
                <a:gd name="connsiteY1" fmla="*/ 638421 h 865570"/>
                <a:gd name="connsiteX2" fmla="*/ 1155 w 852460"/>
                <a:gd name="connsiteY2" fmla="*/ 444396 h 865570"/>
                <a:gd name="connsiteX3" fmla="*/ 40208 w 852460"/>
                <a:gd name="connsiteY3" fmla="*/ 72445 h 865570"/>
                <a:gd name="connsiteX4" fmla="*/ 184702 w 852460"/>
                <a:gd name="connsiteY4" fmla="*/ 7104 h 865570"/>
                <a:gd name="connsiteX5" fmla="*/ 264617 w 852460"/>
                <a:gd name="connsiteY5" fmla="*/ 55 h 865570"/>
                <a:gd name="connsiteX6" fmla="*/ 390061 w 852460"/>
                <a:gd name="connsiteY6" fmla="*/ 5675 h 865570"/>
                <a:gd name="connsiteX7" fmla="*/ 561987 w 852460"/>
                <a:gd name="connsiteY7" fmla="*/ 49490 h 865570"/>
                <a:gd name="connsiteX8" fmla="*/ 718102 w 852460"/>
                <a:gd name="connsiteY8" fmla="*/ 250372 h 865570"/>
                <a:gd name="connsiteX9" fmla="*/ 734199 w 852460"/>
                <a:gd name="connsiteY9" fmla="*/ 59872 h 865570"/>
                <a:gd name="connsiteX10" fmla="*/ 737533 w 852460"/>
                <a:gd name="connsiteY10" fmla="*/ 59301 h 865570"/>
                <a:gd name="connsiteX11" fmla="*/ 848785 w 852460"/>
                <a:gd name="connsiteY11" fmla="*/ 68350 h 865570"/>
                <a:gd name="connsiteX12" fmla="*/ 852404 w 852460"/>
                <a:gd name="connsiteY12" fmla="*/ 70254 h 865570"/>
                <a:gd name="connsiteX13" fmla="*/ 783539 w 852460"/>
                <a:gd name="connsiteY13" fmla="*/ 404392 h 865570"/>
                <a:gd name="connsiteX14" fmla="*/ 542461 w 852460"/>
                <a:gd name="connsiteY14" fmla="*/ 328192 h 865570"/>
                <a:gd name="connsiteX15" fmla="*/ 579228 w 852460"/>
                <a:gd name="connsiteY15" fmla="*/ 763294 h 865570"/>
                <a:gd name="connsiteX16" fmla="*/ 547509 w 852460"/>
                <a:gd name="connsiteY16" fmla="*/ 778534 h 865570"/>
                <a:gd name="connsiteX17" fmla="*/ 261093 w 852460"/>
                <a:gd name="connsiteY17" fmla="*/ 865592 h 865570"/>
                <a:gd name="connsiteX18" fmla="*/ 77451 w 852460"/>
                <a:gd name="connsiteY18" fmla="*/ 795869 h 865570"/>
                <a:gd name="connsiteX19" fmla="*/ 63163 w 852460"/>
                <a:gd name="connsiteY19" fmla="*/ 781677 h 8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2460" h="865570">
                  <a:moveTo>
                    <a:pt x="82308" y="638897"/>
                  </a:moveTo>
                  <a:lnTo>
                    <a:pt x="79260" y="638421"/>
                  </a:lnTo>
                  <a:cubicBezTo>
                    <a:pt x="79260" y="638421"/>
                    <a:pt x="5156" y="515644"/>
                    <a:pt x="1155" y="444396"/>
                  </a:cubicBezTo>
                  <a:cubicBezTo>
                    <a:pt x="-2845" y="373150"/>
                    <a:pt x="3060" y="109688"/>
                    <a:pt x="40208" y="72445"/>
                  </a:cubicBezTo>
                  <a:cubicBezTo>
                    <a:pt x="53543" y="59015"/>
                    <a:pt x="100787" y="22534"/>
                    <a:pt x="184702" y="7104"/>
                  </a:cubicBezTo>
                  <a:cubicBezTo>
                    <a:pt x="211069" y="2321"/>
                    <a:pt x="237819" y="-39"/>
                    <a:pt x="264617" y="55"/>
                  </a:cubicBezTo>
                  <a:cubicBezTo>
                    <a:pt x="308336" y="55"/>
                    <a:pt x="351009" y="1960"/>
                    <a:pt x="390061" y="5675"/>
                  </a:cubicBezTo>
                  <a:cubicBezTo>
                    <a:pt x="470928" y="13390"/>
                    <a:pt x="535984" y="28535"/>
                    <a:pt x="561987" y="49490"/>
                  </a:cubicBezTo>
                  <a:cubicBezTo>
                    <a:pt x="600087" y="80446"/>
                    <a:pt x="718102" y="250372"/>
                    <a:pt x="718102" y="250372"/>
                  </a:cubicBezTo>
                  <a:lnTo>
                    <a:pt x="734199" y="59872"/>
                  </a:lnTo>
                  <a:lnTo>
                    <a:pt x="737533" y="59301"/>
                  </a:lnTo>
                  <a:cubicBezTo>
                    <a:pt x="751725" y="57110"/>
                    <a:pt x="809161" y="49776"/>
                    <a:pt x="848785" y="68350"/>
                  </a:cubicBezTo>
                  <a:lnTo>
                    <a:pt x="852404" y="70254"/>
                  </a:lnTo>
                  <a:cubicBezTo>
                    <a:pt x="852404" y="70254"/>
                    <a:pt x="858786" y="400296"/>
                    <a:pt x="783539" y="404392"/>
                  </a:cubicBezTo>
                  <a:cubicBezTo>
                    <a:pt x="708291" y="408487"/>
                    <a:pt x="542461" y="328192"/>
                    <a:pt x="542461" y="328192"/>
                  </a:cubicBezTo>
                  <a:lnTo>
                    <a:pt x="579228" y="763294"/>
                  </a:lnTo>
                  <a:cubicBezTo>
                    <a:pt x="579228" y="763294"/>
                    <a:pt x="567321" y="769294"/>
                    <a:pt x="547509" y="778534"/>
                  </a:cubicBezTo>
                  <a:cubicBezTo>
                    <a:pt x="487311" y="806346"/>
                    <a:pt x="354057" y="862925"/>
                    <a:pt x="261093" y="865592"/>
                  </a:cubicBezTo>
                  <a:cubicBezTo>
                    <a:pt x="193225" y="866629"/>
                    <a:pt x="127529" y="841686"/>
                    <a:pt x="77451" y="795869"/>
                  </a:cubicBezTo>
                  <a:cubicBezTo>
                    <a:pt x="72408" y="791429"/>
                    <a:pt x="67637" y="786690"/>
                    <a:pt x="63163" y="781677"/>
                  </a:cubicBezTo>
                  <a:close/>
                </a:path>
              </a:pathLst>
            </a:custGeom>
            <a:solidFill>
              <a:srgbClr val="4376CF"/>
            </a:solidFill>
            <a:ln w="9525" cap="flat">
              <a:noFill/>
              <a:prstDash val="solid"/>
              <a:miter/>
            </a:ln>
          </p:spPr>
          <p:txBody>
            <a:bodyPr rtlCol="0" anchor="ctr"/>
            <a:lstStyle/>
            <a:p>
              <a:endParaRPr lang="en-US" sz="2160"/>
            </a:p>
          </p:txBody>
        </p:sp>
        <p:sp>
          <p:nvSpPr>
            <p:cNvPr id="181" name="Freeform: Shape 180">
              <a:extLst>
                <a:ext uri="{FF2B5EF4-FFF2-40B4-BE49-F238E27FC236}">
                  <a16:creationId xmlns:a16="http://schemas.microsoft.com/office/drawing/2014/main" id="{E30A562D-CFA7-467E-A28A-076AD9CB6B1F}"/>
                </a:ext>
              </a:extLst>
            </p:cNvPr>
            <p:cNvSpPr/>
            <p:nvPr/>
          </p:nvSpPr>
          <p:spPr>
            <a:xfrm>
              <a:off x="5876829" y="3923309"/>
              <a:ext cx="111251" cy="26517"/>
            </a:xfrm>
            <a:custGeom>
              <a:avLst/>
              <a:gdLst>
                <a:gd name="connsiteX0" fmla="*/ 91804 w 111251"/>
                <a:gd name="connsiteY0" fmla="*/ 12282 h 26517"/>
                <a:gd name="connsiteX1" fmla="*/ 111331 w 111251"/>
                <a:gd name="connsiteY1" fmla="*/ 26570 h 26517"/>
                <a:gd name="connsiteX2" fmla="*/ 79 w 111251"/>
                <a:gd name="connsiteY2" fmla="*/ 17521 h 26517"/>
                <a:gd name="connsiteX3" fmla="*/ 79 w 111251"/>
                <a:gd name="connsiteY3" fmla="*/ 5519 h 26517"/>
                <a:gd name="connsiteX4" fmla="*/ 7508 w 111251"/>
                <a:gd name="connsiteY4" fmla="*/ 3614 h 26517"/>
                <a:gd name="connsiteX5" fmla="*/ 91804 w 111251"/>
                <a:gd name="connsiteY5" fmla="*/ 12282 h 26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51" h="26517">
                  <a:moveTo>
                    <a:pt x="91804" y="12282"/>
                  </a:moveTo>
                  <a:cubicBezTo>
                    <a:pt x="98943" y="16118"/>
                    <a:pt x="105515" y="20926"/>
                    <a:pt x="111331" y="26570"/>
                  </a:cubicBezTo>
                  <a:cubicBezTo>
                    <a:pt x="71707" y="7520"/>
                    <a:pt x="14271" y="15330"/>
                    <a:pt x="79" y="17521"/>
                  </a:cubicBezTo>
                  <a:lnTo>
                    <a:pt x="79" y="5519"/>
                  </a:lnTo>
                  <a:cubicBezTo>
                    <a:pt x="2511" y="4723"/>
                    <a:pt x="4993" y="4086"/>
                    <a:pt x="7508" y="3614"/>
                  </a:cubicBezTo>
                  <a:cubicBezTo>
                    <a:pt x="35772" y="-3220"/>
                    <a:pt x="65523" y="-160"/>
                    <a:pt x="91804" y="12282"/>
                  </a:cubicBezTo>
                  <a:close/>
                </a:path>
              </a:pathLst>
            </a:custGeom>
            <a:solidFill>
              <a:srgbClr val="FFFFFF"/>
            </a:solidFill>
            <a:ln w="9525" cap="flat">
              <a:noFill/>
              <a:prstDash val="solid"/>
              <a:miter/>
            </a:ln>
          </p:spPr>
          <p:txBody>
            <a:bodyPr rtlCol="0" anchor="ctr"/>
            <a:lstStyle/>
            <a:p>
              <a:endParaRPr lang="en-US" sz="2160"/>
            </a:p>
          </p:txBody>
        </p:sp>
        <p:sp>
          <p:nvSpPr>
            <p:cNvPr id="182" name="Freeform: Shape 181">
              <a:extLst>
                <a:ext uri="{FF2B5EF4-FFF2-40B4-BE49-F238E27FC236}">
                  <a16:creationId xmlns:a16="http://schemas.microsoft.com/office/drawing/2014/main" id="{115E497F-1BBD-4084-85E5-2A28EF8CD8AE}"/>
                </a:ext>
              </a:extLst>
            </p:cNvPr>
            <p:cNvSpPr/>
            <p:nvPr/>
          </p:nvSpPr>
          <p:spPr>
            <a:xfrm>
              <a:off x="5324284" y="3846893"/>
              <a:ext cx="205359" cy="41782"/>
            </a:xfrm>
            <a:custGeom>
              <a:avLst/>
              <a:gdLst>
                <a:gd name="connsiteX0" fmla="*/ 31130 w 205359"/>
                <a:gd name="connsiteY0" fmla="*/ 496 h 41782"/>
                <a:gd name="connsiteX1" fmla="*/ 166004 w 205359"/>
                <a:gd name="connsiteY1" fmla="*/ 17070 h 41782"/>
                <a:gd name="connsiteX2" fmla="*/ 169719 w 205359"/>
                <a:gd name="connsiteY2" fmla="*/ 18498 h 41782"/>
                <a:gd name="connsiteX3" fmla="*/ 205438 w 205359"/>
                <a:gd name="connsiteY3" fmla="*/ 40406 h 41782"/>
                <a:gd name="connsiteX4" fmla="*/ 79994 w 205359"/>
                <a:gd name="connsiteY4" fmla="*/ 34786 h 41782"/>
                <a:gd name="connsiteX5" fmla="*/ 79 w 205359"/>
                <a:gd name="connsiteY5" fmla="*/ 41835 h 41782"/>
                <a:gd name="connsiteX6" fmla="*/ 12176 w 205359"/>
                <a:gd name="connsiteY6" fmla="*/ 1830 h 41782"/>
                <a:gd name="connsiteX7" fmla="*/ 31130 w 205359"/>
                <a:gd name="connsiteY7" fmla="*/ 496 h 4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359" h="41782">
                  <a:moveTo>
                    <a:pt x="31130" y="496"/>
                  </a:moveTo>
                  <a:cubicBezTo>
                    <a:pt x="60944" y="-742"/>
                    <a:pt x="120094" y="-551"/>
                    <a:pt x="166004" y="17070"/>
                  </a:cubicBezTo>
                  <a:cubicBezTo>
                    <a:pt x="167209" y="17628"/>
                    <a:pt x="168450" y="18106"/>
                    <a:pt x="169719" y="18498"/>
                  </a:cubicBezTo>
                  <a:cubicBezTo>
                    <a:pt x="182856" y="23574"/>
                    <a:pt x="194959" y="30997"/>
                    <a:pt x="205438" y="40406"/>
                  </a:cubicBezTo>
                  <a:cubicBezTo>
                    <a:pt x="166385" y="36691"/>
                    <a:pt x="123713" y="34786"/>
                    <a:pt x="79994" y="34786"/>
                  </a:cubicBezTo>
                  <a:cubicBezTo>
                    <a:pt x="53196" y="34692"/>
                    <a:pt x="26446" y="37051"/>
                    <a:pt x="79" y="41835"/>
                  </a:cubicBezTo>
                  <a:lnTo>
                    <a:pt x="12176" y="1830"/>
                  </a:lnTo>
                  <a:cubicBezTo>
                    <a:pt x="12176" y="1830"/>
                    <a:pt x="19415" y="1068"/>
                    <a:pt x="31130" y="496"/>
                  </a:cubicBezTo>
                  <a:close/>
                </a:path>
              </a:pathLst>
            </a:custGeom>
            <a:solidFill>
              <a:srgbClr val="FFFFFF"/>
            </a:solidFill>
            <a:ln w="9525" cap="flat">
              <a:noFill/>
              <a:prstDash val="solid"/>
              <a:miter/>
            </a:ln>
          </p:spPr>
          <p:txBody>
            <a:bodyPr rtlCol="0" anchor="ctr"/>
            <a:lstStyle/>
            <a:p>
              <a:endParaRPr lang="en-US" sz="2160"/>
            </a:p>
          </p:txBody>
        </p:sp>
        <p:sp>
          <p:nvSpPr>
            <p:cNvPr id="183" name="Freeform: Shape 182">
              <a:extLst>
                <a:ext uri="{FF2B5EF4-FFF2-40B4-BE49-F238E27FC236}">
                  <a16:creationId xmlns:a16="http://schemas.microsoft.com/office/drawing/2014/main" id="{690F2BB5-203C-415E-AD35-48857000E9C8}"/>
                </a:ext>
              </a:extLst>
            </p:cNvPr>
            <p:cNvSpPr/>
            <p:nvPr/>
          </p:nvSpPr>
          <p:spPr>
            <a:xfrm>
              <a:off x="5190163" y="4047314"/>
              <a:ext cx="40666" cy="482631"/>
            </a:xfrm>
            <a:custGeom>
              <a:avLst/>
              <a:gdLst>
                <a:gd name="connsiteX0" fmla="*/ 40379 w 40666"/>
                <a:gd name="connsiteY0" fmla="*/ 386148 h 482631"/>
                <a:gd name="connsiteX1" fmla="*/ 13804 w 40666"/>
                <a:gd name="connsiteY1" fmla="*/ 87540 h 482631"/>
                <a:gd name="connsiteX2" fmla="*/ 6279 w 40666"/>
                <a:gd name="connsiteY2" fmla="*/ 3053 h 482631"/>
                <a:gd name="connsiteX3" fmla="*/ 88 w 40666"/>
                <a:gd name="connsiteY3" fmla="*/ 3053 h 482631"/>
                <a:gd name="connsiteX4" fmla="*/ 26853 w 40666"/>
                <a:gd name="connsiteY4" fmla="*/ 304233 h 482631"/>
                <a:gd name="connsiteX5" fmla="*/ 34378 w 40666"/>
                <a:gd name="connsiteY5" fmla="*/ 388720 h 482631"/>
                <a:gd name="connsiteX6" fmla="*/ 34378 w 40666"/>
                <a:gd name="connsiteY6" fmla="*/ 389577 h 482631"/>
                <a:gd name="connsiteX7" fmla="*/ 25710 w 40666"/>
                <a:gd name="connsiteY7" fmla="*/ 479684 h 482631"/>
                <a:gd name="connsiteX8" fmla="*/ 31901 w 40666"/>
                <a:gd name="connsiteY8" fmla="*/ 479684 h 482631"/>
                <a:gd name="connsiteX9" fmla="*/ 40664 w 40666"/>
                <a:gd name="connsiteY9" fmla="*/ 388148 h 482631"/>
                <a:gd name="connsiteX10" fmla="*/ 40379 w 40666"/>
                <a:gd name="connsiteY10" fmla="*/ 386148 h 48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66" h="482631">
                  <a:moveTo>
                    <a:pt x="40379" y="386148"/>
                  </a:moveTo>
                  <a:lnTo>
                    <a:pt x="13804" y="87540"/>
                  </a:lnTo>
                  <a:cubicBezTo>
                    <a:pt x="11327" y="59346"/>
                    <a:pt x="8819" y="31183"/>
                    <a:pt x="6279" y="3053"/>
                  </a:cubicBezTo>
                  <a:cubicBezTo>
                    <a:pt x="6279" y="-948"/>
                    <a:pt x="-198" y="-948"/>
                    <a:pt x="88" y="3053"/>
                  </a:cubicBezTo>
                  <a:cubicBezTo>
                    <a:pt x="9041" y="103446"/>
                    <a:pt x="17963" y="203840"/>
                    <a:pt x="26853" y="304233"/>
                  </a:cubicBezTo>
                  <a:cubicBezTo>
                    <a:pt x="29425" y="332808"/>
                    <a:pt x="31901" y="360526"/>
                    <a:pt x="34378" y="388720"/>
                  </a:cubicBezTo>
                  <a:cubicBezTo>
                    <a:pt x="34324" y="389003"/>
                    <a:pt x="34324" y="389294"/>
                    <a:pt x="34378" y="389577"/>
                  </a:cubicBezTo>
                  <a:cubicBezTo>
                    <a:pt x="31520" y="419581"/>
                    <a:pt x="28567" y="449680"/>
                    <a:pt x="25710" y="479684"/>
                  </a:cubicBezTo>
                  <a:cubicBezTo>
                    <a:pt x="25710" y="483685"/>
                    <a:pt x="31520" y="483685"/>
                    <a:pt x="31901" y="479684"/>
                  </a:cubicBezTo>
                  <a:lnTo>
                    <a:pt x="40664" y="388148"/>
                  </a:lnTo>
                  <a:cubicBezTo>
                    <a:pt x="40835" y="387470"/>
                    <a:pt x="40732" y="386752"/>
                    <a:pt x="40379" y="386148"/>
                  </a:cubicBezTo>
                  <a:close/>
                </a:path>
              </a:pathLst>
            </a:custGeom>
            <a:solidFill>
              <a:srgbClr val="18252D"/>
            </a:solidFill>
            <a:ln w="9525" cap="flat">
              <a:noFill/>
              <a:prstDash val="solid"/>
              <a:miter/>
            </a:ln>
          </p:spPr>
          <p:txBody>
            <a:bodyPr rtlCol="0" anchor="ctr"/>
            <a:lstStyle/>
            <a:p>
              <a:endParaRPr lang="en-US" sz="2160"/>
            </a:p>
          </p:txBody>
        </p:sp>
        <p:sp>
          <p:nvSpPr>
            <p:cNvPr id="184" name="Freeform: Shape 183">
              <a:extLst>
                <a:ext uri="{FF2B5EF4-FFF2-40B4-BE49-F238E27FC236}">
                  <a16:creationId xmlns:a16="http://schemas.microsoft.com/office/drawing/2014/main" id="{ADACB064-9435-4C15-BD66-B4FBCC53DDA3}"/>
                </a:ext>
              </a:extLst>
            </p:cNvPr>
            <p:cNvSpPr/>
            <p:nvPr/>
          </p:nvSpPr>
          <p:spPr>
            <a:xfrm>
              <a:off x="5256293" y="4412226"/>
              <a:ext cx="96788" cy="27042"/>
            </a:xfrm>
            <a:custGeom>
              <a:avLst/>
              <a:gdLst>
                <a:gd name="connsiteX0" fmla="*/ 93216 w 96788"/>
                <a:gd name="connsiteY0" fmla="*/ 91 h 27042"/>
                <a:gd name="connsiteX1" fmla="*/ 2252 w 96788"/>
                <a:gd name="connsiteY1" fmla="*/ 20951 h 27042"/>
                <a:gd name="connsiteX2" fmla="*/ 3871 w 96788"/>
                <a:gd name="connsiteY2" fmla="*/ 26951 h 27042"/>
                <a:gd name="connsiteX3" fmla="*/ 94930 w 96788"/>
                <a:gd name="connsiteY3" fmla="*/ 6092 h 27042"/>
                <a:gd name="connsiteX4" fmla="*/ 93216 w 96788"/>
                <a:gd name="connsiteY4" fmla="*/ 91 h 27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88" h="27042">
                  <a:moveTo>
                    <a:pt x="93216" y="91"/>
                  </a:moveTo>
                  <a:cubicBezTo>
                    <a:pt x="62468" y="5032"/>
                    <a:pt x="32080" y="12001"/>
                    <a:pt x="2252" y="20951"/>
                  </a:cubicBezTo>
                  <a:cubicBezTo>
                    <a:pt x="-1558" y="22094"/>
                    <a:pt x="61" y="28094"/>
                    <a:pt x="3871" y="26951"/>
                  </a:cubicBezTo>
                  <a:cubicBezTo>
                    <a:pt x="33732" y="18002"/>
                    <a:pt x="64151" y="11033"/>
                    <a:pt x="94930" y="6092"/>
                  </a:cubicBezTo>
                  <a:cubicBezTo>
                    <a:pt x="98454" y="5520"/>
                    <a:pt x="96740" y="-481"/>
                    <a:pt x="93216" y="91"/>
                  </a:cubicBezTo>
                  <a:close/>
                </a:path>
              </a:pathLst>
            </a:custGeom>
            <a:solidFill>
              <a:srgbClr val="18252D"/>
            </a:solidFill>
            <a:ln w="9525" cap="flat">
              <a:noFill/>
              <a:prstDash val="solid"/>
              <a:miter/>
            </a:ln>
          </p:spPr>
          <p:txBody>
            <a:bodyPr rtlCol="0" anchor="ctr"/>
            <a:lstStyle/>
            <a:p>
              <a:endParaRPr lang="en-US" sz="2160"/>
            </a:p>
          </p:txBody>
        </p:sp>
        <p:sp>
          <p:nvSpPr>
            <p:cNvPr id="185" name="Freeform: Shape 184">
              <a:extLst>
                <a:ext uri="{FF2B5EF4-FFF2-40B4-BE49-F238E27FC236}">
                  <a16:creationId xmlns:a16="http://schemas.microsoft.com/office/drawing/2014/main" id="{E58040FA-A14F-438F-B278-9362D0552D8A}"/>
                </a:ext>
              </a:extLst>
            </p:cNvPr>
            <p:cNvSpPr/>
            <p:nvPr/>
          </p:nvSpPr>
          <p:spPr>
            <a:xfrm>
              <a:off x="5276016" y="4432536"/>
              <a:ext cx="61043" cy="12034"/>
            </a:xfrm>
            <a:custGeom>
              <a:avLst/>
              <a:gdLst>
                <a:gd name="connsiteX0" fmla="*/ 58157 w 61043"/>
                <a:gd name="connsiteY0" fmla="*/ 69 h 12034"/>
                <a:gd name="connsiteX1" fmla="*/ 3008 w 61043"/>
                <a:gd name="connsiteY1" fmla="*/ 5880 h 12034"/>
                <a:gd name="connsiteX2" fmla="*/ 3008 w 61043"/>
                <a:gd name="connsiteY2" fmla="*/ 12071 h 12034"/>
                <a:gd name="connsiteX3" fmla="*/ 58157 w 61043"/>
                <a:gd name="connsiteY3" fmla="*/ 6261 h 12034"/>
                <a:gd name="connsiteX4" fmla="*/ 58157 w 61043"/>
                <a:gd name="connsiteY4" fmla="*/ 69 h 12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43" h="12034">
                  <a:moveTo>
                    <a:pt x="58157" y="69"/>
                  </a:moveTo>
                  <a:lnTo>
                    <a:pt x="3008" y="5880"/>
                  </a:lnTo>
                  <a:cubicBezTo>
                    <a:pt x="-898" y="5880"/>
                    <a:pt x="-898" y="12452"/>
                    <a:pt x="3008" y="12071"/>
                  </a:cubicBezTo>
                  <a:lnTo>
                    <a:pt x="58157" y="6261"/>
                  </a:lnTo>
                  <a:cubicBezTo>
                    <a:pt x="62062" y="5880"/>
                    <a:pt x="62158" y="-312"/>
                    <a:pt x="58157" y="69"/>
                  </a:cubicBezTo>
                  <a:close/>
                </a:path>
              </a:pathLst>
            </a:custGeom>
            <a:solidFill>
              <a:srgbClr val="18252D"/>
            </a:solidFill>
            <a:ln w="9525" cap="flat">
              <a:noFill/>
              <a:prstDash val="solid"/>
              <a:miter/>
            </a:ln>
          </p:spPr>
          <p:txBody>
            <a:bodyPr rtlCol="0" anchor="ctr"/>
            <a:lstStyle/>
            <a:p>
              <a:endParaRPr lang="en-US" sz="2160"/>
            </a:p>
          </p:txBody>
        </p:sp>
        <p:sp>
          <p:nvSpPr>
            <p:cNvPr id="186" name="Freeform: Shape 185">
              <a:extLst>
                <a:ext uri="{FF2B5EF4-FFF2-40B4-BE49-F238E27FC236}">
                  <a16:creationId xmlns:a16="http://schemas.microsoft.com/office/drawing/2014/main" id="{A79FDCA5-0277-492C-9767-C302D727CEC6}"/>
                </a:ext>
              </a:extLst>
            </p:cNvPr>
            <p:cNvSpPr/>
            <p:nvPr/>
          </p:nvSpPr>
          <p:spPr>
            <a:xfrm>
              <a:off x="5576903" y="4124008"/>
              <a:ext cx="98908" cy="85207"/>
            </a:xfrm>
            <a:custGeom>
              <a:avLst/>
              <a:gdLst>
                <a:gd name="connsiteX0" fmla="*/ 97980 w 98908"/>
                <a:gd name="connsiteY0" fmla="*/ 80188 h 85207"/>
                <a:gd name="connsiteX1" fmla="*/ 5492 w 98908"/>
                <a:gd name="connsiteY1" fmla="*/ 845 h 85207"/>
                <a:gd name="connsiteX2" fmla="*/ 1110 w 98908"/>
                <a:gd name="connsiteY2" fmla="*/ 5226 h 85207"/>
                <a:gd name="connsiteX3" fmla="*/ 93598 w 98908"/>
                <a:gd name="connsiteY3" fmla="*/ 84379 h 85207"/>
                <a:gd name="connsiteX4" fmla="*/ 97980 w 98908"/>
                <a:gd name="connsiteY4" fmla="*/ 80188 h 85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08" h="85207">
                  <a:moveTo>
                    <a:pt x="97980" y="80188"/>
                  </a:moveTo>
                  <a:lnTo>
                    <a:pt x="5492" y="845"/>
                  </a:lnTo>
                  <a:cubicBezTo>
                    <a:pt x="2444" y="-1727"/>
                    <a:pt x="-1937" y="2559"/>
                    <a:pt x="1110" y="5226"/>
                  </a:cubicBezTo>
                  <a:lnTo>
                    <a:pt x="93598" y="84379"/>
                  </a:lnTo>
                  <a:cubicBezTo>
                    <a:pt x="96456" y="87141"/>
                    <a:pt x="101028" y="82760"/>
                    <a:pt x="97980" y="80188"/>
                  </a:cubicBezTo>
                  <a:close/>
                </a:path>
              </a:pathLst>
            </a:custGeom>
            <a:solidFill>
              <a:srgbClr val="18252D"/>
            </a:solidFill>
            <a:ln w="9525" cap="flat">
              <a:noFill/>
              <a:prstDash val="solid"/>
              <a:miter/>
            </a:ln>
          </p:spPr>
          <p:txBody>
            <a:bodyPr rtlCol="0" anchor="ctr"/>
            <a:lstStyle/>
            <a:p>
              <a:endParaRPr lang="en-US" sz="2160"/>
            </a:p>
          </p:txBody>
        </p:sp>
        <p:sp>
          <p:nvSpPr>
            <p:cNvPr id="187" name="Freeform: Shape 186">
              <a:extLst>
                <a:ext uri="{FF2B5EF4-FFF2-40B4-BE49-F238E27FC236}">
                  <a16:creationId xmlns:a16="http://schemas.microsoft.com/office/drawing/2014/main" id="{4D02678C-6E63-458C-B802-FC9D44485A79}"/>
                </a:ext>
              </a:extLst>
            </p:cNvPr>
            <p:cNvSpPr/>
            <p:nvPr/>
          </p:nvSpPr>
          <p:spPr>
            <a:xfrm>
              <a:off x="5600790" y="4191346"/>
              <a:ext cx="55145" cy="26620"/>
            </a:xfrm>
            <a:custGeom>
              <a:avLst/>
              <a:gdLst>
                <a:gd name="connsiteX0" fmla="*/ 52852 w 55145"/>
                <a:gd name="connsiteY0" fmla="*/ 20375 h 26620"/>
                <a:gd name="connsiteX1" fmla="*/ 3989 w 55145"/>
                <a:gd name="connsiteY1" fmla="*/ 182 h 26620"/>
                <a:gd name="connsiteX2" fmla="*/ 194 w 55145"/>
                <a:gd name="connsiteY2" fmla="*/ 2226 h 26620"/>
                <a:gd name="connsiteX3" fmla="*/ 179 w 55145"/>
                <a:gd name="connsiteY3" fmla="*/ 2277 h 26620"/>
                <a:gd name="connsiteX4" fmla="*/ 2370 w 55145"/>
                <a:gd name="connsiteY4" fmla="*/ 6087 h 26620"/>
                <a:gd name="connsiteX5" fmla="*/ 51233 w 55145"/>
                <a:gd name="connsiteY5" fmla="*/ 26566 h 26620"/>
                <a:gd name="connsiteX6" fmla="*/ 55043 w 55145"/>
                <a:gd name="connsiteY6" fmla="*/ 24470 h 26620"/>
                <a:gd name="connsiteX7" fmla="*/ 53129 w 55145"/>
                <a:gd name="connsiteY7" fmla="*/ 20458 h 26620"/>
                <a:gd name="connsiteX8" fmla="*/ 52852 w 55145"/>
                <a:gd name="connsiteY8" fmla="*/ 20375 h 26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45" h="26620">
                  <a:moveTo>
                    <a:pt x="52852" y="20375"/>
                  </a:moveTo>
                  <a:lnTo>
                    <a:pt x="3989" y="182"/>
                  </a:lnTo>
                  <a:cubicBezTo>
                    <a:pt x="2376" y="-302"/>
                    <a:pt x="677" y="613"/>
                    <a:pt x="194" y="2226"/>
                  </a:cubicBezTo>
                  <a:cubicBezTo>
                    <a:pt x="188" y="2243"/>
                    <a:pt x="183" y="2260"/>
                    <a:pt x="179" y="2277"/>
                  </a:cubicBezTo>
                  <a:cubicBezTo>
                    <a:pt x="-248" y="3932"/>
                    <a:pt x="725" y="5624"/>
                    <a:pt x="2370" y="6087"/>
                  </a:cubicBezTo>
                  <a:lnTo>
                    <a:pt x="51233" y="26566"/>
                  </a:lnTo>
                  <a:cubicBezTo>
                    <a:pt x="52859" y="27000"/>
                    <a:pt x="54539" y="26076"/>
                    <a:pt x="55043" y="24470"/>
                  </a:cubicBezTo>
                  <a:cubicBezTo>
                    <a:pt x="55622" y="22834"/>
                    <a:pt x="54765" y="21038"/>
                    <a:pt x="53129" y="20458"/>
                  </a:cubicBezTo>
                  <a:cubicBezTo>
                    <a:pt x="53038" y="20426"/>
                    <a:pt x="52946" y="20398"/>
                    <a:pt x="52852" y="20375"/>
                  </a:cubicBezTo>
                  <a:close/>
                </a:path>
              </a:pathLst>
            </a:custGeom>
            <a:solidFill>
              <a:srgbClr val="18252D"/>
            </a:solidFill>
            <a:ln w="9525" cap="flat">
              <a:noFill/>
              <a:prstDash val="solid"/>
              <a:miter/>
            </a:ln>
          </p:spPr>
          <p:txBody>
            <a:bodyPr rtlCol="0" anchor="ctr"/>
            <a:lstStyle/>
            <a:p>
              <a:endParaRPr lang="en-US" sz="2160"/>
            </a:p>
          </p:txBody>
        </p:sp>
        <p:sp>
          <p:nvSpPr>
            <p:cNvPr id="188" name="Freeform: Shape 187">
              <a:extLst>
                <a:ext uri="{FF2B5EF4-FFF2-40B4-BE49-F238E27FC236}">
                  <a16:creationId xmlns:a16="http://schemas.microsoft.com/office/drawing/2014/main" id="{9070B977-107F-4622-ACBE-67EE49E190E5}"/>
                </a:ext>
              </a:extLst>
            </p:cNvPr>
            <p:cNvSpPr/>
            <p:nvPr/>
          </p:nvSpPr>
          <p:spPr>
            <a:xfrm>
              <a:off x="5857044" y="4132150"/>
              <a:ext cx="36290" cy="40016"/>
            </a:xfrm>
            <a:custGeom>
              <a:avLst/>
              <a:gdLst>
                <a:gd name="connsiteX0" fmla="*/ 35389 w 36290"/>
                <a:gd name="connsiteY0" fmla="*/ 34708 h 40016"/>
                <a:gd name="connsiteX1" fmla="*/ 5290 w 36290"/>
                <a:gd name="connsiteY1" fmla="*/ 1085 h 40016"/>
                <a:gd name="connsiteX2" fmla="*/ 909 w 36290"/>
                <a:gd name="connsiteY2" fmla="*/ 5466 h 40016"/>
                <a:gd name="connsiteX3" fmla="*/ 31008 w 36290"/>
                <a:gd name="connsiteY3" fmla="*/ 39089 h 40016"/>
                <a:gd name="connsiteX4" fmla="*/ 35389 w 36290"/>
                <a:gd name="connsiteY4" fmla="*/ 34708 h 4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90" h="40016">
                  <a:moveTo>
                    <a:pt x="35389" y="34708"/>
                  </a:moveTo>
                  <a:lnTo>
                    <a:pt x="5290" y="1085"/>
                  </a:lnTo>
                  <a:cubicBezTo>
                    <a:pt x="2623" y="-1964"/>
                    <a:pt x="-1758" y="2418"/>
                    <a:pt x="909" y="5466"/>
                  </a:cubicBezTo>
                  <a:lnTo>
                    <a:pt x="31008" y="39089"/>
                  </a:lnTo>
                  <a:cubicBezTo>
                    <a:pt x="33960" y="42042"/>
                    <a:pt x="38342" y="37660"/>
                    <a:pt x="35389" y="34708"/>
                  </a:cubicBezTo>
                  <a:close/>
                </a:path>
              </a:pathLst>
            </a:custGeom>
            <a:solidFill>
              <a:srgbClr val="18252D"/>
            </a:solidFill>
            <a:ln w="9525" cap="flat">
              <a:noFill/>
              <a:prstDash val="solid"/>
              <a:miter/>
            </a:ln>
          </p:spPr>
          <p:txBody>
            <a:bodyPr rtlCol="0" anchor="ctr"/>
            <a:lstStyle/>
            <a:p>
              <a:endParaRPr lang="en-US" sz="2160"/>
            </a:p>
          </p:txBody>
        </p:sp>
        <p:sp>
          <p:nvSpPr>
            <p:cNvPr id="189" name="Freeform: Shape 188">
              <a:extLst>
                <a:ext uri="{FF2B5EF4-FFF2-40B4-BE49-F238E27FC236}">
                  <a16:creationId xmlns:a16="http://schemas.microsoft.com/office/drawing/2014/main" id="{087D5DC8-6ED5-419A-81DF-718F1107FD85}"/>
                </a:ext>
              </a:extLst>
            </p:cNvPr>
            <p:cNvSpPr/>
            <p:nvPr/>
          </p:nvSpPr>
          <p:spPr>
            <a:xfrm>
              <a:off x="5867241" y="4128854"/>
              <a:ext cx="31895" cy="20601"/>
            </a:xfrm>
            <a:custGeom>
              <a:avLst/>
              <a:gdLst>
                <a:gd name="connsiteX0" fmla="*/ 30432 w 31895"/>
                <a:gd name="connsiteY0" fmla="*/ 15049 h 20601"/>
                <a:gd name="connsiteX1" fmla="*/ 4619 w 31895"/>
                <a:gd name="connsiteY1" fmla="*/ 381 h 20601"/>
                <a:gd name="connsiteX2" fmla="*/ 406 w 31895"/>
                <a:gd name="connsiteY2" fmla="*/ 1800 h 20601"/>
                <a:gd name="connsiteX3" fmla="*/ 1476 w 31895"/>
                <a:gd name="connsiteY3" fmla="*/ 5810 h 20601"/>
                <a:gd name="connsiteX4" fmla="*/ 27288 w 31895"/>
                <a:gd name="connsiteY4" fmla="*/ 20383 h 20601"/>
                <a:gd name="connsiteX5" fmla="*/ 30432 w 31895"/>
                <a:gd name="connsiteY5" fmla="*/ 15049 h 2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95" h="20601">
                  <a:moveTo>
                    <a:pt x="30432" y="15049"/>
                  </a:moveTo>
                  <a:lnTo>
                    <a:pt x="4619" y="381"/>
                  </a:lnTo>
                  <a:cubicBezTo>
                    <a:pt x="3064" y="-391"/>
                    <a:pt x="1178" y="245"/>
                    <a:pt x="406" y="1800"/>
                  </a:cubicBezTo>
                  <a:cubicBezTo>
                    <a:pt x="-296" y="3215"/>
                    <a:pt x="162" y="4932"/>
                    <a:pt x="1476" y="5810"/>
                  </a:cubicBezTo>
                  <a:lnTo>
                    <a:pt x="27288" y="20383"/>
                  </a:lnTo>
                  <a:cubicBezTo>
                    <a:pt x="30813" y="21907"/>
                    <a:pt x="33956" y="16573"/>
                    <a:pt x="30432" y="15049"/>
                  </a:cubicBezTo>
                  <a:close/>
                </a:path>
              </a:pathLst>
            </a:custGeom>
            <a:solidFill>
              <a:srgbClr val="18252D"/>
            </a:solidFill>
            <a:ln w="9525" cap="flat">
              <a:noFill/>
              <a:prstDash val="solid"/>
              <a:miter/>
            </a:ln>
          </p:spPr>
          <p:txBody>
            <a:bodyPr rtlCol="0" anchor="ctr"/>
            <a:lstStyle/>
            <a:p>
              <a:endParaRPr lang="en-US" sz="2160"/>
            </a:p>
          </p:txBody>
        </p:sp>
        <p:sp>
          <p:nvSpPr>
            <p:cNvPr id="190" name="Freeform: Shape 189">
              <a:extLst>
                <a:ext uri="{FF2B5EF4-FFF2-40B4-BE49-F238E27FC236}">
                  <a16:creationId xmlns:a16="http://schemas.microsoft.com/office/drawing/2014/main" id="{756B2258-5E2F-4CC9-9627-3B349DCD4D7C}"/>
                </a:ext>
              </a:extLst>
            </p:cNvPr>
            <p:cNvSpPr/>
            <p:nvPr/>
          </p:nvSpPr>
          <p:spPr>
            <a:xfrm>
              <a:off x="5546883" y="5627900"/>
              <a:ext cx="315914" cy="130818"/>
            </a:xfrm>
            <a:custGeom>
              <a:avLst/>
              <a:gdLst>
                <a:gd name="connsiteX0" fmla="*/ 168766 w 315914"/>
                <a:gd name="connsiteY0" fmla="*/ 10189 h 130818"/>
                <a:gd name="connsiteX1" fmla="*/ 315261 w 315914"/>
                <a:gd name="connsiteY1" fmla="*/ 36955 h 130818"/>
                <a:gd name="connsiteX2" fmla="*/ 142954 w 315914"/>
                <a:gd name="connsiteY2" fmla="*/ 130871 h 130818"/>
                <a:gd name="connsiteX3" fmla="*/ 79 w 315914"/>
                <a:gd name="connsiteY3" fmla="*/ 130871 h 130818"/>
                <a:gd name="connsiteX4" fmla="*/ 79 w 315914"/>
                <a:gd name="connsiteY4" fmla="*/ 51242 h 130818"/>
                <a:gd name="connsiteX5" fmla="*/ 83232 w 315914"/>
                <a:gd name="connsiteY5" fmla="*/ 74864 h 130818"/>
                <a:gd name="connsiteX6" fmla="*/ 168957 w 315914"/>
                <a:gd name="connsiteY6" fmla="*/ 42098 h 13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914" h="130818">
                  <a:moveTo>
                    <a:pt x="168766" y="10189"/>
                  </a:moveTo>
                  <a:cubicBezTo>
                    <a:pt x="269446" y="-15623"/>
                    <a:pt x="322976" y="13237"/>
                    <a:pt x="315261" y="36955"/>
                  </a:cubicBezTo>
                  <a:cubicBezTo>
                    <a:pt x="307546" y="60672"/>
                    <a:pt x="142954" y="130871"/>
                    <a:pt x="142954" y="130871"/>
                  </a:cubicBezTo>
                  <a:lnTo>
                    <a:pt x="79" y="130871"/>
                  </a:lnTo>
                  <a:lnTo>
                    <a:pt x="79" y="51242"/>
                  </a:lnTo>
                  <a:cubicBezTo>
                    <a:pt x="13890" y="64863"/>
                    <a:pt x="39703" y="80484"/>
                    <a:pt x="83232" y="74864"/>
                  </a:cubicBezTo>
                  <a:cubicBezTo>
                    <a:pt x="156384" y="65339"/>
                    <a:pt x="168957" y="42098"/>
                    <a:pt x="168957" y="42098"/>
                  </a:cubicBezTo>
                  <a:close/>
                </a:path>
              </a:pathLst>
            </a:custGeom>
            <a:solidFill>
              <a:srgbClr val="18252D"/>
            </a:solidFill>
            <a:ln w="9525" cap="flat">
              <a:noFill/>
              <a:prstDash val="solid"/>
              <a:miter/>
            </a:ln>
          </p:spPr>
          <p:txBody>
            <a:bodyPr rtlCol="0" anchor="ctr"/>
            <a:lstStyle/>
            <a:p>
              <a:endParaRPr lang="en-US" sz="2160"/>
            </a:p>
          </p:txBody>
        </p:sp>
        <p:sp>
          <p:nvSpPr>
            <p:cNvPr id="191" name="Freeform: Shape 190">
              <a:extLst>
                <a:ext uri="{FF2B5EF4-FFF2-40B4-BE49-F238E27FC236}">
                  <a16:creationId xmlns:a16="http://schemas.microsoft.com/office/drawing/2014/main" id="{22D9336B-5FDA-460E-8FE1-AF270F70F2F1}"/>
                </a:ext>
              </a:extLst>
            </p:cNvPr>
            <p:cNvSpPr/>
            <p:nvPr/>
          </p:nvSpPr>
          <p:spPr>
            <a:xfrm>
              <a:off x="5216080" y="4660391"/>
              <a:ext cx="500443" cy="1043496"/>
            </a:xfrm>
            <a:custGeom>
              <a:avLst/>
              <a:gdLst>
                <a:gd name="connsiteX0" fmla="*/ 499570 w 500443"/>
                <a:gd name="connsiteY0" fmla="*/ 977698 h 1043496"/>
                <a:gd name="connsiteX1" fmla="*/ 500522 w 500443"/>
                <a:gd name="connsiteY1" fmla="*/ 1009607 h 1043496"/>
                <a:gd name="connsiteX2" fmla="*/ 414797 w 500443"/>
                <a:gd name="connsiteY2" fmla="*/ 1042373 h 1043496"/>
                <a:gd name="connsiteX3" fmla="*/ 331644 w 500443"/>
                <a:gd name="connsiteY3" fmla="*/ 1018751 h 1043496"/>
                <a:gd name="connsiteX4" fmla="*/ 318309 w 500443"/>
                <a:gd name="connsiteY4" fmla="*/ 1001035 h 1043496"/>
                <a:gd name="connsiteX5" fmla="*/ 306212 w 500443"/>
                <a:gd name="connsiteY5" fmla="*/ 482589 h 1043496"/>
                <a:gd name="connsiteX6" fmla="*/ 207152 w 500443"/>
                <a:gd name="connsiteY6" fmla="*/ 175122 h 1043496"/>
                <a:gd name="connsiteX7" fmla="*/ 189150 w 500443"/>
                <a:gd name="connsiteY7" fmla="*/ 119210 h 1043496"/>
                <a:gd name="connsiteX8" fmla="*/ 1412 w 500443"/>
                <a:gd name="connsiteY8" fmla="*/ 76157 h 1043496"/>
                <a:gd name="connsiteX9" fmla="*/ 79 w 500443"/>
                <a:gd name="connsiteY9" fmla="*/ 76157 h 1043496"/>
                <a:gd name="connsiteX10" fmla="*/ 936 w 500443"/>
                <a:gd name="connsiteY10" fmla="*/ 17388 h 1043496"/>
                <a:gd name="connsiteX11" fmla="*/ 184578 w 500443"/>
                <a:gd name="connsiteY11" fmla="*/ 87111 h 1043496"/>
                <a:gd name="connsiteX12" fmla="*/ 470995 w 500443"/>
                <a:gd name="connsiteY12" fmla="*/ 53 h 104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0443" h="1043496">
                  <a:moveTo>
                    <a:pt x="499570" y="977698"/>
                  </a:moveTo>
                  <a:lnTo>
                    <a:pt x="500522" y="1009607"/>
                  </a:lnTo>
                  <a:cubicBezTo>
                    <a:pt x="500522" y="1009607"/>
                    <a:pt x="487568" y="1032848"/>
                    <a:pt x="414797" y="1042373"/>
                  </a:cubicBezTo>
                  <a:cubicBezTo>
                    <a:pt x="371268" y="1047993"/>
                    <a:pt x="345455" y="1032372"/>
                    <a:pt x="331644" y="1018751"/>
                  </a:cubicBezTo>
                  <a:cubicBezTo>
                    <a:pt x="326241" y="1013631"/>
                    <a:pt x="321734" y="1007643"/>
                    <a:pt x="318309" y="1001035"/>
                  </a:cubicBezTo>
                  <a:lnTo>
                    <a:pt x="306212" y="482589"/>
                  </a:lnTo>
                  <a:lnTo>
                    <a:pt x="207152" y="175122"/>
                  </a:lnTo>
                  <a:lnTo>
                    <a:pt x="189150" y="119210"/>
                  </a:lnTo>
                  <a:lnTo>
                    <a:pt x="1412" y="76157"/>
                  </a:lnTo>
                  <a:lnTo>
                    <a:pt x="79" y="76157"/>
                  </a:lnTo>
                  <a:lnTo>
                    <a:pt x="936" y="17388"/>
                  </a:lnTo>
                  <a:cubicBezTo>
                    <a:pt x="51014" y="63205"/>
                    <a:pt x="116711" y="88148"/>
                    <a:pt x="184578" y="87111"/>
                  </a:cubicBezTo>
                  <a:cubicBezTo>
                    <a:pt x="277542" y="84444"/>
                    <a:pt x="410797" y="27865"/>
                    <a:pt x="470995" y="53"/>
                  </a:cubicBezTo>
                  <a:close/>
                </a:path>
              </a:pathLst>
            </a:custGeom>
            <a:solidFill>
              <a:srgbClr val="18252D"/>
            </a:solidFill>
            <a:ln w="9525" cap="flat">
              <a:noFill/>
              <a:prstDash val="solid"/>
              <a:miter/>
            </a:ln>
          </p:spPr>
          <p:txBody>
            <a:bodyPr rtlCol="0" anchor="ctr"/>
            <a:lstStyle/>
            <a:p>
              <a:endParaRPr lang="en-US" sz="2160"/>
            </a:p>
          </p:txBody>
        </p:sp>
        <p:sp>
          <p:nvSpPr>
            <p:cNvPr id="192" name="Freeform: Shape 191">
              <a:extLst>
                <a:ext uri="{FF2B5EF4-FFF2-40B4-BE49-F238E27FC236}">
                  <a16:creationId xmlns:a16="http://schemas.microsoft.com/office/drawing/2014/main" id="{8DEBC445-D2E7-43F6-BC50-8D0E2F9FEF6C}"/>
                </a:ext>
              </a:extLst>
            </p:cNvPr>
            <p:cNvSpPr/>
            <p:nvPr/>
          </p:nvSpPr>
          <p:spPr>
            <a:xfrm>
              <a:off x="5189410" y="4736496"/>
              <a:ext cx="233362" cy="974266"/>
            </a:xfrm>
            <a:custGeom>
              <a:avLst/>
              <a:gdLst>
                <a:gd name="connsiteX0" fmla="*/ 168100 w 233362"/>
                <a:gd name="connsiteY0" fmla="*/ 898736 h 974266"/>
                <a:gd name="connsiteX1" fmla="*/ 163718 w 233362"/>
                <a:gd name="connsiteY1" fmla="*/ 952457 h 974266"/>
                <a:gd name="connsiteX2" fmla="*/ 13890 w 233362"/>
                <a:gd name="connsiteY2" fmla="*/ 960839 h 974266"/>
                <a:gd name="connsiteX3" fmla="*/ 79 w 233362"/>
                <a:gd name="connsiteY3" fmla="*/ 952457 h 974266"/>
                <a:gd name="connsiteX4" fmla="*/ 20843 w 233362"/>
                <a:gd name="connsiteY4" fmla="*/ 408199 h 974266"/>
                <a:gd name="connsiteX5" fmla="*/ 26844 w 233362"/>
                <a:gd name="connsiteY5" fmla="*/ 53 h 974266"/>
                <a:gd name="connsiteX6" fmla="*/ 27701 w 233362"/>
                <a:gd name="connsiteY6" fmla="*/ 53 h 974266"/>
                <a:gd name="connsiteX7" fmla="*/ 215439 w 233362"/>
                <a:gd name="connsiteY7" fmla="*/ 43105 h 974266"/>
                <a:gd name="connsiteX8" fmla="*/ 233441 w 233362"/>
                <a:gd name="connsiteY8" fmla="*/ 99017 h 97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362" h="974266">
                  <a:moveTo>
                    <a:pt x="168100" y="898736"/>
                  </a:moveTo>
                  <a:lnTo>
                    <a:pt x="163718" y="952457"/>
                  </a:lnTo>
                  <a:cubicBezTo>
                    <a:pt x="88852" y="987795"/>
                    <a:pt x="37036" y="972364"/>
                    <a:pt x="13890" y="960839"/>
                  </a:cubicBezTo>
                  <a:cubicBezTo>
                    <a:pt x="9011" y="958527"/>
                    <a:pt x="4383" y="955718"/>
                    <a:pt x="79" y="952457"/>
                  </a:cubicBezTo>
                  <a:lnTo>
                    <a:pt x="20843" y="408199"/>
                  </a:lnTo>
                  <a:lnTo>
                    <a:pt x="26844" y="53"/>
                  </a:lnTo>
                  <a:lnTo>
                    <a:pt x="27701" y="53"/>
                  </a:lnTo>
                  <a:lnTo>
                    <a:pt x="215439" y="43105"/>
                  </a:lnTo>
                  <a:lnTo>
                    <a:pt x="233441" y="99017"/>
                  </a:lnTo>
                  <a:close/>
                </a:path>
              </a:pathLst>
            </a:custGeom>
            <a:solidFill>
              <a:srgbClr val="18252D"/>
            </a:solidFill>
            <a:ln w="9525" cap="flat">
              <a:noFill/>
              <a:prstDash val="solid"/>
              <a:miter/>
            </a:ln>
          </p:spPr>
          <p:txBody>
            <a:bodyPr rtlCol="0" anchor="ctr"/>
            <a:lstStyle/>
            <a:p>
              <a:endParaRPr lang="en-US" sz="2160"/>
            </a:p>
          </p:txBody>
        </p:sp>
        <p:sp>
          <p:nvSpPr>
            <p:cNvPr id="193" name="Freeform: Shape 192">
              <a:extLst>
                <a:ext uri="{FF2B5EF4-FFF2-40B4-BE49-F238E27FC236}">
                  <a16:creationId xmlns:a16="http://schemas.microsoft.com/office/drawing/2014/main" id="{2B8EADAF-BEF7-401F-9899-93C9D71BB28D}"/>
                </a:ext>
              </a:extLst>
            </p:cNvPr>
            <p:cNvSpPr/>
            <p:nvPr/>
          </p:nvSpPr>
          <p:spPr>
            <a:xfrm>
              <a:off x="5203221" y="5635180"/>
              <a:ext cx="212410" cy="117443"/>
            </a:xfrm>
            <a:custGeom>
              <a:avLst/>
              <a:gdLst>
                <a:gd name="connsiteX0" fmla="*/ 154288 w 212410"/>
                <a:gd name="connsiteY0" fmla="*/ 53 h 117443"/>
                <a:gd name="connsiteX1" fmla="*/ 211915 w 212410"/>
                <a:gd name="connsiteY1" fmla="*/ 33104 h 117443"/>
                <a:gd name="connsiteX2" fmla="*/ 148193 w 212410"/>
                <a:gd name="connsiteY2" fmla="*/ 117496 h 117443"/>
                <a:gd name="connsiteX3" fmla="*/ 79 w 212410"/>
                <a:gd name="connsiteY3" fmla="*/ 117496 h 117443"/>
                <a:gd name="connsiteX4" fmla="*/ 79 w 212410"/>
                <a:gd name="connsiteY4" fmla="*/ 62155 h 117443"/>
                <a:gd name="connsiteX5" fmla="*/ 149907 w 212410"/>
                <a:gd name="connsiteY5" fmla="*/ 53773 h 117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410" h="117443">
                  <a:moveTo>
                    <a:pt x="154288" y="53"/>
                  </a:moveTo>
                  <a:cubicBezTo>
                    <a:pt x="180673" y="1005"/>
                    <a:pt x="217535" y="7006"/>
                    <a:pt x="211915" y="33104"/>
                  </a:cubicBezTo>
                  <a:cubicBezTo>
                    <a:pt x="203342" y="73204"/>
                    <a:pt x="148193" y="117496"/>
                    <a:pt x="148193" y="117496"/>
                  </a:cubicBezTo>
                  <a:lnTo>
                    <a:pt x="79" y="117496"/>
                  </a:lnTo>
                  <a:lnTo>
                    <a:pt x="79" y="62155"/>
                  </a:lnTo>
                  <a:cubicBezTo>
                    <a:pt x="23224" y="73681"/>
                    <a:pt x="75040" y="89111"/>
                    <a:pt x="149907" y="53773"/>
                  </a:cubicBezTo>
                  <a:close/>
                </a:path>
              </a:pathLst>
            </a:custGeom>
            <a:solidFill>
              <a:srgbClr val="18252D"/>
            </a:solidFill>
            <a:ln w="9525" cap="flat">
              <a:noFill/>
              <a:prstDash val="solid"/>
              <a:miter/>
            </a:ln>
          </p:spPr>
          <p:txBody>
            <a:bodyPr rtlCol="0" anchor="ctr"/>
            <a:lstStyle/>
            <a:p>
              <a:endParaRPr lang="en-US" sz="2160"/>
            </a:p>
          </p:txBody>
        </p:sp>
        <p:sp>
          <p:nvSpPr>
            <p:cNvPr id="194" name="Freeform: Shape 193">
              <a:extLst>
                <a:ext uri="{FF2B5EF4-FFF2-40B4-BE49-F238E27FC236}">
                  <a16:creationId xmlns:a16="http://schemas.microsoft.com/office/drawing/2014/main" id="{673139A0-8468-4DBE-8E1A-B615313926CC}"/>
                </a:ext>
              </a:extLst>
            </p:cNvPr>
            <p:cNvSpPr/>
            <p:nvPr/>
          </p:nvSpPr>
          <p:spPr>
            <a:xfrm>
              <a:off x="5633938" y="4693812"/>
              <a:ext cx="54967" cy="979420"/>
            </a:xfrm>
            <a:custGeom>
              <a:avLst/>
              <a:gdLst>
                <a:gd name="connsiteX0" fmla="*/ 35992 w 54967"/>
                <a:gd name="connsiteY0" fmla="*/ 595472 h 979420"/>
                <a:gd name="connsiteX1" fmla="*/ 16942 w 54967"/>
                <a:gd name="connsiteY1" fmla="*/ 216663 h 979420"/>
                <a:gd name="connsiteX2" fmla="*/ 6274 w 54967"/>
                <a:gd name="connsiteY2" fmla="*/ 3017 h 979420"/>
                <a:gd name="connsiteX3" fmla="*/ 83 w 54967"/>
                <a:gd name="connsiteY3" fmla="*/ 3017 h 979420"/>
                <a:gd name="connsiteX4" fmla="*/ 19133 w 54967"/>
                <a:gd name="connsiteY4" fmla="*/ 384017 h 979420"/>
                <a:gd name="connsiteX5" fmla="*/ 38183 w 54967"/>
                <a:gd name="connsiteY5" fmla="*/ 762827 h 979420"/>
                <a:gd name="connsiteX6" fmla="*/ 48851 w 54967"/>
                <a:gd name="connsiteY6" fmla="*/ 976472 h 979420"/>
                <a:gd name="connsiteX7" fmla="*/ 55042 w 54967"/>
                <a:gd name="connsiteY7" fmla="*/ 976472 h 979420"/>
                <a:gd name="connsiteX8" fmla="*/ 35992 w 54967"/>
                <a:gd name="connsiteY8" fmla="*/ 595472 h 979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67" h="979420">
                  <a:moveTo>
                    <a:pt x="35992" y="595472"/>
                  </a:moveTo>
                  <a:lnTo>
                    <a:pt x="16942" y="216663"/>
                  </a:lnTo>
                  <a:cubicBezTo>
                    <a:pt x="13386" y="145480"/>
                    <a:pt x="9830" y="74264"/>
                    <a:pt x="6274" y="3017"/>
                  </a:cubicBezTo>
                  <a:cubicBezTo>
                    <a:pt x="6274" y="-888"/>
                    <a:pt x="-108" y="-983"/>
                    <a:pt x="83" y="3017"/>
                  </a:cubicBezTo>
                  <a:cubicBezTo>
                    <a:pt x="6433" y="130017"/>
                    <a:pt x="12783" y="257017"/>
                    <a:pt x="19133" y="384017"/>
                  </a:cubicBezTo>
                  <a:lnTo>
                    <a:pt x="38183" y="762827"/>
                  </a:lnTo>
                  <a:cubicBezTo>
                    <a:pt x="41739" y="834073"/>
                    <a:pt x="45295" y="905289"/>
                    <a:pt x="48851" y="976472"/>
                  </a:cubicBezTo>
                  <a:cubicBezTo>
                    <a:pt x="48851" y="980473"/>
                    <a:pt x="55233" y="980473"/>
                    <a:pt x="55042" y="976472"/>
                  </a:cubicBezTo>
                  <a:cubicBezTo>
                    <a:pt x="48692" y="849409"/>
                    <a:pt x="42342" y="722409"/>
                    <a:pt x="35992" y="595472"/>
                  </a:cubicBezTo>
                  <a:close/>
                </a:path>
              </a:pathLst>
            </a:custGeom>
            <a:solidFill>
              <a:srgbClr val="18252D"/>
            </a:solidFill>
            <a:ln w="9525" cap="flat">
              <a:noFill/>
              <a:prstDash val="solid"/>
              <a:miter/>
            </a:ln>
          </p:spPr>
          <p:txBody>
            <a:bodyPr rtlCol="0" anchor="ctr"/>
            <a:lstStyle/>
            <a:p>
              <a:endParaRPr lang="en-US" sz="2160"/>
            </a:p>
          </p:txBody>
        </p:sp>
        <p:sp>
          <p:nvSpPr>
            <p:cNvPr id="195" name="Freeform: Shape 194">
              <a:extLst>
                <a:ext uri="{FF2B5EF4-FFF2-40B4-BE49-F238E27FC236}">
                  <a16:creationId xmlns:a16="http://schemas.microsoft.com/office/drawing/2014/main" id="{D4A6A7B3-08AA-4B67-9C98-BD40E76E3502}"/>
                </a:ext>
              </a:extLst>
            </p:cNvPr>
            <p:cNvSpPr/>
            <p:nvPr/>
          </p:nvSpPr>
          <p:spPr>
            <a:xfrm>
              <a:off x="5352383" y="3633596"/>
              <a:ext cx="205798" cy="233269"/>
            </a:xfrm>
            <a:custGeom>
              <a:avLst/>
              <a:gdLst>
                <a:gd name="connsiteX0" fmla="*/ 202580 w 205798"/>
                <a:gd name="connsiteY0" fmla="*/ 75014 h 233269"/>
                <a:gd name="connsiteX1" fmla="*/ 205723 w 205798"/>
                <a:gd name="connsiteY1" fmla="*/ 128354 h 233269"/>
                <a:gd name="connsiteX2" fmla="*/ 205723 w 205798"/>
                <a:gd name="connsiteY2" fmla="*/ 164835 h 233269"/>
                <a:gd name="connsiteX3" fmla="*/ 197722 w 205798"/>
                <a:gd name="connsiteY3" fmla="*/ 205602 h 233269"/>
                <a:gd name="connsiteX4" fmla="*/ 141525 w 205798"/>
                <a:gd name="connsiteY4" fmla="*/ 231796 h 233269"/>
                <a:gd name="connsiteX5" fmla="*/ 137810 w 205798"/>
                <a:gd name="connsiteY5" fmla="*/ 230367 h 233269"/>
                <a:gd name="connsiteX6" fmla="*/ 2936 w 205798"/>
                <a:gd name="connsiteY6" fmla="*/ 213793 h 233269"/>
                <a:gd name="connsiteX7" fmla="*/ 79 w 205798"/>
                <a:gd name="connsiteY7" fmla="*/ 182742 h 233269"/>
                <a:gd name="connsiteX8" fmla="*/ 126856 w 205798"/>
                <a:gd name="connsiteY8" fmla="*/ 186076 h 233269"/>
                <a:gd name="connsiteX9" fmla="*/ 152288 w 205798"/>
                <a:gd name="connsiteY9" fmla="*/ 122068 h 233269"/>
                <a:gd name="connsiteX10" fmla="*/ 143811 w 205798"/>
                <a:gd name="connsiteY10" fmla="*/ 82348 h 233269"/>
                <a:gd name="connsiteX11" fmla="*/ 149812 w 205798"/>
                <a:gd name="connsiteY11" fmla="*/ 68156 h 233269"/>
                <a:gd name="connsiteX12" fmla="*/ 163528 w 205798"/>
                <a:gd name="connsiteY12" fmla="*/ 62155 h 233269"/>
                <a:gd name="connsiteX13" fmla="*/ 171814 w 205798"/>
                <a:gd name="connsiteY13" fmla="*/ 67585 h 233269"/>
                <a:gd name="connsiteX14" fmla="*/ 182006 w 205798"/>
                <a:gd name="connsiteY14" fmla="*/ 5101 h 233269"/>
                <a:gd name="connsiteX15" fmla="*/ 189817 w 205798"/>
                <a:gd name="connsiteY15" fmla="*/ 53 h 233269"/>
                <a:gd name="connsiteX16" fmla="*/ 202580 w 205798"/>
                <a:gd name="connsiteY16" fmla="*/ 75014 h 23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798" h="233269">
                  <a:moveTo>
                    <a:pt x="202580" y="75014"/>
                  </a:moveTo>
                  <a:cubicBezTo>
                    <a:pt x="204295" y="92731"/>
                    <a:pt x="205247" y="110542"/>
                    <a:pt x="205723" y="128354"/>
                  </a:cubicBezTo>
                  <a:cubicBezTo>
                    <a:pt x="205723" y="140546"/>
                    <a:pt x="205723" y="152738"/>
                    <a:pt x="205723" y="164835"/>
                  </a:cubicBezTo>
                  <a:cubicBezTo>
                    <a:pt x="206582" y="178885"/>
                    <a:pt x="203828" y="192920"/>
                    <a:pt x="197722" y="205602"/>
                  </a:cubicBezTo>
                  <a:cubicBezTo>
                    <a:pt x="187436" y="223604"/>
                    <a:pt x="161146" y="238177"/>
                    <a:pt x="141525" y="231796"/>
                  </a:cubicBezTo>
                  <a:lnTo>
                    <a:pt x="137810" y="230367"/>
                  </a:lnTo>
                  <a:cubicBezTo>
                    <a:pt x="91900" y="212746"/>
                    <a:pt x="33035" y="212555"/>
                    <a:pt x="2936" y="213793"/>
                  </a:cubicBezTo>
                  <a:cubicBezTo>
                    <a:pt x="3128" y="203369"/>
                    <a:pt x="2170" y="192956"/>
                    <a:pt x="79" y="182742"/>
                  </a:cubicBezTo>
                  <a:cubicBezTo>
                    <a:pt x="41140" y="167188"/>
                    <a:pt x="86669" y="168385"/>
                    <a:pt x="126856" y="186076"/>
                  </a:cubicBezTo>
                  <a:lnTo>
                    <a:pt x="152288" y="122068"/>
                  </a:lnTo>
                  <a:cubicBezTo>
                    <a:pt x="144566" y="110366"/>
                    <a:pt x="141539" y="96183"/>
                    <a:pt x="143811" y="82348"/>
                  </a:cubicBezTo>
                  <a:cubicBezTo>
                    <a:pt x="144546" y="77177"/>
                    <a:pt x="146614" y="72286"/>
                    <a:pt x="149812" y="68156"/>
                  </a:cubicBezTo>
                  <a:cubicBezTo>
                    <a:pt x="153065" y="63953"/>
                    <a:pt x="158232" y="61692"/>
                    <a:pt x="163528" y="62155"/>
                  </a:cubicBezTo>
                  <a:cubicBezTo>
                    <a:pt x="166977" y="62598"/>
                    <a:pt x="170031" y="64600"/>
                    <a:pt x="171814" y="67585"/>
                  </a:cubicBezTo>
                  <a:cubicBezTo>
                    <a:pt x="175244" y="46725"/>
                    <a:pt x="178577" y="25960"/>
                    <a:pt x="182006" y="5101"/>
                  </a:cubicBezTo>
                  <a:cubicBezTo>
                    <a:pt x="184714" y="3586"/>
                    <a:pt x="187323" y="1900"/>
                    <a:pt x="189817" y="53"/>
                  </a:cubicBezTo>
                  <a:cubicBezTo>
                    <a:pt x="195896" y="24695"/>
                    <a:pt x="200162" y="49749"/>
                    <a:pt x="202580" y="75014"/>
                  </a:cubicBezTo>
                  <a:close/>
                </a:path>
              </a:pathLst>
            </a:custGeom>
            <a:solidFill>
              <a:srgbClr val="FFA18D"/>
            </a:solidFill>
            <a:ln w="9525" cap="flat">
              <a:noFill/>
              <a:prstDash val="solid"/>
              <a:miter/>
            </a:ln>
          </p:spPr>
          <p:txBody>
            <a:bodyPr rtlCol="0" anchor="ctr"/>
            <a:lstStyle/>
            <a:p>
              <a:endParaRPr lang="en-US" sz="2160"/>
            </a:p>
          </p:txBody>
        </p:sp>
        <p:sp>
          <p:nvSpPr>
            <p:cNvPr id="196" name="Freeform: Shape 195">
              <a:extLst>
                <a:ext uri="{FF2B5EF4-FFF2-40B4-BE49-F238E27FC236}">
                  <a16:creationId xmlns:a16="http://schemas.microsoft.com/office/drawing/2014/main" id="{7406C637-8699-44A0-81F4-96763D71F27C}"/>
                </a:ext>
              </a:extLst>
            </p:cNvPr>
            <p:cNvSpPr/>
            <p:nvPr/>
          </p:nvSpPr>
          <p:spPr>
            <a:xfrm>
              <a:off x="5555075" y="3708558"/>
              <a:ext cx="22193" cy="53340"/>
            </a:xfrm>
            <a:custGeom>
              <a:avLst/>
              <a:gdLst>
                <a:gd name="connsiteX0" fmla="*/ 22272 w 22193"/>
                <a:gd name="connsiteY0" fmla="*/ 47106 h 53340"/>
                <a:gd name="connsiteX1" fmla="*/ 3222 w 22193"/>
                <a:gd name="connsiteY1" fmla="*/ 53393 h 53340"/>
                <a:gd name="connsiteX2" fmla="*/ 79 w 22193"/>
                <a:gd name="connsiteY2" fmla="*/ 53 h 53340"/>
                <a:gd name="connsiteX3" fmla="*/ 22272 w 22193"/>
                <a:gd name="connsiteY3" fmla="*/ 47106 h 53340"/>
              </a:gdLst>
              <a:ahLst/>
              <a:cxnLst>
                <a:cxn ang="0">
                  <a:pos x="connsiteX0" y="connsiteY0"/>
                </a:cxn>
                <a:cxn ang="0">
                  <a:pos x="connsiteX1" y="connsiteY1"/>
                </a:cxn>
                <a:cxn ang="0">
                  <a:pos x="connsiteX2" y="connsiteY2"/>
                </a:cxn>
                <a:cxn ang="0">
                  <a:pos x="connsiteX3" y="connsiteY3"/>
                </a:cxn>
              </a:cxnLst>
              <a:rect l="l" t="t" r="r" b="b"/>
              <a:pathLst>
                <a:path w="22193" h="53340">
                  <a:moveTo>
                    <a:pt x="22272" y="47106"/>
                  </a:moveTo>
                  <a:lnTo>
                    <a:pt x="3222" y="53393"/>
                  </a:lnTo>
                  <a:cubicBezTo>
                    <a:pt x="3222" y="35581"/>
                    <a:pt x="1793" y="17769"/>
                    <a:pt x="79" y="53"/>
                  </a:cubicBezTo>
                  <a:cubicBezTo>
                    <a:pt x="7318" y="16245"/>
                    <a:pt x="15509" y="33104"/>
                    <a:pt x="22272" y="47106"/>
                  </a:cubicBezTo>
                  <a:close/>
                </a:path>
              </a:pathLst>
            </a:custGeom>
            <a:solidFill>
              <a:srgbClr val="F99180"/>
            </a:solidFill>
            <a:ln w="9525" cap="flat">
              <a:noFill/>
              <a:prstDash val="solid"/>
              <a:miter/>
            </a:ln>
          </p:spPr>
          <p:txBody>
            <a:bodyPr rtlCol="0" anchor="ctr"/>
            <a:lstStyle/>
            <a:p>
              <a:endParaRPr lang="en-US" sz="2160"/>
            </a:p>
          </p:txBody>
        </p:sp>
        <p:sp>
          <p:nvSpPr>
            <p:cNvPr id="197" name="Freeform: Shape 196">
              <a:extLst>
                <a:ext uri="{FF2B5EF4-FFF2-40B4-BE49-F238E27FC236}">
                  <a16:creationId xmlns:a16="http://schemas.microsoft.com/office/drawing/2014/main" id="{521425E8-FAEC-44A0-B7A3-6F7D9BB3F8B0}"/>
                </a:ext>
              </a:extLst>
            </p:cNvPr>
            <p:cNvSpPr/>
            <p:nvPr/>
          </p:nvSpPr>
          <p:spPr>
            <a:xfrm>
              <a:off x="5284361" y="3539595"/>
              <a:ext cx="289385" cy="280405"/>
            </a:xfrm>
            <a:custGeom>
              <a:avLst/>
              <a:gdLst>
                <a:gd name="connsiteX0" fmla="*/ 49241 w 289385"/>
                <a:gd name="connsiteY0" fmla="*/ 78052 h 280405"/>
                <a:gd name="connsiteX1" fmla="*/ 157729 w 289385"/>
                <a:gd name="connsiteY1" fmla="*/ 1429 h 280405"/>
                <a:gd name="connsiteX2" fmla="*/ 164303 w 289385"/>
                <a:gd name="connsiteY2" fmla="*/ 2805 h 280405"/>
                <a:gd name="connsiteX3" fmla="*/ 213452 w 289385"/>
                <a:gd name="connsiteY3" fmla="*/ 23188 h 280405"/>
                <a:gd name="connsiteX4" fmla="*/ 265078 w 289385"/>
                <a:gd name="connsiteY4" fmla="*/ 32237 h 280405"/>
                <a:gd name="connsiteX5" fmla="*/ 284890 w 289385"/>
                <a:gd name="connsiteY5" fmla="*/ 32237 h 280405"/>
                <a:gd name="connsiteX6" fmla="*/ 287842 w 289385"/>
                <a:gd name="connsiteY6" fmla="*/ 53097 h 280405"/>
                <a:gd name="connsiteX7" fmla="*/ 257934 w 289385"/>
                <a:gd name="connsiteY7" fmla="*/ 93864 h 280405"/>
                <a:gd name="connsiteX8" fmla="*/ 250123 w 289385"/>
                <a:gd name="connsiteY8" fmla="*/ 98912 h 280405"/>
                <a:gd name="connsiteX9" fmla="*/ 239932 w 289385"/>
                <a:gd name="connsiteY9" fmla="*/ 161396 h 280405"/>
                <a:gd name="connsiteX10" fmla="*/ 231645 w 289385"/>
                <a:gd name="connsiteY10" fmla="*/ 155966 h 280405"/>
                <a:gd name="connsiteX11" fmla="*/ 217929 w 289385"/>
                <a:gd name="connsiteY11" fmla="*/ 161967 h 280405"/>
                <a:gd name="connsiteX12" fmla="*/ 211928 w 289385"/>
                <a:gd name="connsiteY12" fmla="*/ 176159 h 280405"/>
                <a:gd name="connsiteX13" fmla="*/ 220406 w 289385"/>
                <a:gd name="connsiteY13" fmla="*/ 215879 h 280405"/>
                <a:gd name="connsiteX14" fmla="*/ 194974 w 289385"/>
                <a:gd name="connsiteY14" fmla="*/ 280458 h 280405"/>
                <a:gd name="connsiteX15" fmla="*/ 68196 w 289385"/>
                <a:gd name="connsiteY15" fmla="*/ 277124 h 280405"/>
                <a:gd name="connsiteX16" fmla="*/ 53718 w 289385"/>
                <a:gd name="connsiteY16" fmla="*/ 236453 h 280405"/>
                <a:gd name="connsiteX17" fmla="*/ 25905 w 289385"/>
                <a:gd name="connsiteY17" fmla="*/ 194162 h 280405"/>
                <a:gd name="connsiteX18" fmla="*/ 2950 w 289385"/>
                <a:gd name="connsiteY18" fmla="*/ 149299 h 280405"/>
                <a:gd name="connsiteX19" fmla="*/ 7236 w 289385"/>
                <a:gd name="connsiteY19" fmla="*/ 100150 h 280405"/>
                <a:gd name="connsiteX20" fmla="*/ 49241 w 289385"/>
                <a:gd name="connsiteY20" fmla="*/ 78052 h 28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9385" h="280405">
                  <a:moveTo>
                    <a:pt x="49241" y="78052"/>
                  </a:moveTo>
                  <a:cubicBezTo>
                    <a:pt x="58040" y="26935"/>
                    <a:pt x="106612" y="-7370"/>
                    <a:pt x="157729" y="1429"/>
                  </a:cubicBezTo>
                  <a:cubicBezTo>
                    <a:pt x="159936" y="1809"/>
                    <a:pt x="162129" y="2268"/>
                    <a:pt x="164303" y="2805"/>
                  </a:cubicBezTo>
                  <a:cubicBezTo>
                    <a:pt x="181247" y="8158"/>
                    <a:pt x="197693" y="14978"/>
                    <a:pt x="213452" y="23188"/>
                  </a:cubicBezTo>
                  <a:cubicBezTo>
                    <a:pt x="229331" y="31412"/>
                    <a:pt x="247349" y="34570"/>
                    <a:pt x="265078" y="32237"/>
                  </a:cubicBezTo>
                  <a:cubicBezTo>
                    <a:pt x="271745" y="30808"/>
                    <a:pt x="279365" y="28331"/>
                    <a:pt x="284890" y="32237"/>
                  </a:cubicBezTo>
                  <a:cubicBezTo>
                    <a:pt x="290414" y="36142"/>
                    <a:pt x="290319" y="45953"/>
                    <a:pt x="287842" y="53097"/>
                  </a:cubicBezTo>
                  <a:cubicBezTo>
                    <a:pt x="282346" y="69461"/>
                    <a:pt x="271893" y="83709"/>
                    <a:pt x="257934" y="93864"/>
                  </a:cubicBezTo>
                  <a:cubicBezTo>
                    <a:pt x="255440" y="95711"/>
                    <a:pt x="252831" y="97397"/>
                    <a:pt x="250123" y="98912"/>
                  </a:cubicBezTo>
                  <a:cubicBezTo>
                    <a:pt x="246694" y="119772"/>
                    <a:pt x="243361" y="140536"/>
                    <a:pt x="239932" y="161396"/>
                  </a:cubicBezTo>
                  <a:cubicBezTo>
                    <a:pt x="238148" y="158411"/>
                    <a:pt x="235094" y="156409"/>
                    <a:pt x="231645" y="155966"/>
                  </a:cubicBezTo>
                  <a:cubicBezTo>
                    <a:pt x="226350" y="155503"/>
                    <a:pt x="221182" y="157764"/>
                    <a:pt x="217929" y="161967"/>
                  </a:cubicBezTo>
                  <a:cubicBezTo>
                    <a:pt x="214731" y="166097"/>
                    <a:pt x="212663" y="170988"/>
                    <a:pt x="211928" y="176159"/>
                  </a:cubicBezTo>
                  <a:cubicBezTo>
                    <a:pt x="209656" y="189994"/>
                    <a:pt x="212683" y="204177"/>
                    <a:pt x="220406" y="215879"/>
                  </a:cubicBezTo>
                  <a:lnTo>
                    <a:pt x="194974" y="280458"/>
                  </a:lnTo>
                  <a:cubicBezTo>
                    <a:pt x="154786" y="262768"/>
                    <a:pt x="109258" y="261571"/>
                    <a:pt x="68196" y="277124"/>
                  </a:cubicBezTo>
                  <a:cubicBezTo>
                    <a:pt x="65354" y="262941"/>
                    <a:pt x="60477" y="249242"/>
                    <a:pt x="53718" y="236453"/>
                  </a:cubicBezTo>
                  <a:cubicBezTo>
                    <a:pt x="45272" y="221830"/>
                    <a:pt x="35985" y="207710"/>
                    <a:pt x="25905" y="194162"/>
                  </a:cubicBezTo>
                  <a:cubicBezTo>
                    <a:pt x="15817" y="180585"/>
                    <a:pt x="8059" y="165423"/>
                    <a:pt x="2950" y="149299"/>
                  </a:cubicBezTo>
                  <a:cubicBezTo>
                    <a:pt x="-2028" y="132978"/>
                    <a:pt x="-492" y="115363"/>
                    <a:pt x="7236" y="100150"/>
                  </a:cubicBezTo>
                  <a:cubicBezTo>
                    <a:pt x="15375" y="84861"/>
                    <a:pt x="32031" y="76099"/>
                    <a:pt x="49241" y="78052"/>
                  </a:cubicBezTo>
                  <a:close/>
                </a:path>
              </a:pathLst>
            </a:custGeom>
            <a:solidFill>
              <a:srgbClr val="18252D"/>
            </a:solidFill>
            <a:ln w="9525" cap="flat">
              <a:noFill/>
              <a:prstDash val="solid"/>
              <a:miter/>
            </a:ln>
          </p:spPr>
          <p:txBody>
            <a:bodyPr rtlCol="0" anchor="ctr"/>
            <a:lstStyle/>
            <a:p>
              <a:endParaRPr lang="en-US" sz="2160"/>
            </a:p>
          </p:txBody>
        </p:sp>
        <p:sp>
          <p:nvSpPr>
            <p:cNvPr id="198" name="Freeform: Shape 197">
              <a:extLst>
                <a:ext uri="{FF2B5EF4-FFF2-40B4-BE49-F238E27FC236}">
                  <a16:creationId xmlns:a16="http://schemas.microsoft.com/office/drawing/2014/main" id="{2BC2FD40-3BF3-4774-A65B-CD8489F91326}"/>
                </a:ext>
              </a:extLst>
            </p:cNvPr>
            <p:cNvSpPr/>
            <p:nvPr/>
          </p:nvSpPr>
          <p:spPr>
            <a:xfrm>
              <a:off x="5490953" y="3690555"/>
              <a:ext cx="41075" cy="76873"/>
            </a:xfrm>
            <a:custGeom>
              <a:avLst/>
              <a:gdLst>
                <a:gd name="connsiteX0" fmla="*/ 22481 w 41075"/>
                <a:gd name="connsiteY0" fmla="*/ 53 h 76873"/>
                <a:gd name="connsiteX1" fmla="*/ 2383 w 41075"/>
                <a:gd name="connsiteY1" fmla="*/ 18437 h 76873"/>
                <a:gd name="connsiteX2" fmla="*/ 17147 w 41075"/>
                <a:gd name="connsiteY2" fmla="*/ 76348 h 76873"/>
                <a:gd name="connsiteX3" fmla="*/ 21528 w 41075"/>
                <a:gd name="connsiteY3" fmla="*/ 75599 h 76873"/>
                <a:gd name="connsiteX4" fmla="*/ 21528 w 41075"/>
                <a:gd name="connsiteY4" fmla="*/ 71967 h 76873"/>
                <a:gd name="connsiteX5" fmla="*/ 6669 w 41075"/>
                <a:gd name="connsiteY5" fmla="*/ 27390 h 76873"/>
                <a:gd name="connsiteX6" fmla="*/ 17337 w 41075"/>
                <a:gd name="connsiteY6" fmla="*/ 7483 h 76873"/>
                <a:gd name="connsiteX7" fmla="*/ 33743 w 41075"/>
                <a:gd name="connsiteY7" fmla="*/ 13210 h 76873"/>
                <a:gd name="connsiteX8" fmla="*/ 34959 w 41075"/>
                <a:gd name="connsiteY8" fmla="*/ 18913 h 76873"/>
                <a:gd name="connsiteX9" fmla="*/ 38599 w 41075"/>
                <a:gd name="connsiteY9" fmla="*/ 21463 h 76873"/>
                <a:gd name="connsiteX10" fmla="*/ 41150 w 41075"/>
                <a:gd name="connsiteY10" fmla="*/ 18913 h 76873"/>
                <a:gd name="connsiteX11" fmla="*/ 23057 w 41075"/>
                <a:gd name="connsiteY11" fmla="*/ 56 h 76873"/>
                <a:gd name="connsiteX12" fmla="*/ 22481 w 41075"/>
                <a:gd name="connsiteY12" fmla="*/ 54 h 7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075" h="76873">
                  <a:moveTo>
                    <a:pt x="22481" y="53"/>
                  </a:moveTo>
                  <a:cubicBezTo>
                    <a:pt x="12491" y="1145"/>
                    <a:pt x="4359" y="8583"/>
                    <a:pt x="2383" y="18437"/>
                  </a:cubicBezTo>
                  <a:cubicBezTo>
                    <a:pt x="-3527" y="38990"/>
                    <a:pt x="2118" y="61133"/>
                    <a:pt x="17147" y="76348"/>
                  </a:cubicBezTo>
                  <a:cubicBezTo>
                    <a:pt x="18564" y="77351"/>
                    <a:pt x="20525" y="77016"/>
                    <a:pt x="21528" y="75599"/>
                  </a:cubicBezTo>
                  <a:cubicBezTo>
                    <a:pt x="22298" y="74511"/>
                    <a:pt x="22298" y="73055"/>
                    <a:pt x="21528" y="71967"/>
                  </a:cubicBezTo>
                  <a:cubicBezTo>
                    <a:pt x="9983" y="60184"/>
                    <a:pt x="4502" y="43743"/>
                    <a:pt x="6669" y="27390"/>
                  </a:cubicBezTo>
                  <a:cubicBezTo>
                    <a:pt x="6993" y="19472"/>
                    <a:pt x="10924" y="12138"/>
                    <a:pt x="17337" y="7483"/>
                  </a:cubicBezTo>
                  <a:cubicBezTo>
                    <a:pt x="23449" y="4534"/>
                    <a:pt x="30794" y="7098"/>
                    <a:pt x="33743" y="13210"/>
                  </a:cubicBezTo>
                  <a:cubicBezTo>
                    <a:pt x="34600" y="14986"/>
                    <a:pt x="35017" y="16942"/>
                    <a:pt x="34959" y="18913"/>
                  </a:cubicBezTo>
                  <a:cubicBezTo>
                    <a:pt x="35260" y="20623"/>
                    <a:pt x="36890" y="21765"/>
                    <a:pt x="38599" y="21463"/>
                  </a:cubicBezTo>
                  <a:cubicBezTo>
                    <a:pt x="39901" y="21234"/>
                    <a:pt x="40921" y="20215"/>
                    <a:pt x="41150" y="18913"/>
                  </a:cubicBezTo>
                  <a:cubicBezTo>
                    <a:pt x="41361" y="8710"/>
                    <a:pt x="33260" y="268"/>
                    <a:pt x="23057" y="56"/>
                  </a:cubicBezTo>
                  <a:cubicBezTo>
                    <a:pt x="22865" y="53"/>
                    <a:pt x="22673" y="52"/>
                    <a:pt x="22481" y="54"/>
                  </a:cubicBezTo>
                  <a:close/>
                </a:path>
              </a:pathLst>
            </a:custGeom>
            <a:solidFill>
              <a:srgbClr val="18252D"/>
            </a:solidFill>
            <a:ln w="9525" cap="flat">
              <a:noFill/>
              <a:prstDash val="solid"/>
              <a:miter/>
            </a:ln>
          </p:spPr>
          <p:txBody>
            <a:bodyPr rtlCol="0" anchor="ctr"/>
            <a:lstStyle/>
            <a:p>
              <a:endParaRPr lang="en-US" sz="2160"/>
            </a:p>
          </p:txBody>
        </p:sp>
        <p:sp>
          <p:nvSpPr>
            <p:cNvPr id="199" name="Freeform: Shape 198">
              <a:extLst>
                <a:ext uri="{FF2B5EF4-FFF2-40B4-BE49-F238E27FC236}">
                  <a16:creationId xmlns:a16="http://schemas.microsoft.com/office/drawing/2014/main" id="{F36AA911-9614-4905-B3B4-BFA8D7CEDDAD}"/>
                </a:ext>
              </a:extLst>
            </p:cNvPr>
            <p:cNvSpPr/>
            <p:nvPr/>
          </p:nvSpPr>
          <p:spPr>
            <a:xfrm>
              <a:off x="6239636" y="2430874"/>
              <a:ext cx="81343" cy="68865"/>
            </a:xfrm>
            <a:custGeom>
              <a:avLst/>
              <a:gdLst>
                <a:gd name="connsiteX0" fmla="*/ 79 w 81343"/>
                <a:gd name="connsiteY0" fmla="*/ 10721 h 68865"/>
                <a:gd name="connsiteX1" fmla="*/ 18176 w 81343"/>
                <a:gd name="connsiteY1" fmla="*/ 68918 h 68865"/>
                <a:gd name="connsiteX2" fmla="*/ 81422 w 81343"/>
                <a:gd name="connsiteY2" fmla="*/ 56631 h 68865"/>
                <a:gd name="connsiteX3" fmla="*/ 71897 w 81343"/>
                <a:gd name="connsiteY3" fmla="*/ 53 h 68865"/>
              </a:gdLst>
              <a:ahLst/>
              <a:cxnLst>
                <a:cxn ang="0">
                  <a:pos x="connsiteX0" y="connsiteY0"/>
                </a:cxn>
                <a:cxn ang="0">
                  <a:pos x="connsiteX1" y="connsiteY1"/>
                </a:cxn>
                <a:cxn ang="0">
                  <a:pos x="connsiteX2" y="connsiteY2"/>
                </a:cxn>
                <a:cxn ang="0">
                  <a:pos x="connsiteX3" y="connsiteY3"/>
                </a:cxn>
              </a:cxnLst>
              <a:rect l="l" t="t" r="r" b="b"/>
              <a:pathLst>
                <a:path w="81343" h="68865">
                  <a:moveTo>
                    <a:pt x="79" y="10721"/>
                  </a:moveTo>
                  <a:cubicBezTo>
                    <a:pt x="8270" y="32056"/>
                    <a:pt x="18176" y="68918"/>
                    <a:pt x="18176" y="68918"/>
                  </a:cubicBezTo>
                  <a:lnTo>
                    <a:pt x="81422" y="56631"/>
                  </a:lnTo>
                  <a:lnTo>
                    <a:pt x="71897" y="53"/>
                  </a:lnTo>
                  <a:close/>
                </a:path>
              </a:pathLst>
            </a:custGeom>
            <a:solidFill>
              <a:srgbClr val="FFA18D"/>
            </a:solidFill>
            <a:ln w="9525" cap="flat">
              <a:noFill/>
              <a:prstDash val="solid"/>
              <a:miter/>
            </a:ln>
          </p:spPr>
          <p:txBody>
            <a:bodyPr rtlCol="0" anchor="ctr"/>
            <a:lstStyle/>
            <a:p>
              <a:endParaRPr lang="en-US" sz="2160"/>
            </a:p>
          </p:txBody>
        </p:sp>
        <p:sp>
          <p:nvSpPr>
            <p:cNvPr id="200" name="Freeform: Shape 199">
              <a:extLst>
                <a:ext uri="{FF2B5EF4-FFF2-40B4-BE49-F238E27FC236}">
                  <a16:creationId xmlns:a16="http://schemas.microsoft.com/office/drawing/2014/main" id="{22D41A8B-72BE-4B3C-9F42-2699710866E3}"/>
                </a:ext>
              </a:extLst>
            </p:cNvPr>
            <p:cNvSpPr/>
            <p:nvPr/>
          </p:nvSpPr>
          <p:spPr>
            <a:xfrm>
              <a:off x="6413373" y="2446495"/>
              <a:ext cx="83629" cy="95250"/>
            </a:xfrm>
            <a:custGeom>
              <a:avLst/>
              <a:gdLst>
                <a:gd name="connsiteX0" fmla="*/ 5032 w 83629"/>
                <a:gd name="connsiteY0" fmla="*/ 53 h 95250"/>
                <a:gd name="connsiteX1" fmla="*/ 79 w 83629"/>
                <a:gd name="connsiteY1" fmla="*/ 95303 h 95250"/>
                <a:gd name="connsiteX2" fmla="*/ 59896 w 83629"/>
                <a:gd name="connsiteY2" fmla="*/ 71490 h 95250"/>
                <a:gd name="connsiteX3" fmla="*/ 83708 w 83629"/>
                <a:gd name="connsiteY3" fmla="*/ 243 h 95250"/>
              </a:gdLst>
              <a:ahLst/>
              <a:cxnLst>
                <a:cxn ang="0">
                  <a:pos x="connsiteX0" y="connsiteY0"/>
                </a:cxn>
                <a:cxn ang="0">
                  <a:pos x="connsiteX1" y="connsiteY1"/>
                </a:cxn>
                <a:cxn ang="0">
                  <a:pos x="connsiteX2" y="connsiteY2"/>
                </a:cxn>
                <a:cxn ang="0">
                  <a:pos x="connsiteX3" y="connsiteY3"/>
                </a:cxn>
              </a:cxnLst>
              <a:rect l="l" t="t" r="r" b="b"/>
              <a:pathLst>
                <a:path w="83629" h="95250">
                  <a:moveTo>
                    <a:pt x="5032" y="53"/>
                  </a:moveTo>
                  <a:cubicBezTo>
                    <a:pt x="4174" y="2529"/>
                    <a:pt x="79" y="95303"/>
                    <a:pt x="79" y="95303"/>
                  </a:cubicBezTo>
                  <a:lnTo>
                    <a:pt x="59896" y="71490"/>
                  </a:lnTo>
                  <a:lnTo>
                    <a:pt x="83708" y="243"/>
                  </a:lnTo>
                  <a:close/>
                </a:path>
              </a:pathLst>
            </a:custGeom>
            <a:solidFill>
              <a:srgbClr val="FFA18D"/>
            </a:solidFill>
            <a:ln w="9525" cap="flat">
              <a:noFill/>
              <a:prstDash val="solid"/>
              <a:miter/>
            </a:ln>
          </p:spPr>
          <p:txBody>
            <a:bodyPr rtlCol="0" anchor="ctr"/>
            <a:lstStyle/>
            <a:p>
              <a:endParaRPr lang="en-US" sz="2160"/>
            </a:p>
          </p:txBody>
        </p:sp>
        <p:sp>
          <p:nvSpPr>
            <p:cNvPr id="201" name="Freeform: Shape 200">
              <a:extLst>
                <a:ext uri="{FF2B5EF4-FFF2-40B4-BE49-F238E27FC236}">
                  <a16:creationId xmlns:a16="http://schemas.microsoft.com/office/drawing/2014/main" id="{AF65A00A-7BFD-41DE-878F-05E5C6B532DF}"/>
                </a:ext>
              </a:extLst>
            </p:cNvPr>
            <p:cNvSpPr/>
            <p:nvPr/>
          </p:nvSpPr>
          <p:spPr>
            <a:xfrm>
              <a:off x="6040399" y="1917835"/>
              <a:ext cx="658144" cy="548758"/>
            </a:xfrm>
            <a:custGeom>
              <a:avLst/>
              <a:gdLst>
                <a:gd name="connsiteX0" fmla="*/ 159216 w 658144"/>
                <a:gd name="connsiteY0" fmla="*/ 548620 h 548758"/>
                <a:gd name="connsiteX1" fmla="*/ 279421 w 658144"/>
                <a:gd name="connsiteY1" fmla="*/ 524617 h 548758"/>
                <a:gd name="connsiteX2" fmla="*/ 184171 w 658144"/>
                <a:gd name="connsiteY2" fmla="*/ 204482 h 548758"/>
                <a:gd name="connsiteX3" fmla="*/ 332761 w 658144"/>
                <a:gd name="connsiteY3" fmla="*/ 200101 h 548758"/>
                <a:gd name="connsiteX4" fmla="*/ 320760 w 658144"/>
                <a:gd name="connsiteY4" fmla="*/ 548620 h 548758"/>
                <a:gd name="connsiteX5" fmla="*/ 459444 w 658144"/>
                <a:gd name="connsiteY5" fmla="*/ 545382 h 548758"/>
                <a:gd name="connsiteX6" fmla="*/ 534882 w 658144"/>
                <a:gd name="connsiteY6" fmla="*/ 228485 h 548758"/>
                <a:gd name="connsiteX7" fmla="*/ 648515 w 658144"/>
                <a:gd name="connsiteY7" fmla="*/ 197910 h 548758"/>
                <a:gd name="connsiteX8" fmla="*/ 658040 w 658144"/>
                <a:gd name="connsiteY8" fmla="*/ 15411 h 548758"/>
                <a:gd name="connsiteX9" fmla="*/ 360860 w 658144"/>
                <a:gd name="connsiteY9" fmla="*/ 171 h 548758"/>
                <a:gd name="connsiteX10" fmla="*/ 33581 w 658144"/>
                <a:gd name="connsiteY10" fmla="*/ 73418 h 548758"/>
                <a:gd name="connsiteX11" fmla="*/ 57584 w 658144"/>
                <a:gd name="connsiteY11" fmla="*/ 317068 h 548758"/>
                <a:gd name="connsiteX12" fmla="*/ 159216 w 658144"/>
                <a:gd name="connsiteY12" fmla="*/ 548620 h 54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8144" h="548758">
                  <a:moveTo>
                    <a:pt x="159216" y="548620"/>
                  </a:moveTo>
                  <a:cubicBezTo>
                    <a:pt x="191982" y="547573"/>
                    <a:pt x="279421" y="524617"/>
                    <a:pt x="279421" y="524617"/>
                  </a:cubicBezTo>
                  <a:cubicBezTo>
                    <a:pt x="267420" y="474325"/>
                    <a:pt x="187600" y="215341"/>
                    <a:pt x="184171" y="204482"/>
                  </a:cubicBezTo>
                  <a:cubicBezTo>
                    <a:pt x="231129" y="193528"/>
                    <a:pt x="332761" y="200101"/>
                    <a:pt x="332761" y="200101"/>
                  </a:cubicBezTo>
                  <a:cubicBezTo>
                    <a:pt x="318569" y="251440"/>
                    <a:pt x="328380" y="518045"/>
                    <a:pt x="320760" y="548620"/>
                  </a:cubicBezTo>
                  <a:cubicBezTo>
                    <a:pt x="367718" y="549763"/>
                    <a:pt x="459444" y="545382"/>
                    <a:pt x="459444" y="545382"/>
                  </a:cubicBezTo>
                  <a:cubicBezTo>
                    <a:pt x="479161" y="485279"/>
                    <a:pt x="504307" y="264585"/>
                    <a:pt x="534882" y="228485"/>
                  </a:cubicBezTo>
                  <a:cubicBezTo>
                    <a:pt x="565457" y="192385"/>
                    <a:pt x="648515" y="197910"/>
                    <a:pt x="648515" y="197910"/>
                  </a:cubicBezTo>
                  <a:cubicBezTo>
                    <a:pt x="655871" y="137367"/>
                    <a:pt x="659053" y="76390"/>
                    <a:pt x="658040" y="15411"/>
                  </a:cubicBezTo>
                  <a:cubicBezTo>
                    <a:pt x="658040" y="15411"/>
                    <a:pt x="429440" y="2362"/>
                    <a:pt x="360860" y="171"/>
                  </a:cubicBezTo>
                  <a:cubicBezTo>
                    <a:pt x="292280" y="-2020"/>
                    <a:pt x="96922" y="26365"/>
                    <a:pt x="33581" y="73418"/>
                  </a:cubicBezTo>
                  <a:cubicBezTo>
                    <a:pt x="-29760" y="120472"/>
                    <a:pt x="7292" y="215531"/>
                    <a:pt x="57584" y="317068"/>
                  </a:cubicBezTo>
                  <a:cubicBezTo>
                    <a:pt x="107876" y="418604"/>
                    <a:pt x="159216" y="548620"/>
                    <a:pt x="159216" y="548620"/>
                  </a:cubicBezTo>
                  <a:close/>
                </a:path>
              </a:pathLst>
            </a:custGeom>
            <a:solidFill>
              <a:srgbClr val="18252D"/>
            </a:solidFill>
            <a:ln w="9525" cap="flat">
              <a:noFill/>
              <a:prstDash val="solid"/>
              <a:miter/>
            </a:ln>
          </p:spPr>
          <p:txBody>
            <a:bodyPr rtlCol="0" anchor="ctr"/>
            <a:lstStyle/>
            <a:p>
              <a:endParaRPr lang="en-US" sz="2160"/>
            </a:p>
          </p:txBody>
        </p:sp>
        <p:sp>
          <p:nvSpPr>
            <p:cNvPr id="202" name="Freeform: Shape 201">
              <a:extLst>
                <a:ext uri="{FF2B5EF4-FFF2-40B4-BE49-F238E27FC236}">
                  <a16:creationId xmlns:a16="http://schemas.microsoft.com/office/drawing/2014/main" id="{6029ED67-8C70-426C-BBE9-354DBA1B0C37}"/>
                </a:ext>
              </a:extLst>
            </p:cNvPr>
            <p:cNvSpPr/>
            <p:nvPr/>
          </p:nvSpPr>
          <p:spPr>
            <a:xfrm>
              <a:off x="6204394" y="1981675"/>
              <a:ext cx="133327" cy="276587"/>
            </a:xfrm>
            <a:custGeom>
              <a:avLst/>
              <a:gdLst>
                <a:gd name="connsiteX0" fmla="*/ 79 w 133327"/>
                <a:gd name="connsiteY0" fmla="*/ 62537 h 276587"/>
                <a:gd name="connsiteX1" fmla="*/ 53419 w 133327"/>
                <a:gd name="connsiteY1" fmla="*/ 155120 h 276587"/>
                <a:gd name="connsiteX2" fmla="*/ 91518 w 133327"/>
                <a:gd name="connsiteY2" fmla="*/ 243607 h 276587"/>
                <a:gd name="connsiteX3" fmla="*/ 106282 w 133327"/>
                <a:gd name="connsiteY3" fmla="*/ 273134 h 276587"/>
                <a:gd name="connsiteX4" fmla="*/ 124284 w 133327"/>
                <a:gd name="connsiteY4" fmla="*/ 253132 h 276587"/>
                <a:gd name="connsiteX5" fmla="*/ 133048 w 133327"/>
                <a:gd name="connsiteY5" fmla="*/ 193029 h 276587"/>
                <a:gd name="connsiteX6" fmla="*/ 50942 w 133327"/>
                <a:gd name="connsiteY6" fmla="*/ 53 h 276587"/>
                <a:gd name="connsiteX7" fmla="*/ 79 w 133327"/>
                <a:gd name="connsiteY7" fmla="*/ 62537 h 276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27" h="276587">
                  <a:moveTo>
                    <a:pt x="79" y="62537"/>
                  </a:moveTo>
                  <a:cubicBezTo>
                    <a:pt x="21971" y="90839"/>
                    <a:pt x="39915" y="121985"/>
                    <a:pt x="53419" y="155120"/>
                  </a:cubicBezTo>
                  <a:cubicBezTo>
                    <a:pt x="61610" y="179694"/>
                    <a:pt x="82851" y="249322"/>
                    <a:pt x="91518" y="243607"/>
                  </a:cubicBezTo>
                  <a:cubicBezTo>
                    <a:pt x="95614" y="281707"/>
                    <a:pt x="103806" y="274754"/>
                    <a:pt x="106282" y="273134"/>
                  </a:cubicBezTo>
                  <a:cubicBezTo>
                    <a:pt x="115807" y="280469"/>
                    <a:pt x="125332" y="277421"/>
                    <a:pt x="124284" y="253132"/>
                  </a:cubicBezTo>
                  <a:cubicBezTo>
                    <a:pt x="126761" y="237892"/>
                    <a:pt x="135238" y="220366"/>
                    <a:pt x="133048" y="193029"/>
                  </a:cubicBezTo>
                  <a:cubicBezTo>
                    <a:pt x="130857" y="165692"/>
                    <a:pt x="83708" y="42820"/>
                    <a:pt x="50942" y="53"/>
                  </a:cubicBezTo>
                  <a:cubicBezTo>
                    <a:pt x="30940" y="10054"/>
                    <a:pt x="79" y="62537"/>
                    <a:pt x="79" y="62537"/>
                  </a:cubicBezTo>
                  <a:close/>
                </a:path>
              </a:pathLst>
            </a:custGeom>
            <a:solidFill>
              <a:srgbClr val="FFA18D"/>
            </a:solidFill>
            <a:ln w="9525" cap="flat">
              <a:noFill/>
              <a:prstDash val="solid"/>
              <a:miter/>
            </a:ln>
          </p:spPr>
          <p:txBody>
            <a:bodyPr rtlCol="0" anchor="ctr"/>
            <a:lstStyle/>
            <a:p>
              <a:endParaRPr lang="en-US" sz="2160"/>
            </a:p>
          </p:txBody>
        </p:sp>
        <p:sp>
          <p:nvSpPr>
            <p:cNvPr id="203" name="Freeform: Shape 202">
              <a:extLst>
                <a:ext uri="{FF2B5EF4-FFF2-40B4-BE49-F238E27FC236}">
                  <a16:creationId xmlns:a16="http://schemas.microsoft.com/office/drawing/2014/main" id="{C9E8207C-1EF0-453F-9991-0527DF25D5EE}"/>
                </a:ext>
              </a:extLst>
            </p:cNvPr>
            <p:cNvSpPr/>
            <p:nvPr/>
          </p:nvSpPr>
          <p:spPr>
            <a:xfrm>
              <a:off x="6687978" y="2023669"/>
              <a:ext cx="176974" cy="120139"/>
            </a:xfrm>
            <a:custGeom>
              <a:avLst/>
              <a:gdLst>
                <a:gd name="connsiteX0" fmla="*/ 3317 w 176974"/>
                <a:gd name="connsiteY0" fmla="*/ 22638 h 120139"/>
                <a:gd name="connsiteX1" fmla="*/ 79 w 176974"/>
                <a:gd name="connsiteY1" fmla="*/ 100267 h 120139"/>
                <a:gd name="connsiteX2" fmla="*/ 93995 w 176974"/>
                <a:gd name="connsiteY2" fmla="*/ 118841 h 120139"/>
                <a:gd name="connsiteX3" fmla="*/ 95138 w 176974"/>
                <a:gd name="connsiteY3" fmla="*/ 101886 h 120139"/>
                <a:gd name="connsiteX4" fmla="*/ 177053 w 176974"/>
                <a:gd name="connsiteY4" fmla="*/ 95314 h 120139"/>
                <a:gd name="connsiteX5" fmla="*/ 113712 w 176974"/>
                <a:gd name="connsiteY5" fmla="*/ 81884 h 120139"/>
                <a:gd name="connsiteX6" fmla="*/ 80755 w 176974"/>
                <a:gd name="connsiteY6" fmla="*/ 21019 h 120139"/>
                <a:gd name="connsiteX7" fmla="*/ 3317 w 176974"/>
                <a:gd name="connsiteY7" fmla="*/ 22638 h 12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974" h="120139">
                  <a:moveTo>
                    <a:pt x="3317" y="22638"/>
                  </a:moveTo>
                  <a:cubicBezTo>
                    <a:pt x="3317" y="53785"/>
                    <a:pt x="79" y="94266"/>
                    <a:pt x="79" y="100267"/>
                  </a:cubicBezTo>
                  <a:cubicBezTo>
                    <a:pt x="79" y="106268"/>
                    <a:pt x="66754" y="113411"/>
                    <a:pt x="93995" y="118841"/>
                  </a:cubicBezTo>
                  <a:cubicBezTo>
                    <a:pt x="121237" y="124270"/>
                    <a:pt x="137715" y="112269"/>
                    <a:pt x="95138" y="101886"/>
                  </a:cubicBezTo>
                  <a:cubicBezTo>
                    <a:pt x="162861" y="98076"/>
                    <a:pt x="177053" y="98648"/>
                    <a:pt x="177053" y="95314"/>
                  </a:cubicBezTo>
                  <a:cubicBezTo>
                    <a:pt x="177053" y="91980"/>
                    <a:pt x="152955" y="81884"/>
                    <a:pt x="113712" y="81884"/>
                  </a:cubicBezTo>
                  <a:cubicBezTo>
                    <a:pt x="74469" y="81884"/>
                    <a:pt x="80755" y="69120"/>
                    <a:pt x="80755" y="21019"/>
                  </a:cubicBezTo>
                  <a:cubicBezTo>
                    <a:pt x="80755" y="-27082"/>
                    <a:pt x="3317" y="22638"/>
                    <a:pt x="3317" y="22638"/>
                  </a:cubicBezTo>
                  <a:close/>
                </a:path>
              </a:pathLst>
            </a:custGeom>
            <a:solidFill>
              <a:srgbClr val="FFA18D"/>
            </a:solidFill>
            <a:ln w="9525" cap="flat">
              <a:noFill/>
              <a:prstDash val="solid"/>
              <a:miter/>
            </a:ln>
          </p:spPr>
          <p:txBody>
            <a:bodyPr rtlCol="0" anchor="ctr"/>
            <a:lstStyle/>
            <a:p>
              <a:endParaRPr lang="en-US" sz="2160"/>
            </a:p>
          </p:txBody>
        </p:sp>
        <p:sp>
          <p:nvSpPr>
            <p:cNvPr id="204" name="Freeform: Shape 203">
              <a:extLst>
                <a:ext uri="{FF2B5EF4-FFF2-40B4-BE49-F238E27FC236}">
                  <a16:creationId xmlns:a16="http://schemas.microsoft.com/office/drawing/2014/main" id="{2B1D8FF0-EDDF-4702-A7A4-8AA4BB7D7086}"/>
                </a:ext>
              </a:extLst>
            </p:cNvPr>
            <p:cNvSpPr/>
            <p:nvPr/>
          </p:nvSpPr>
          <p:spPr>
            <a:xfrm>
              <a:off x="6088247" y="1475786"/>
              <a:ext cx="695599" cy="582660"/>
            </a:xfrm>
            <a:custGeom>
              <a:avLst/>
              <a:gdLst>
                <a:gd name="connsiteX0" fmla="*/ 105843 w 695599"/>
                <a:gd name="connsiteY0" fmla="*/ 563092 h 582660"/>
                <a:gd name="connsiteX1" fmla="*/ 182043 w 695599"/>
                <a:gd name="connsiteY1" fmla="*/ 514991 h 582660"/>
                <a:gd name="connsiteX2" fmla="*/ 132894 w 695599"/>
                <a:gd name="connsiteY2" fmla="*/ 418884 h 582660"/>
                <a:gd name="connsiteX3" fmla="*/ 228144 w 695599"/>
                <a:gd name="connsiteY3" fmla="*/ 277914 h 582660"/>
                <a:gd name="connsiteX4" fmla="*/ 326537 w 695599"/>
                <a:gd name="connsiteY4" fmla="*/ 441839 h 582660"/>
                <a:gd name="connsiteX5" fmla="*/ 597524 w 695599"/>
                <a:gd name="connsiteY5" fmla="*/ 456031 h 582660"/>
                <a:gd name="connsiteX6" fmla="*/ 598571 w 695599"/>
                <a:gd name="connsiteY6" fmla="*/ 582714 h 582660"/>
                <a:gd name="connsiteX7" fmla="*/ 691535 w 695599"/>
                <a:gd name="connsiteY7" fmla="*/ 572617 h 582660"/>
                <a:gd name="connsiteX8" fmla="*/ 693726 w 695599"/>
                <a:gd name="connsiteY8" fmla="*/ 250291 h 582660"/>
                <a:gd name="connsiteX9" fmla="*/ 412929 w 695599"/>
                <a:gd name="connsiteY9" fmla="*/ 6261 h 582660"/>
                <a:gd name="connsiteX10" fmla="*/ 76411 w 695599"/>
                <a:gd name="connsiteY10" fmla="*/ 220383 h 582660"/>
                <a:gd name="connsiteX11" fmla="*/ 11927 w 695599"/>
                <a:gd name="connsiteY11" fmla="*/ 452031 h 582660"/>
                <a:gd name="connsiteX12" fmla="*/ 105843 w 695599"/>
                <a:gd name="connsiteY12" fmla="*/ 563092 h 582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599" h="582660">
                  <a:moveTo>
                    <a:pt x="105843" y="563092"/>
                  </a:moveTo>
                  <a:cubicBezTo>
                    <a:pt x="105843" y="563092"/>
                    <a:pt x="174709" y="516134"/>
                    <a:pt x="182043" y="514991"/>
                  </a:cubicBezTo>
                  <a:cubicBezTo>
                    <a:pt x="166803" y="474605"/>
                    <a:pt x="131846" y="430885"/>
                    <a:pt x="132894" y="418884"/>
                  </a:cubicBezTo>
                  <a:cubicBezTo>
                    <a:pt x="133942" y="406882"/>
                    <a:pt x="212714" y="291058"/>
                    <a:pt x="228144" y="277914"/>
                  </a:cubicBezTo>
                  <a:cubicBezTo>
                    <a:pt x="258719" y="360972"/>
                    <a:pt x="288247" y="431933"/>
                    <a:pt x="326537" y="441839"/>
                  </a:cubicBezTo>
                  <a:cubicBezTo>
                    <a:pt x="393212" y="444030"/>
                    <a:pt x="555995" y="479939"/>
                    <a:pt x="597524" y="456031"/>
                  </a:cubicBezTo>
                  <a:cubicBezTo>
                    <a:pt x="597524" y="521563"/>
                    <a:pt x="598571" y="582714"/>
                    <a:pt x="598571" y="582714"/>
                  </a:cubicBezTo>
                  <a:lnTo>
                    <a:pt x="691535" y="572617"/>
                  </a:lnTo>
                  <a:cubicBezTo>
                    <a:pt x="691535" y="572617"/>
                    <a:pt x="699155" y="344017"/>
                    <a:pt x="693726" y="250291"/>
                  </a:cubicBezTo>
                  <a:cubicBezTo>
                    <a:pt x="688297" y="156565"/>
                    <a:pt x="664199" y="-36983"/>
                    <a:pt x="412929" y="6261"/>
                  </a:cubicBezTo>
                  <a:cubicBezTo>
                    <a:pt x="276341" y="35693"/>
                    <a:pt x="146229" y="72936"/>
                    <a:pt x="76411" y="220383"/>
                  </a:cubicBezTo>
                  <a:cubicBezTo>
                    <a:pt x="6593" y="367830"/>
                    <a:pt x="-16458" y="423646"/>
                    <a:pt x="11927" y="452031"/>
                  </a:cubicBezTo>
                  <a:cubicBezTo>
                    <a:pt x="40311" y="480415"/>
                    <a:pt x="105843" y="563092"/>
                    <a:pt x="105843" y="563092"/>
                  </a:cubicBezTo>
                  <a:close/>
                </a:path>
              </a:pathLst>
            </a:custGeom>
            <a:solidFill>
              <a:srgbClr val="4376CF"/>
            </a:solidFill>
            <a:ln w="9525" cap="flat">
              <a:noFill/>
              <a:prstDash val="solid"/>
              <a:miter/>
            </a:ln>
          </p:spPr>
          <p:txBody>
            <a:bodyPr rtlCol="0" anchor="ctr"/>
            <a:lstStyle/>
            <a:p>
              <a:endParaRPr lang="en-US" sz="2160"/>
            </a:p>
          </p:txBody>
        </p:sp>
        <p:sp>
          <p:nvSpPr>
            <p:cNvPr id="205" name="Freeform: Shape 204">
              <a:extLst>
                <a:ext uri="{FF2B5EF4-FFF2-40B4-BE49-F238E27FC236}">
                  <a16:creationId xmlns:a16="http://schemas.microsoft.com/office/drawing/2014/main" id="{B5AE3253-A0FD-46AB-B052-2BD6E356CF13}"/>
                </a:ext>
              </a:extLst>
            </p:cNvPr>
            <p:cNvSpPr/>
            <p:nvPr/>
          </p:nvSpPr>
          <p:spPr>
            <a:xfrm>
              <a:off x="6412925" y="1664489"/>
              <a:ext cx="38820" cy="33069"/>
            </a:xfrm>
            <a:custGeom>
              <a:avLst/>
              <a:gdLst>
                <a:gd name="connsiteX0" fmla="*/ 526 w 38820"/>
                <a:gd name="connsiteY0" fmla="*/ 3581 h 33069"/>
                <a:gd name="connsiteX1" fmla="*/ 7765 w 38820"/>
                <a:gd name="connsiteY1" fmla="*/ 32727 h 33069"/>
                <a:gd name="connsiteX2" fmla="*/ 21004 w 38820"/>
                <a:gd name="connsiteY2" fmla="*/ 25679 h 33069"/>
                <a:gd name="connsiteX3" fmla="*/ 38149 w 38820"/>
                <a:gd name="connsiteY3" fmla="*/ 5867 h 33069"/>
                <a:gd name="connsiteX4" fmla="*/ 33482 w 38820"/>
                <a:gd name="connsiteY4" fmla="*/ 1199 h 33069"/>
                <a:gd name="connsiteX5" fmla="*/ 10908 w 38820"/>
                <a:gd name="connsiteY5" fmla="*/ 25869 h 33069"/>
                <a:gd name="connsiteX6" fmla="*/ 7098 w 38820"/>
                <a:gd name="connsiteY6" fmla="*/ 3581 h 33069"/>
                <a:gd name="connsiteX7" fmla="*/ 3250 w 38820"/>
                <a:gd name="connsiteY7" fmla="*/ 856 h 33069"/>
                <a:gd name="connsiteX8" fmla="*/ 526 w 38820"/>
                <a:gd name="connsiteY8" fmla="*/ 3581 h 3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20" h="33069">
                  <a:moveTo>
                    <a:pt x="526" y="3581"/>
                  </a:moveTo>
                  <a:cubicBezTo>
                    <a:pt x="526" y="12439"/>
                    <a:pt x="-2618" y="28441"/>
                    <a:pt x="7765" y="32727"/>
                  </a:cubicBezTo>
                  <a:cubicBezTo>
                    <a:pt x="12718" y="34727"/>
                    <a:pt x="18052" y="28631"/>
                    <a:pt x="21004" y="25679"/>
                  </a:cubicBezTo>
                  <a:cubicBezTo>
                    <a:pt x="27146" y="19456"/>
                    <a:pt x="32873" y="12838"/>
                    <a:pt x="38149" y="5867"/>
                  </a:cubicBezTo>
                  <a:cubicBezTo>
                    <a:pt x="40721" y="2533"/>
                    <a:pt x="36054" y="-2134"/>
                    <a:pt x="33482" y="1199"/>
                  </a:cubicBezTo>
                  <a:cubicBezTo>
                    <a:pt x="27163" y="10450"/>
                    <a:pt x="19563" y="18756"/>
                    <a:pt x="10908" y="25869"/>
                  </a:cubicBezTo>
                  <a:cubicBezTo>
                    <a:pt x="6241" y="29203"/>
                    <a:pt x="7098" y="6819"/>
                    <a:pt x="7098" y="3581"/>
                  </a:cubicBezTo>
                  <a:cubicBezTo>
                    <a:pt x="6788" y="1766"/>
                    <a:pt x="5065" y="546"/>
                    <a:pt x="3250" y="856"/>
                  </a:cubicBezTo>
                  <a:cubicBezTo>
                    <a:pt x="1856" y="1094"/>
                    <a:pt x="764" y="2186"/>
                    <a:pt x="526" y="3581"/>
                  </a:cubicBezTo>
                  <a:close/>
                </a:path>
              </a:pathLst>
            </a:custGeom>
            <a:solidFill>
              <a:srgbClr val="18252D"/>
            </a:solidFill>
            <a:ln w="9525" cap="flat">
              <a:noFill/>
              <a:prstDash val="solid"/>
              <a:miter/>
            </a:ln>
          </p:spPr>
          <p:txBody>
            <a:bodyPr rtlCol="0" anchor="ctr"/>
            <a:lstStyle/>
            <a:p>
              <a:endParaRPr lang="en-US" sz="2160"/>
            </a:p>
          </p:txBody>
        </p:sp>
        <p:sp>
          <p:nvSpPr>
            <p:cNvPr id="206" name="Freeform: Shape 205">
              <a:extLst>
                <a:ext uri="{FF2B5EF4-FFF2-40B4-BE49-F238E27FC236}">
                  <a16:creationId xmlns:a16="http://schemas.microsoft.com/office/drawing/2014/main" id="{2429E88A-48F6-4FC7-9829-25FBA5587D2C}"/>
                </a:ext>
              </a:extLst>
            </p:cNvPr>
            <p:cNvSpPr/>
            <p:nvPr/>
          </p:nvSpPr>
          <p:spPr>
            <a:xfrm>
              <a:off x="6479056" y="1511553"/>
              <a:ext cx="90725" cy="165436"/>
            </a:xfrm>
            <a:custGeom>
              <a:avLst/>
              <a:gdLst>
                <a:gd name="connsiteX0" fmla="*/ 1642 w 90725"/>
                <a:gd name="connsiteY0" fmla="*/ 145372 h 165436"/>
                <a:gd name="connsiteX1" fmla="*/ 26978 w 90725"/>
                <a:gd name="connsiteY1" fmla="*/ 165089 h 165436"/>
                <a:gd name="connsiteX2" fmla="*/ 30979 w 90725"/>
                <a:gd name="connsiteY2" fmla="*/ 164517 h 165436"/>
                <a:gd name="connsiteX3" fmla="*/ 61650 w 90725"/>
                <a:gd name="connsiteY3" fmla="*/ 122131 h 165436"/>
                <a:gd name="connsiteX4" fmla="*/ 85938 w 90725"/>
                <a:gd name="connsiteY4" fmla="*/ 68124 h 165436"/>
                <a:gd name="connsiteX5" fmla="*/ 69650 w 90725"/>
                <a:gd name="connsiteY5" fmla="*/ 116 h 165436"/>
                <a:gd name="connsiteX6" fmla="*/ 67936 w 90725"/>
                <a:gd name="connsiteY6" fmla="*/ 6402 h 165436"/>
                <a:gd name="connsiteX7" fmla="*/ 81652 w 90725"/>
                <a:gd name="connsiteY7" fmla="*/ 55932 h 165436"/>
                <a:gd name="connsiteX8" fmla="*/ 63364 w 90725"/>
                <a:gd name="connsiteY8" fmla="*/ 104986 h 165436"/>
                <a:gd name="connsiteX9" fmla="*/ 37075 w 90725"/>
                <a:gd name="connsiteY9" fmla="*/ 148420 h 165436"/>
                <a:gd name="connsiteX10" fmla="*/ 19739 w 90725"/>
                <a:gd name="connsiteY10" fmla="*/ 151658 h 165436"/>
                <a:gd name="connsiteX11" fmla="*/ 4880 w 90725"/>
                <a:gd name="connsiteY11" fmla="*/ 139752 h 165436"/>
                <a:gd name="connsiteX12" fmla="*/ 1642 w 90725"/>
                <a:gd name="connsiteY12" fmla="*/ 145372 h 165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0725" h="165436">
                  <a:moveTo>
                    <a:pt x="1642" y="145372"/>
                  </a:moveTo>
                  <a:cubicBezTo>
                    <a:pt x="11167" y="151182"/>
                    <a:pt x="17644" y="159469"/>
                    <a:pt x="26978" y="165089"/>
                  </a:cubicBezTo>
                  <a:cubicBezTo>
                    <a:pt x="28294" y="165788"/>
                    <a:pt x="29911" y="165557"/>
                    <a:pt x="30979" y="164517"/>
                  </a:cubicBezTo>
                  <a:cubicBezTo>
                    <a:pt x="43296" y="152028"/>
                    <a:pt x="53638" y="137735"/>
                    <a:pt x="61650" y="122131"/>
                  </a:cubicBezTo>
                  <a:cubicBezTo>
                    <a:pt x="71989" y="105224"/>
                    <a:pt x="80150" y="87078"/>
                    <a:pt x="85938" y="68124"/>
                  </a:cubicBezTo>
                  <a:cubicBezTo>
                    <a:pt x="91081" y="48407"/>
                    <a:pt x="98606" y="4878"/>
                    <a:pt x="69650" y="116"/>
                  </a:cubicBezTo>
                  <a:cubicBezTo>
                    <a:pt x="65555" y="-646"/>
                    <a:pt x="63745" y="5735"/>
                    <a:pt x="67936" y="6402"/>
                  </a:cubicBezTo>
                  <a:cubicBezTo>
                    <a:pt x="89462" y="9926"/>
                    <a:pt x="83747" y="40978"/>
                    <a:pt x="81652" y="55932"/>
                  </a:cubicBezTo>
                  <a:cubicBezTo>
                    <a:pt x="78617" y="73267"/>
                    <a:pt x="72417" y="89895"/>
                    <a:pt x="63364" y="104986"/>
                  </a:cubicBezTo>
                  <a:cubicBezTo>
                    <a:pt x="55789" y="120151"/>
                    <a:pt x="46997" y="134676"/>
                    <a:pt x="37075" y="148420"/>
                  </a:cubicBezTo>
                  <a:cubicBezTo>
                    <a:pt x="30598" y="156802"/>
                    <a:pt x="28598" y="159374"/>
                    <a:pt x="19739" y="151658"/>
                  </a:cubicBezTo>
                  <a:cubicBezTo>
                    <a:pt x="15115" y="147296"/>
                    <a:pt x="10146" y="143314"/>
                    <a:pt x="4880" y="139752"/>
                  </a:cubicBezTo>
                  <a:cubicBezTo>
                    <a:pt x="1356" y="137466"/>
                    <a:pt x="-1978" y="143086"/>
                    <a:pt x="1642" y="145372"/>
                  </a:cubicBezTo>
                  <a:close/>
                </a:path>
              </a:pathLst>
            </a:custGeom>
            <a:solidFill>
              <a:srgbClr val="18252D"/>
            </a:solidFill>
            <a:ln w="9525" cap="flat">
              <a:noFill/>
              <a:prstDash val="solid"/>
              <a:miter/>
            </a:ln>
          </p:spPr>
          <p:txBody>
            <a:bodyPr rtlCol="0" anchor="ctr"/>
            <a:lstStyle/>
            <a:p>
              <a:endParaRPr lang="en-US" sz="2160"/>
            </a:p>
          </p:txBody>
        </p:sp>
        <p:sp>
          <p:nvSpPr>
            <p:cNvPr id="207" name="Freeform: Shape 206">
              <a:extLst>
                <a:ext uri="{FF2B5EF4-FFF2-40B4-BE49-F238E27FC236}">
                  <a16:creationId xmlns:a16="http://schemas.microsoft.com/office/drawing/2014/main" id="{66360D10-3D3D-4C77-81E9-2F31A941F6C5}"/>
                </a:ext>
              </a:extLst>
            </p:cNvPr>
            <p:cNvSpPr/>
            <p:nvPr/>
          </p:nvSpPr>
          <p:spPr>
            <a:xfrm>
              <a:off x="6265747" y="1378023"/>
              <a:ext cx="287613" cy="292565"/>
            </a:xfrm>
            <a:custGeom>
              <a:avLst/>
              <a:gdLst>
                <a:gd name="connsiteX0" fmla="*/ 543 w 287613"/>
                <a:gd name="connsiteY0" fmla="*/ 130217 h 292565"/>
                <a:gd name="connsiteX1" fmla="*/ 55121 w 287613"/>
                <a:gd name="connsiteY1" fmla="*/ 244517 h 292565"/>
                <a:gd name="connsiteX2" fmla="*/ 150371 w 287613"/>
                <a:gd name="connsiteY2" fmla="*/ 292618 h 292565"/>
                <a:gd name="connsiteX3" fmla="*/ 257242 w 287613"/>
                <a:gd name="connsiteY3" fmla="*/ 179366 h 292565"/>
                <a:gd name="connsiteX4" fmla="*/ 266767 w 287613"/>
                <a:gd name="connsiteY4" fmla="*/ 112691 h 292565"/>
                <a:gd name="connsiteX5" fmla="*/ 67885 w 287613"/>
                <a:gd name="connsiteY5" fmla="*/ 13250 h 292565"/>
                <a:gd name="connsiteX6" fmla="*/ 543 w 287613"/>
                <a:gd name="connsiteY6" fmla="*/ 130217 h 2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13" h="292565">
                  <a:moveTo>
                    <a:pt x="543" y="130217"/>
                  </a:moveTo>
                  <a:cubicBezTo>
                    <a:pt x="543" y="178318"/>
                    <a:pt x="21307" y="221942"/>
                    <a:pt x="55121" y="244517"/>
                  </a:cubicBezTo>
                  <a:cubicBezTo>
                    <a:pt x="88935" y="267091"/>
                    <a:pt x="102746" y="292618"/>
                    <a:pt x="150371" y="292618"/>
                  </a:cubicBezTo>
                  <a:cubicBezTo>
                    <a:pt x="197996" y="292618"/>
                    <a:pt x="257242" y="242707"/>
                    <a:pt x="257242" y="179366"/>
                  </a:cubicBezTo>
                  <a:cubicBezTo>
                    <a:pt x="290008" y="172793"/>
                    <a:pt x="300962" y="108309"/>
                    <a:pt x="266767" y="112691"/>
                  </a:cubicBezTo>
                  <a:cubicBezTo>
                    <a:pt x="239430" y="38396"/>
                    <a:pt x="177137" y="-29327"/>
                    <a:pt x="67885" y="13250"/>
                  </a:cubicBezTo>
                  <a:cubicBezTo>
                    <a:pt x="2734" y="52588"/>
                    <a:pt x="-1838" y="89354"/>
                    <a:pt x="543" y="130217"/>
                  </a:cubicBezTo>
                  <a:close/>
                </a:path>
              </a:pathLst>
            </a:custGeom>
            <a:solidFill>
              <a:srgbClr val="FFA18D"/>
            </a:solidFill>
            <a:ln w="9525" cap="flat">
              <a:noFill/>
              <a:prstDash val="solid"/>
              <a:miter/>
            </a:ln>
          </p:spPr>
          <p:txBody>
            <a:bodyPr rtlCol="0" anchor="ctr"/>
            <a:lstStyle/>
            <a:p>
              <a:endParaRPr lang="en-US" sz="2160"/>
            </a:p>
          </p:txBody>
        </p:sp>
        <p:sp>
          <p:nvSpPr>
            <p:cNvPr id="208" name="Freeform: Shape 207">
              <a:extLst>
                <a:ext uri="{FF2B5EF4-FFF2-40B4-BE49-F238E27FC236}">
                  <a16:creationId xmlns:a16="http://schemas.microsoft.com/office/drawing/2014/main" id="{1CC27444-C4FA-4667-B408-525B234A234D}"/>
                </a:ext>
              </a:extLst>
            </p:cNvPr>
            <p:cNvSpPr/>
            <p:nvPr/>
          </p:nvSpPr>
          <p:spPr>
            <a:xfrm>
              <a:off x="6260910" y="1376528"/>
              <a:ext cx="271905" cy="181952"/>
            </a:xfrm>
            <a:custGeom>
              <a:avLst/>
              <a:gdLst>
                <a:gd name="connsiteX0" fmla="*/ 5094 w 271905"/>
                <a:gd name="connsiteY0" fmla="*/ 157525 h 181952"/>
                <a:gd name="connsiteX1" fmla="*/ 144349 w 271905"/>
                <a:gd name="connsiteY1" fmla="*/ 156763 h 181952"/>
                <a:gd name="connsiteX2" fmla="*/ 202547 w 271905"/>
                <a:gd name="connsiteY2" fmla="*/ 132950 h 181952"/>
                <a:gd name="connsiteX3" fmla="*/ 237504 w 271905"/>
                <a:gd name="connsiteY3" fmla="*/ 178861 h 181952"/>
                <a:gd name="connsiteX4" fmla="*/ 250648 w 271905"/>
                <a:gd name="connsiteY4" fmla="*/ 165716 h 181952"/>
                <a:gd name="connsiteX5" fmla="*/ 271984 w 271905"/>
                <a:gd name="connsiteY5" fmla="*/ 113805 h 181952"/>
                <a:gd name="connsiteX6" fmla="*/ 100534 w 271905"/>
                <a:gd name="connsiteY6" fmla="*/ 3506 h 181952"/>
                <a:gd name="connsiteX7" fmla="*/ 5094 w 271905"/>
                <a:gd name="connsiteY7" fmla="*/ 157525 h 181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905" h="181952">
                  <a:moveTo>
                    <a:pt x="5094" y="157525"/>
                  </a:moveTo>
                  <a:cubicBezTo>
                    <a:pt x="29668" y="190291"/>
                    <a:pt x="114060" y="190291"/>
                    <a:pt x="144349" y="156763"/>
                  </a:cubicBezTo>
                  <a:cubicBezTo>
                    <a:pt x="174639" y="123235"/>
                    <a:pt x="194356" y="118663"/>
                    <a:pt x="202547" y="132950"/>
                  </a:cubicBezTo>
                  <a:cubicBezTo>
                    <a:pt x="210739" y="147238"/>
                    <a:pt x="219502" y="171527"/>
                    <a:pt x="237504" y="178861"/>
                  </a:cubicBezTo>
                  <a:cubicBezTo>
                    <a:pt x="240838" y="180480"/>
                    <a:pt x="250648" y="165716"/>
                    <a:pt x="250648" y="165716"/>
                  </a:cubicBezTo>
                  <a:cubicBezTo>
                    <a:pt x="239980" y="143618"/>
                    <a:pt x="258554" y="114377"/>
                    <a:pt x="271984" y="113805"/>
                  </a:cubicBezTo>
                  <a:cubicBezTo>
                    <a:pt x="250934" y="46082"/>
                    <a:pt x="212358" y="-15354"/>
                    <a:pt x="100534" y="3506"/>
                  </a:cubicBezTo>
                  <a:cubicBezTo>
                    <a:pt x="-11289" y="22365"/>
                    <a:pt x="-4812" y="122663"/>
                    <a:pt x="5094" y="157525"/>
                  </a:cubicBezTo>
                  <a:close/>
                </a:path>
              </a:pathLst>
            </a:custGeom>
            <a:solidFill>
              <a:srgbClr val="18252D"/>
            </a:solidFill>
            <a:ln w="9525" cap="flat">
              <a:noFill/>
              <a:prstDash val="solid"/>
              <a:miter/>
            </a:ln>
          </p:spPr>
          <p:txBody>
            <a:bodyPr rtlCol="0" anchor="ctr"/>
            <a:lstStyle/>
            <a:p>
              <a:endParaRPr lang="en-US" sz="2160"/>
            </a:p>
          </p:txBody>
        </p:sp>
        <p:sp>
          <p:nvSpPr>
            <p:cNvPr id="209" name="Freeform: Shape 208">
              <a:extLst>
                <a:ext uri="{FF2B5EF4-FFF2-40B4-BE49-F238E27FC236}">
                  <a16:creationId xmlns:a16="http://schemas.microsoft.com/office/drawing/2014/main" id="{E4DEC85C-2EE4-4A6B-8CEB-7A96429A770F}"/>
                </a:ext>
              </a:extLst>
            </p:cNvPr>
            <p:cNvSpPr/>
            <p:nvPr/>
          </p:nvSpPr>
          <p:spPr>
            <a:xfrm>
              <a:off x="6448592" y="1695985"/>
              <a:ext cx="117817" cy="224584"/>
            </a:xfrm>
            <a:custGeom>
              <a:avLst/>
              <a:gdLst>
                <a:gd name="connsiteX0" fmla="*/ 102 w 117817"/>
                <a:gd name="connsiteY0" fmla="*/ 3232 h 224584"/>
                <a:gd name="connsiteX1" fmla="*/ 17342 w 117817"/>
                <a:gd name="connsiteY1" fmla="*/ 52762 h 224584"/>
                <a:gd name="connsiteX2" fmla="*/ 48775 w 117817"/>
                <a:gd name="connsiteY2" fmla="*/ 120961 h 224584"/>
                <a:gd name="connsiteX3" fmla="*/ 113163 w 117817"/>
                <a:gd name="connsiteY3" fmla="*/ 224021 h 224584"/>
                <a:gd name="connsiteX4" fmla="*/ 116497 w 117817"/>
                <a:gd name="connsiteY4" fmla="*/ 218306 h 224584"/>
                <a:gd name="connsiteX5" fmla="*/ 54489 w 117817"/>
                <a:gd name="connsiteY5" fmla="*/ 117627 h 224584"/>
                <a:gd name="connsiteX6" fmla="*/ 30391 w 117817"/>
                <a:gd name="connsiteY6" fmla="*/ 66097 h 224584"/>
                <a:gd name="connsiteX7" fmla="*/ 6674 w 117817"/>
                <a:gd name="connsiteY7" fmla="*/ 3232 h 224584"/>
                <a:gd name="connsiteX8" fmla="*/ 102 w 117817"/>
                <a:gd name="connsiteY8" fmla="*/ 3232 h 224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17" h="224584">
                  <a:moveTo>
                    <a:pt x="102" y="3232"/>
                  </a:moveTo>
                  <a:cubicBezTo>
                    <a:pt x="2977" y="20605"/>
                    <a:pt x="8808" y="37358"/>
                    <a:pt x="17342" y="52762"/>
                  </a:cubicBezTo>
                  <a:cubicBezTo>
                    <a:pt x="27915" y="75431"/>
                    <a:pt x="38011" y="98386"/>
                    <a:pt x="48775" y="120961"/>
                  </a:cubicBezTo>
                  <a:cubicBezTo>
                    <a:pt x="65634" y="156108"/>
                    <a:pt x="80969" y="199828"/>
                    <a:pt x="113163" y="224021"/>
                  </a:cubicBezTo>
                  <a:cubicBezTo>
                    <a:pt x="116593" y="226498"/>
                    <a:pt x="119831" y="220878"/>
                    <a:pt x="116497" y="218306"/>
                  </a:cubicBezTo>
                  <a:cubicBezTo>
                    <a:pt x="85732" y="195160"/>
                    <a:pt x="70777" y="151631"/>
                    <a:pt x="54489" y="117627"/>
                  </a:cubicBezTo>
                  <a:cubicBezTo>
                    <a:pt x="46203" y="100577"/>
                    <a:pt x="38202" y="83337"/>
                    <a:pt x="30391" y="66097"/>
                  </a:cubicBezTo>
                  <a:cubicBezTo>
                    <a:pt x="20866" y="45713"/>
                    <a:pt x="9151" y="25711"/>
                    <a:pt x="6674" y="3232"/>
                  </a:cubicBezTo>
                  <a:cubicBezTo>
                    <a:pt x="6674" y="-959"/>
                    <a:pt x="-374" y="-1055"/>
                    <a:pt x="102" y="3232"/>
                  </a:cubicBezTo>
                  <a:close/>
                </a:path>
              </a:pathLst>
            </a:custGeom>
            <a:solidFill>
              <a:srgbClr val="18252D"/>
            </a:solidFill>
            <a:ln w="9525" cap="flat">
              <a:noFill/>
              <a:prstDash val="solid"/>
              <a:miter/>
            </a:ln>
          </p:spPr>
          <p:txBody>
            <a:bodyPr rtlCol="0" anchor="ctr"/>
            <a:lstStyle/>
            <a:p>
              <a:endParaRPr lang="en-US" sz="2160"/>
            </a:p>
          </p:txBody>
        </p:sp>
        <p:sp>
          <p:nvSpPr>
            <p:cNvPr id="210" name="Freeform: Shape 209">
              <a:extLst>
                <a:ext uri="{FF2B5EF4-FFF2-40B4-BE49-F238E27FC236}">
                  <a16:creationId xmlns:a16="http://schemas.microsoft.com/office/drawing/2014/main" id="{C03C8104-365A-41FA-86D5-922BD632904D}"/>
                </a:ext>
              </a:extLst>
            </p:cNvPr>
            <p:cNvSpPr/>
            <p:nvPr/>
          </p:nvSpPr>
          <p:spPr>
            <a:xfrm>
              <a:off x="6304734" y="1725226"/>
              <a:ext cx="24358" cy="56510"/>
            </a:xfrm>
            <a:custGeom>
              <a:avLst/>
              <a:gdLst>
                <a:gd name="connsiteX0" fmla="*/ 989 w 24358"/>
                <a:gd name="connsiteY0" fmla="*/ 5137 h 56510"/>
                <a:gd name="connsiteX1" fmla="*/ 9943 w 24358"/>
                <a:gd name="connsiteY1" fmla="*/ 29521 h 56510"/>
                <a:gd name="connsiteX2" fmla="*/ 17944 w 24358"/>
                <a:gd name="connsiteY2" fmla="*/ 54286 h 56510"/>
                <a:gd name="connsiteX3" fmla="*/ 24230 w 24358"/>
                <a:gd name="connsiteY3" fmla="*/ 52571 h 56510"/>
                <a:gd name="connsiteX4" fmla="*/ 14705 w 24358"/>
                <a:gd name="connsiteY4" fmla="*/ 23996 h 56510"/>
                <a:gd name="connsiteX5" fmla="*/ 6323 w 24358"/>
                <a:gd name="connsiteY5" fmla="*/ 1517 h 56510"/>
                <a:gd name="connsiteX6" fmla="*/ 608 w 24358"/>
                <a:gd name="connsiteY6" fmla="*/ 4851 h 5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58" h="56510">
                  <a:moveTo>
                    <a:pt x="989" y="5137"/>
                  </a:moveTo>
                  <a:cubicBezTo>
                    <a:pt x="4997" y="12852"/>
                    <a:pt x="8006" y="21046"/>
                    <a:pt x="9943" y="29521"/>
                  </a:cubicBezTo>
                  <a:cubicBezTo>
                    <a:pt x="12610" y="37807"/>
                    <a:pt x="15086" y="46094"/>
                    <a:pt x="17944" y="54286"/>
                  </a:cubicBezTo>
                  <a:cubicBezTo>
                    <a:pt x="19277" y="58286"/>
                    <a:pt x="25659" y="56572"/>
                    <a:pt x="24230" y="52571"/>
                  </a:cubicBezTo>
                  <a:cubicBezTo>
                    <a:pt x="20992" y="43046"/>
                    <a:pt x="18134" y="33521"/>
                    <a:pt x="14705" y="23996"/>
                  </a:cubicBezTo>
                  <a:cubicBezTo>
                    <a:pt x="12900" y="16171"/>
                    <a:pt x="10082" y="8614"/>
                    <a:pt x="6323" y="1517"/>
                  </a:cubicBezTo>
                  <a:cubicBezTo>
                    <a:pt x="4037" y="-2007"/>
                    <a:pt x="-1678" y="1517"/>
                    <a:pt x="608" y="4851"/>
                  </a:cubicBezTo>
                  <a:close/>
                </a:path>
              </a:pathLst>
            </a:custGeom>
            <a:solidFill>
              <a:srgbClr val="18252D"/>
            </a:solidFill>
            <a:ln w="9525" cap="flat">
              <a:noFill/>
              <a:prstDash val="solid"/>
              <a:miter/>
            </a:ln>
          </p:spPr>
          <p:txBody>
            <a:bodyPr rtlCol="0" anchor="ctr"/>
            <a:lstStyle/>
            <a:p>
              <a:endParaRPr lang="en-US" sz="2160"/>
            </a:p>
          </p:txBody>
        </p:sp>
        <p:sp>
          <p:nvSpPr>
            <p:cNvPr id="211" name="Freeform: Shape 210">
              <a:extLst>
                <a:ext uri="{FF2B5EF4-FFF2-40B4-BE49-F238E27FC236}">
                  <a16:creationId xmlns:a16="http://schemas.microsoft.com/office/drawing/2014/main" id="{EF5D590D-17F2-4A2C-8CB7-649A52A04039}"/>
                </a:ext>
              </a:extLst>
            </p:cNvPr>
            <p:cNvSpPr/>
            <p:nvPr/>
          </p:nvSpPr>
          <p:spPr>
            <a:xfrm>
              <a:off x="6657308" y="1679913"/>
              <a:ext cx="37973" cy="320722"/>
            </a:xfrm>
            <a:custGeom>
              <a:avLst/>
              <a:gdLst>
                <a:gd name="connsiteX0" fmla="*/ 364 w 37973"/>
                <a:gd name="connsiteY0" fmla="*/ 2825 h 320722"/>
                <a:gd name="connsiteX1" fmla="*/ 19890 w 37973"/>
                <a:gd name="connsiteY1" fmla="*/ 157130 h 320722"/>
                <a:gd name="connsiteX2" fmla="*/ 31606 w 37973"/>
                <a:gd name="connsiteY2" fmla="*/ 318389 h 320722"/>
                <a:gd name="connsiteX3" fmla="*/ 37988 w 37973"/>
                <a:gd name="connsiteY3" fmla="*/ 316674 h 320722"/>
                <a:gd name="connsiteX4" fmla="*/ 27606 w 37973"/>
                <a:gd name="connsiteY4" fmla="*/ 161417 h 320722"/>
                <a:gd name="connsiteX5" fmla="*/ 6651 w 37973"/>
                <a:gd name="connsiteY5" fmla="*/ 2825 h 320722"/>
                <a:gd name="connsiteX6" fmla="*/ 2803 w 37973"/>
                <a:gd name="connsiteY6" fmla="*/ 101 h 320722"/>
                <a:gd name="connsiteX7" fmla="*/ 79 w 37973"/>
                <a:gd name="connsiteY7" fmla="*/ 2825 h 32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973" h="320722">
                  <a:moveTo>
                    <a:pt x="364" y="2825"/>
                  </a:moveTo>
                  <a:cubicBezTo>
                    <a:pt x="1416" y="54805"/>
                    <a:pt x="7961" y="106527"/>
                    <a:pt x="19890" y="157130"/>
                  </a:cubicBezTo>
                  <a:cubicBezTo>
                    <a:pt x="32273" y="210470"/>
                    <a:pt x="21415" y="264858"/>
                    <a:pt x="31606" y="318389"/>
                  </a:cubicBezTo>
                  <a:cubicBezTo>
                    <a:pt x="32464" y="322580"/>
                    <a:pt x="38750" y="320770"/>
                    <a:pt x="37988" y="316674"/>
                  </a:cubicBezTo>
                  <a:cubicBezTo>
                    <a:pt x="28463" y="265144"/>
                    <a:pt x="38750" y="212756"/>
                    <a:pt x="27606" y="161417"/>
                  </a:cubicBezTo>
                  <a:cubicBezTo>
                    <a:pt x="15347" y="109384"/>
                    <a:pt x="8328" y="56256"/>
                    <a:pt x="6651" y="2825"/>
                  </a:cubicBezTo>
                  <a:cubicBezTo>
                    <a:pt x="6341" y="1010"/>
                    <a:pt x="4618" y="-209"/>
                    <a:pt x="2803" y="101"/>
                  </a:cubicBezTo>
                  <a:cubicBezTo>
                    <a:pt x="1409" y="339"/>
                    <a:pt x="317" y="1431"/>
                    <a:pt x="79" y="2825"/>
                  </a:cubicBezTo>
                  <a:close/>
                </a:path>
              </a:pathLst>
            </a:custGeom>
            <a:solidFill>
              <a:srgbClr val="18252D"/>
            </a:solidFill>
            <a:ln w="9525" cap="flat">
              <a:noFill/>
              <a:prstDash val="solid"/>
              <a:miter/>
            </a:ln>
          </p:spPr>
          <p:txBody>
            <a:bodyPr rtlCol="0" anchor="ctr"/>
            <a:lstStyle/>
            <a:p>
              <a:endParaRPr lang="en-US" sz="2160"/>
            </a:p>
          </p:txBody>
        </p:sp>
        <p:sp>
          <p:nvSpPr>
            <p:cNvPr id="212" name="Freeform: Shape 211">
              <a:extLst>
                <a:ext uri="{FF2B5EF4-FFF2-40B4-BE49-F238E27FC236}">
                  <a16:creationId xmlns:a16="http://schemas.microsoft.com/office/drawing/2014/main" id="{FD6F7C8D-F10F-4FE3-B463-203A51FE3FD1}"/>
                </a:ext>
              </a:extLst>
            </p:cNvPr>
            <p:cNvSpPr/>
            <p:nvPr/>
          </p:nvSpPr>
          <p:spPr>
            <a:xfrm>
              <a:off x="6366841" y="2007187"/>
              <a:ext cx="164510" cy="123750"/>
            </a:xfrm>
            <a:custGeom>
              <a:avLst/>
              <a:gdLst>
                <a:gd name="connsiteX0" fmla="*/ 6415 w 164510"/>
                <a:gd name="connsiteY0" fmla="*/ 121416 h 123750"/>
                <a:gd name="connsiteX1" fmla="*/ 54040 w 164510"/>
                <a:gd name="connsiteY1" fmla="*/ 32453 h 123750"/>
                <a:gd name="connsiteX2" fmla="*/ 161482 w 164510"/>
                <a:gd name="connsiteY2" fmla="*/ 6640 h 123750"/>
                <a:gd name="connsiteX3" fmla="*/ 161482 w 164510"/>
                <a:gd name="connsiteY3" fmla="*/ 68 h 123750"/>
                <a:gd name="connsiteX4" fmla="*/ 46515 w 164510"/>
                <a:gd name="connsiteY4" fmla="*/ 29309 h 123750"/>
                <a:gd name="connsiteX5" fmla="*/ 128 w 164510"/>
                <a:gd name="connsiteY5" fmla="*/ 119702 h 123750"/>
                <a:gd name="connsiteX6" fmla="*/ 6510 w 164510"/>
                <a:gd name="connsiteY6" fmla="*/ 121416 h 12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510" h="123750">
                  <a:moveTo>
                    <a:pt x="6415" y="121416"/>
                  </a:moveTo>
                  <a:cubicBezTo>
                    <a:pt x="12320" y="84745"/>
                    <a:pt x="20321" y="53217"/>
                    <a:pt x="54040" y="32453"/>
                  </a:cubicBezTo>
                  <a:cubicBezTo>
                    <a:pt x="85948" y="12641"/>
                    <a:pt x="125191" y="10450"/>
                    <a:pt x="161482" y="6640"/>
                  </a:cubicBezTo>
                  <a:cubicBezTo>
                    <a:pt x="165577" y="6640"/>
                    <a:pt x="165673" y="-313"/>
                    <a:pt x="161482" y="68"/>
                  </a:cubicBezTo>
                  <a:cubicBezTo>
                    <a:pt x="121476" y="4259"/>
                    <a:pt x="81567" y="7688"/>
                    <a:pt x="46515" y="29309"/>
                  </a:cubicBezTo>
                  <a:cubicBezTo>
                    <a:pt x="13749" y="49598"/>
                    <a:pt x="5843" y="84078"/>
                    <a:pt x="128" y="119702"/>
                  </a:cubicBezTo>
                  <a:cubicBezTo>
                    <a:pt x="-539" y="123797"/>
                    <a:pt x="5748" y="125607"/>
                    <a:pt x="6510" y="121416"/>
                  </a:cubicBezTo>
                  <a:close/>
                </a:path>
              </a:pathLst>
            </a:custGeom>
            <a:solidFill>
              <a:srgbClr val="18252D"/>
            </a:solidFill>
            <a:ln w="9525" cap="flat">
              <a:noFill/>
              <a:prstDash val="solid"/>
              <a:miter/>
            </a:ln>
          </p:spPr>
          <p:txBody>
            <a:bodyPr rtlCol="0" anchor="ctr"/>
            <a:lstStyle/>
            <a:p>
              <a:endParaRPr lang="en-US" sz="2160"/>
            </a:p>
          </p:txBody>
        </p:sp>
        <p:sp>
          <p:nvSpPr>
            <p:cNvPr id="213" name="Freeform: Shape 212">
              <a:extLst>
                <a:ext uri="{FF2B5EF4-FFF2-40B4-BE49-F238E27FC236}">
                  <a16:creationId xmlns:a16="http://schemas.microsoft.com/office/drawing/2014/main" id="{DAF12BE6-AF1F-49D5-B96C-1454BB95D188}"/>
                </a:ext>
              </a:extLst>
            </p:cNvPr>
            <p:cNvSpPr/>
            <p:nvPr/>
          </p:nvSpPr>
          <p:spPr>
            <a:xfrm>
              <a:off x="6269268" y="2149268"/>
              <a:ext cx="31344" cy="78247"/>
            </a:xfrm>
            <a:custGeom>
              <a:avLst/>
              <a:gdLst>
                <a:gd name="connsiteX0" fmla="*/ 737 w 31344"/>
                <a:gd name="connsiteY0" fmla="*/ 4767 h 78247"/>
                <a:gd name="connsiteX1" fmla="*/ 24835 w 31344"/>
                <a:gd name="connsiteY1" fmla="*/ 75157 h 78247"/>
                <a:gd name="connsiteX2" fmla="*/ 31407 w 31344"/>
                <a:gd name="connsiteY2" fmla="*/ 75157 h 78247"/>
                <a:gd name="connsiteX3" fmla="*/ 6356 w 31344"/>
                <a:gd name="connsiteY3" fmla="*/ 1433 h 78247"/>
                <a:gd name="connsiteX4" fmla="*/ 737 w 31344"/>
                <a:gd name="connsiteY4" fmla="*/ 4767 h 78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44" h="78247">
                  <a:moveTo>
                    <a:pt x="737" y="4767"/>
                  </a:moveTo>
                  <a:cubicBezTo>
                    <a:pt x="14845" y="25690"/>
                    <a:pt x="23160" y="49977"/>
                    <a:pt x="24835" y="75157"/>
                  </a:cubicBezTo>
                  <a:cubicBezTo>
                    <a:pt x="25311" y="79348"/>
                    <a:pt x="31788" y="79348"/>
                    <a:pt x="31407" y="75157"/>
                  </a:cubicBezTo>
                  <a:cubicBezTo>
                    <a:pt x="29704" y="48803"/>
                    <a:pt x="21062" y="23369"/>
                    <a:pt x="6356" y="1433"/>
                  </a:cubicBezTo>
                  <a:cubicBezTo>
                    <a:pt x="3785" y="-1900"/>
                    <a:pt x="-1835" y="1433"/>
                    <a:pt x="737" y="4767"/>
                  </a:cubicBezTo>
                  <a:close/>
                </a:path>
              </a:pathLst>
            </a:custGeom>
            <a:solidFill>
              <a:srgbClr val="18252D"/>
            </a:solidFill>
            <a:ln w="9525" cap="flat">
              <a:noFill/>
              <a:prstDash val="solid"/>
              <a:miter/>
            </a:ln>
          </p:spPr>
          <p:txBody>
            <a:bodyPr rtlCol="0" anchor="ctr"/>
            <a:lstStyle/>
            <a:p>
              <a:endParaRPr lang="en-US" sz="2160"/>
            </a:p>
          </p:txBody>
        </p:sp>
        <p:sp>
          <p:nvSpPr>
            <p:cNvPr id="214" name="Freeform: Shape 213">
              <a:extLst>
                <a:ext uri="{FF2B5EF4-FFF2-40B4-BE49-F238E27FC236}">
                  <a16:creationId xmlns:a16="http://schemas.microsoft.com/office/drawing/2014/main" id="{F27479E4-EFE3-4F1B-9826-64F8278ED744}"/>
                </a:ext>
              </a:extLst>
            </p:cNvPr>
            <p:cNvSpPr/>
            <p:nvPr/>
          </p:nvSpPr>
          <p:spPr>
            <a:xfrm>
              <a:off x="6294611" y="2158501"/>
              <a:ext cx="21886" cy="98909"/>
            </a:xfrm>
            <a:custGeom>
              <a:avLst/>
              <a:gdLst>
                <a:gd name="connsiteX0" fmla="*/ 159 w 21886"/>
                <a:gd name="connsiteY0" fmla="*/ 4202 h 98909"/>
                <a:gd name="connsiteX1" fmla="*/ 14827 w 21886"/>
                <a:gd name="connsiteY1" fmla="*/ 95642 h 98909"/>
                <a:gd name="connsiteX2" fmla="*/ 17983 w 21886"/>
                <a:gd name="connsiteY2" fmla="*/ 98961 h 98909"/>
                <a:gd name="connsiteX3" fmla="*/ 21209 w 21886"/>
                <a:gd name="connsiteY3" fmla="*/ 96499 h 98909"/>
                <a:gd name="connsiteX4" fmla="*/ 21781 w 21886"/>
                <a:gd name="connsiteY4" fmla="*/ 94880 h 98909"/>
                <a:gd name="connsiteX5" fmla="*/ 15494 w 21886"/>
                <a:gd name="connsiteY5" fmla="*/ 93070 h 98909"/>
                <a:gd name="connsiteX6" fmla="*/ 14923 w 21886"/>
                <a:gd name="connsiteY6" fmla="*/ 94784 h 98909"/>
                <a:gd name="connsiteX7" fmla="*/ 21400 w 21886"/>
                <a:gd name="connsiteY7" fmla="*/ 95642 h 98909"/>
                <a:gd name="connsiteX8" fmla="*/ 6445 w 21886"/>
                <a:gd name="connsiteY8" fmla="*/ 2392 h 98909"/>
                <a:gd name="connsiteX9" fmla="*/ 159 w 21886"/>
                <a:gd name="connsiteY9" fmla="*/ 4202 h 9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86" h="98909">
                  <a:moveTo>
                    <a:pt x="159" y="4202"/>
                  </a:moveTo>
                  <a:cubicBezTo>
                    <a:pt x="8036" y="34127"/>
                    <a:pt x="12949" y="64754"/>
                    <a:pt x="14827" y="95642"/>
                  </a:cubicBezTo>
                  <a:cubicBezTo>
                    <a:pt x="14782" y="97430"/>
                    <a:pt x="16195" y="98916"/>
                    <a:pt x="17983" y="98961"/>
                  </a:cubicBezTo>
                  <a:cubicBezTo>
                    <a:pt x="19503" y="98999"/>
                    <a:pt x="20845" y="97975"/>
                    <a:pt x="21209" y="96499"/>
                  </a:cubicBezTo>
                  <a:lnTo>
                    <a:pt x="21781" y="94880"/>
                  </a:lnTo>
                  <a:cubicBezTo>
                    <a:pt x="23114" y="90784"/>
                    <a:pt x="16827" y="89070"/>
                    <a:pt x="15494" y="93070"/>
                  </a:cubicBezTo>
                  <a:lnTo>
                    <a:pt x="14923" y="94784"/>
                  </a:lnTo>
                  <a:lnTo>
                    <a:pt x="21400" y="95642"/>
                  </a:lnTo>
                  <a:cubicBezTo>
                    <a:pt x="19473" y="64145"/>
                    <a:pt x="14464" y="32912"/>
                    <a:pt x="6445" y="2392"/>
                  </a:cubicBezTo>
                  <a:cubicBezTo>
                    <a:pt x="5588" y="-1704"/>
                    <a:pt x="-698" y="11"/>
                    <a:pt x="159" y="4202"/>
                  </a:cubicBezTo>
                  <a:close/>
                </a:path>
              </a:pathLst>
            </a:custGeom>
            <a:solidFill>
              <a:srgbClr val="18252D"/>
            </a:solidFill>
            <a:ln w="9525" cap="flat">
              <a:noFill/>
              <a:prstDash val="solid"/>
              <a:miter/>
            </a:ln>
          </p:spPr>
          <p:txBody>
            <a:bodyPr rtlCol="0" anchor="ctr"/>
            <a:lstStyle/>
            <a:p>
              <a:endParaRPr lang="en-US" sz="2160"/>
            </a:p>
          </p:txBody>
        </p:sp>
        <p:sp>
          <p:nvSpPr>
            <p:cNvPr id="215" name="Freeform: Shape 214">
              <a:extLst>
                <a:ext uri="{FF2B5EF4-FFF2-40B4-BE49-F238E27FC236}">
                  <a16:creationId xmlns:a16="http://schemas.microsoft.com/office/drawing/2014/main" id="{80890D76-03E5-4E54-A237-CF935EFCA76B}"/>
                </a:ext>
              </a:extLst>
            </p:cNvPr>
            <p:cNvSpPr/>
            <p:nvPr/>
          </p:nvSpPr>
          <p:spPr>
            <a:xfrm>
              <a:off x="6311358" y="2154501"/>
              <a:ext cx="21848" cy="101038"/>
            </a:xfrm>
            <a:custGeom>
              <a:avLst/>
              <a:gdLst>
                <a:gd name="connsiteX0" fmla="*/ 175 w 21848"/>
                <a:gd name="connsiteY0" fmla="*/ 4202 h 101038"/>
                <a:gd name="connsiteX1" fmla="*/ 11510 w 21848"/>
                <a:gd name="connsiteY1" fmla="*/ 54113 h 101038"/>
                <a:gd name="connsiteX2" fmla="*/ 14367 w 21848"/>
                <a:gd name="connsiteY2" fmla="*/ 96975 h 101038"/>
                <a:gd name="connsiteX3" fmla="*/ 16653 w 21848"/>
                <a:gd name="connsiteY3" fmla="*/ 100976 h 101038"/>
                <a:gd name="connsiteX4" fmla="*/ 20654 w 21848"/>
                <a:gd name="connsiteY4" fmla="*/ 98690 h 101038"/>
                <a:gd name="connsiteX5" fmla="*/ 18082 w 21848"/>
                <a:gd name="connsiteY5" fmla="*/ 54113 h 101038"/>
                <a:gd name="connsiteX6" fmla="*/ 6462 w 21848"/>
                <a:gd name="connsiteY6" fmla="*/ 2392 h 101038"/>
                <a:gd name="connsiteX7" fmla="*/ 175 w 21848"/>
                <a:gd name="connsiteY7" fmla="*/ 4202 h 101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48" h="101038">
                  <a:moveTo>
                    <a:pt x="175" y="4202"/>
                  </a:moveTo>
                  <a:cubicBezTo>
                    <a:pt x="4883" y="20614"/>
                    <a:pt x="8667" y="37277"/>
                    <a:pt x="11510" y="54113"/>
                  </a:cubicBezTo>
                  <a:cubicBezTo>
                    <a:pt x="12939" y="66971"/>
                    <a:pt x="17606" y="84307"/>
                    <a:pt x="14367" y="96975"/>
                  </a:cubicBezTo>
                  <a:cubicBezTo>
                    <a:pt x="13894" y="98711"/>
                    <a:pt x="14917" y="100502"/>
                    <a:pt x="16653" y="100976"/>
                  </a:cubicBezTo>
                  <a:cubicBezTo>
                    <a:pt x="18389" y="101449"/>
                    <a:pt x="20180" y="100426"/>
                    <a:pt x="20654" y="98690"/>
                  </a:cubicBezTo>
                  <a:cubicBezTo>
                    <a:pt x="24274" y="84783"/>
                    <a:pt x="19130" y="68305"/>
                    <a:pt x="18082" y="54113"/>
                  </a:cubicBezTo>
                  <a:cubicBezTo>
                    <a:pt x="15510" y="36606"/>
                    <a:pt x="11625" y="19317"/>
                    <a:pt x="6462" y="2392"/>
                  </a:cubicBezTo>
                  <a:cubicBezTo>
                    <a:pt x="5605" y="-1704"/>
                    <a:pt x="-777" y="11"/>
                    <a:pt x="175" y="4202"/>
                  </a:cubicBezTo>
                  <a:close/>
                </a:path>
              </a:pathLst>
            </a:custGeom>
            <a:solidFill>
              <a:srgbClr val="18252D"/>
            </a:solidFill>
            <a:ln w="9525" cap="flat">
              <a:noFill/>
              <a:prstDash val="solid"/>
              <a:miter/>
            </a:ln>
          </p:spPr>
          <p:txBody>
            <a:bodyPr rtlCol="0" anchor="ctr"/>
            <a:lstStyle/>
            <a:p>
              <a:endParaRPr lang="en-US" sz="2160"/>
            </a:p>
          </p:txBody>
        </p:sp>
        <p:sp>
          <p:nvSpPr>
            <p:cNvPr id="216" name="Freeform: Shape 215">
              <a:extLst>
                <a:ext uri="{FF2B5EF4-FFF2-40B4-BE49-F238E27FC236}">
                  <a16:creationId xmlns:a16="http://schemas.microsoft.com/office/drawing/2014/main" id="{F9756EA8-58C1-4546-A09C-8BD9E205871A}"/>
                </a:ext>
              </a:extLst>
            </p:cNvPr>
            <p:cNvSpPr/>
            <p:nvPr/>
          </p:nvSpPr>
          <p:spPr>
            <a:xfrm>
              <a:off x="6324790" y="2133001"/>
              <a:ext cx="18003" cy="78522"/>
            </a:xfrm>
            <a:custGeom>
              <a:avLst/>
              <a:gdLst>
                <a:gd name="connsiteX0" fmla="*/ 79 w 18003"/>
                <a:gd name="connsiteY0" fmla="*/ 4937 h 78522"/>
                <a:gd name="connsiteX1" fmla="*/ 9032 w 18003"/>
                <a:gd name="connsiteY1" fmla="*/ 37703 h 78522"/>
                <a:gd name="connsiteX2" fmla="*/ 11413 w 18003"/>
                <a:gd name="connsiteY2" fmla="*/ 75803 h 78522"/>
                <a:gd name="connsiteX3" fmla="*/ 15261 w 18003"/>
                <a:gd name="connsiteY3" fmla="*/ 78527 h 78522"/>
                <a:gd name="connsiteX4" fmla="*/ 17986 w 18003"/>
                <a:gd name="connsiteY4" fmla="*/ 75803 h 78522"/>
                <a:gd name="connsiteX5" fmla="*/ 16176 w 18003"/>
                <a:gd name="connsiteY5" fmla="*/ 40465 h 78522"/>
                <a:gd name="connsiteX6" fmla="*/ 6651 w 18003"/>
                <a:gd name="connsiteY6" fmla="*/ 2365 h 78522"/>
                <a:gd name="connsiteX7" fmla="*/ 364 w 18003"/>
                <a:gd name="connsiteY7" fmla="*/ 4175 h 7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3" h="78522">
                  <a:moveTo>
                    <a:pt x="79" y="4937"/>
                  </a:moveTo>
                  <a:cubicBezTo>
                    <a:pt x="2746" y="16081"/>
                    <a:pt x="7032" y="26273"/>
                    <a:pt x="9032" y="37703"/>
                  </a:cubicBezTo>
                  <a:cubicBezTo>
                    <a:pt x="10946" y="50308"/>
                    <a:pt x="11743" y="63057"/>
                    <a:pt x="11413" y="75803"/>
                  </a:cubicBezTo>
                  <a:cubicBezTo>
                    <a:pt x="11724" y="77617"/>
                    <a:pt x="13446" y="78837"/>
                    <a:pt x="15261" y="78527"/>
                  </a:cubicBezTo>
                  <a:cubicBezTo>
                    <a:pt x="16656" y="78289"/>
                    <a:pt x="17748" y="77197"/>
                    <a:pt x="17986" y="75803"/>
                  </a:cubicBezTo>
                  <a:cubicBezTo>
                    <a:pt x="18336" y="63994"/>
                    <a:pt x="17731" y="52176"/>
                    <a:pt x="16176" y="40465"/>
                  </a:cubicBezTo>
                  <a:cubicBezTo>
                    <a:pt x="13985" y="27416"/>
                    <a:pt x="9509" y="15605"/>
                    <a:pt x="6651" y="2365"/>
                  </a:cubicBezTo>
                  <a:cubicBezTo>
                    <a:pt x="5603" y="-1731"/>
                    <a:pt x="-683" y="79"/>
                    <a:pt x="364" y="4175"/>
                  </a:cubicBezTo>
                  <a:close/>
                </a:path>
              </a:pathLst>
            </a:custGeom>
            <a:solidFill>
              <a:srgbClr val="18252D"/>
            </a:solidFill>
            <a:ln w="9525" cap="flat">
              <a:noFill/>
              <a:prstDash val="solid"/>
              <a:miter/>
            </a:ln>
          </p:spPr>
          <p:txBody>
            <a:bodyPr rtlCol="0" anchor="ctr"/>
            <a:lstStyle/>
            <a:p>
              <a:endParaRPr lang="en-US" sz="2160"/>
            </a:p>
          </p:txBody>
        </p:sp>
        <p:sp>
          <p:nvSpPr>
            <p:cNvPr id="217" name="Freeform: Shape 216">
              <a:extLst>
                <a:ext uri="{FF2B5EF4-FFF2-40B4-BE49-F238E27FC236}">
                  <a16:creationId xmlns:a16="http://schemas.microsoft.com/office/drawing/2014/main" id="{E270A98A-E80A-40B9-A902-6C3DF5509CFB}"/>
                </a:ext>
              </a:extLst>
            </p:cNvPr>
            <p:cNvSpPr/>
            <p:nvPr/>
          </p:nvSpPr>
          <p:spPr>
            <a:xfrm>
              <a:off x="6184201" y="1974150"/>
              <a:ext cx="119633" cy="86693"/>
            </a:xfrm>
            <a:custGeom>
              <a:avLst/>
              <a:gdLst>
                <a:gd name="connsiteX0" fmla="*/ 79 w 119633"/>
                <a:gd name="connsiteY0" fmla="*/ 60727 h 86693"/>
                <a:gd name="connsiteX1" fmla="*/ 94566 w 119633"/>
                <a:gd name="connsiteY1" fmla="*/ 53 h 86693"/>
                <a:gd name="connsiteX2" fmla="*/ 119713 w 119633"/>
                <a:gd name="connsiteY2" fmla="*/ 29580 h 86693"/>
                <a:gd name="connsiteX3" fmla="*/ 17605 w 119633"/>
                <a:gd name="connsiteY3" fmla="*/ 86730 h 86693"/>
                <a:gd name="connsiteX4" fmla="*/ 79 w 119633"/>
                <a:gd name="connsiteY4" fmla="*/ 60727 h 86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633" h="86693">
                  <a:moveTo>
                    <a:pt x="79" y="60727"/>
                  </a:moveTo>
                  <a:cubicBezTo>
                    <a:pt x="7699" y="40534"/>
                    <a:pt x="50942" y="9959"/>
                    <a:pt x="94566" y="53"/>
                  </a:cubicBezTo>
                  <a:cubicBezTo>
                    <a:pt x="106663" y="18150"/>
                    <a:pt x="115331" y="28628"/>
                    <a:pt x="119713" y="29580"/>
                  </a:cubicBezTo>
                  <a:cubicBezTo>
                    <a:pt x="69992" y="53107"/>
                    <a:pt x="30177" y="76062"/>
                    <a:pt x="17605" y="86730"/>
                  </a:cubicBezTo>
                  <a:cubicBezTo>
                    <a:pt x="15414" y="87492"/>
                    <a:pt x="79" y="60727"/>
                    <a:pt x="79" y="60727"/>
                  </a:cubicBezTo>
                  <a:close/>
                </a:path>
              </a:pathLst>
            </a:custGeom>
            <a:solidFill>
              <a:srgbClr val="4376CF"/>
            </a:solidFill>
            <a:ln w="9525" cap="flat">
              <a:noFill/>
              <a:prstDash val="solid"/>
              <a:miter/>
            </a:ln>
          </p:spPr>
          <p:txBody>
            <a:bodyPr rtlCol="0" anchor="ctr"/>
            <a:lstStyle/>
            <a:p>
              <a:endParaRPr lang="en-US" sz="2160"/>
            </a:p>
          </p:txBody>
        </p:sp>
        <p:sp>
          <p:nvSpPr>
            <p:cNvPr id="218" name="Freeform: Shape 217">
              <a:extLst>
                <a:ext uri="{FF2B5EF4-FFF2-40B4-BE49-F238E27FC236}">
                  <a16:creationId xmlns:a16="http://schemas.microsoft.com/office/drawing/2014/main" id="{2A82D02B-D06C-4C28-BFF1-0B8F534E5FA9}"/>
                </a:ext>
              </a:extLst>
            </p:cNvPr>
            <p:cNvSpPr/>
            <p:nvPr/>
          </p:nvSpPr>
          <p:spPr>
            <a:xfrm>
              <a:off x="6679692" y="2030157"/>
              <a:ext cx="118749" cy="48069"/>
            </a:xfrm>
            <a:custGeom>
              <a:avLst/>
              <a:gdLst>
                <a:gd name="connsiteX0" fmla="*/ 1793 w 118749"/>
                <a:gd name="connsiteY0" fmla="*/ 11578 h 48069"/>
                <a:gd name="connsiteX1" fmla="*/ 117331 w 118749"/>
                <a:gd name="connsiteY1" fmla="*/ 53 h 48069"/>
                <a:gd name="connsiteX2" fmla="*/ 116474 w 118749"/>
                <a:gd name="connsiteY2" fmla="*/ 34533 h 48069"/>
                <a:gd name="connsiteX3" fmla="*/ 79 w 118749"/>
                <a:gd name="connsiteY3" fmla="*/ 46820 h 48069"/>
                <a:gd name="connsiteX4" fmla="*/ 1793 w 118749"/>
                <a:gd name="connsiteY4" fmla="*/ 11578 h 4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49" h="48069">
                  <a:moveTo>
                    <a:pt x="1793" y="11578"/>
                  </a:moveTo>
                  <a:cubicBezTo>
                    <a:pt x="23891" y="11578"/>
                    <a:pt x="92757" y="8244"/>
                    <a:pt x="117331" y="53"/>
                  </a:cubicBezTo>
                  <a:cubicBezTo>
                    <a:pt x="119584" y="11469"/>
                    <a:pt x="119291" y="23242"/>
                    <a:pt x="116474" y="34533"/>
                  </a:cubicBezTo>
                  <a:cubicBezTo>
                    <a:pt x="114855" y="37772"/>
                    <a:pt x="41131" y="52535"/>
                    <a:pt x="79" y="46820"/>
                  </a:cubicBezTo>
                  <a:cubicBezTo>
                    <a:pt x="79" y="38629"/>
                    <a:pt x="1793" y="11578"/>
                    <a:pt x="1793" y="11578"/>
                  </a:cubicBezTo>
                  <a:close/>
                </a:path>
              </a:pathLst>
            </a:custGeom>
            <a:solidFill>
              <a:srgbClr val="4376CF"/>
            </a:solidFill>
            <a:ln w="9525" cap="flat">
              <a:noFill/>
              <a:prstDash val="solid"/>
              <a:miter/>
            </a:ln>
          </p:spPr>
          <p:txBody>
            <a:bodyPr rtlCol="0" anchor="ctr"/>
            <a:lstStyle/>
            <a:p>
              <a:endParaRPr lang="en-US" sz="2160"/>
            </a:p>
          </p:txBody>
        </p:sp>
        <p:sp>
          <p:nvSpPr>
            <p:cNvPr id="219" name="Freeform: Shape 218">
              <a:extLst>
                <a:ext uri="{FF2B5EF4-FFF2-40B4-BE49-F238E27FC236}">
                  <a16:creationId xmlns:a16="http://schemas.microsoft.com/office/drawing/2014/main" id="{F1BAB437-E0FE-48A1-8608-72AD412B7991}"/>
                </a:ext>
              </a:extLst>
            </p:cNvPr>
            <p:cNvSpPr/>
            <p:nvPr/>
          </p:nvSpPr>
          <p:spPr>
            <a:xfrm>
              <a:off x="6326734" y="2488369"/>
              <a:ext cx="163826" cy="150836"/>
            </a:xfrm>
            <a:custGeom>
              <a:avLst/>
              <a:gdLst>
                <a:gd name="connsiteX0" fmla="*/ 86431 w 163826"/>
                <a:gd name="connsiteY0" fmla="*/ 3232 h 150836"/>
                <a:gd name="connsiteX1" fmla="*/ 67381 w 163826"/>
                <a:gd name="connsiteY1" fmla="*/ 35998 h 150836"/>
                <a:gd name="connsiteX2" fmla="*/ 13851 w 163826"/>
                <a:gd name="connsiteY2" fmla="*/ 124009 h 150836"/>
                <a:gd name="connsiteX3" fmla="*/ 43855 w 163826"/>
                <a:gd name="connsiteY3" fmla="*/ 134868 h 150836"/>
                <a:gd name="connsiteX4" fmla="*/ 123103 w 163826"/>
                <a:gd name="connsiteY4" fmla="*/ 66097 h 150836"/>
                <a:gd name="connsiteX5" fmla="*/ 125769 w 163826"/>
                <a:gd name="connsiteY5" fmla="*/ 78670 h 150836"/>
                <a:gd name="connsiteX6" fmla="*/ 160250 w 163826"/>
                <a:gd name="connsiteY6" fmla="*/ 50762 h 150836"/>
                <a:gd name="connsiteX7" fmla="*/ 162917 w 163826"/>
                <a:gd name="connsiteY7" fmla="*/ 3137 h 150836"/>
                <a:gd name="connsiteX8" fmla="*/ 107196 w 163826"/>
                <a:gd name="connsiteY8" fmla="*/ 26092 h 150836"/>
                <a:gd name="connsiteX9" fmla="*/ 86431 w 163826"/>
                <a:gd name="connsiteY9" fmla="*/ 3232 h 150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826" h="150836">
                  <a:moveTo>
                    <a:pt x="86431" y="3232"/>
                  </a:moveTo>
                  <a:cubicBezTo>
                    <a:pt x="68429" y="4852"/>
                    <a:pt x="67858" y="9805"/>
                    <a:pt x="67381" y="35998"/>
                  </a:cubicBezTo>
                  <a:cubicBezTo>
                    <a:pt x="66905" y="62192"/>
                    <a:pt x="45474" y="91720"/>
                    <a:pt x="13851" y="124009"/>
                  </a:cubicBezTo>
                  <a:cubicBezTo>
                    <a:pt x="-17772" y="156299"/>
                    <a:pt x="10517" y="158966"/>
                    <a:pt x="43855" y="134868"/>
                  </a:cubicBezTo>
                  <a:cubicBezTo>
                    <a:pt x="71582" y="113500"/>
                    <a:pt x="98042" y="90538"/>
                    <a:pt x="123103" y="66097"/>
                  </a:cubicBezTo>
                  <a:cubicBezTo>
                    <a:pt x="123102" y="66097"/>
                    <a:pt x="122531" y="79147"/>
                    <a:pt x="125769" y="78670"/>
                  </a:cubicBezTo>
                  <a:cubicBezTo>
                    <a:pt x="138664" y="71246"/>
                    <a:pt x="150301" y="61826"/>
                    <a:pt x="160250" y="50762"/>
                  </a:cubicBezTo>
                  <a:cubicBezTo>
                    <a:pt x="163945" y="35169"/>
                    <a:pt x="164848" y="19045"/>
                    <a:pt x="162917" y="3137"/>
                  </a:cubicBezTo>
                  <a:cubicBezTo>
                    <a:pt x="160726" y="-6388"/>
                    <a:pt x="134342" y="7519"/>
                    <a:pt x="107196" y="26092"/>
                  </a:cubicBezTo>
                  <a:cubicBezTo>
                    <a:pt x="97957" y="7709"/>
                    <a:pt x="94623" y="3232"/>
                    <a:pt x="86431" y="3232"/>
                  </a:cubicBezTo>
                  <a:close/>
                </a:path>
              </a:pathLst>
            </a:custGeom>
            <a:solidFill>
              <a:srgbClr val="4376CF"/>
            </a:solidFill>
            <a:ln w="9525" cap="flat">
              <a:noFill/>
              <a:prstDash val="solid"/>
              <a:miter/>
            </a:ln>
          </p:spPr>
          <p:txBody>
            <a:bodyPr rtlCol="0" anchor="ctr"/>
            <a:lstStyle/>
            <a:p>
              <a:endParaRPr lang="en-US" sz="2160"/>
            </a:p>
          </p:txBody>
        </p:sp>
        <p:sp>
          <p:nvSpPr>
            <p:cNvPr id="220" name="Freeform: Shape 219">
              <a:extLst>
                <a:ext uri="{FF2B5EF4-FFF2-40B4-BE49-F238E27FC236}">
                  <a16:creationId xmlns:a16="http://schemas.microsoft.com/office/drawing/2014/main" id="{D9DAAEB2-A2B6-4941-8635-8B6BB70486AC}"/>
                </a:ext>
              </a:extLst>
            </p:cNvPr>
            <p:cNvSpPr/>
            <p:nvPr/>
          </p:nvSpPr>
          <p:spPr>
            <a:xfrm>
              <a:off x="6143782" y="2465493"/>
              <a:ext cx="182248" cy="126765"/>
            </a:xfrm>
            <a:custGeom>
              <a:avLst/>
              <a:gdLst>
                <a:gd name="connsiteX0" fmla="*/ 117079 w 182248"/>
                <a:gd name="connsiteY0" fmla="*/ 676 h 126765"/>
                <a:gd name="connsiteX1" fmla="*/ 90981 w 182248"/>
                <a:gd name="connsiteY1" fmla="*/ 28204 h 126765"/>
                <a:gd name="connsiteX2" fmla="*/ 18590 w 182248"/>
                <a:gd name="connsiteY2" fmla="*/ 101451 h 126765"/>
                <a:gd name="connsiteX3" fmla="*/ 45356 w 182248"/>
                <a:gd name="connsiteY3" fmla="*/ 118977 h 126765"/>
                <a:gd name="connsiteX4" fmla="*/ 138320 w 182248"/>
                <a:gd name="connsiteY4" fmla="*/ 70209 h 126765"/>
                <a:gd name="connsiteX5" fmla="*/ 138320 w 182248"/>
                <a:gd name="connsiteY5" fmla="*/ 83068 h 126765"/>
                <a:gd name="connsiteX6" fmla="*/ 178230 w 182248"/>
                <a:gd name="connsiteY6" fmla="*/ 64018 h 126765"/>
                <a:gd name="connsiteX7" fmla="*/ 182325 w 182248"/>
                <a:gd name="connsiteY7" fmla="*/ 15916 h 126765"/>
                <a:gd name="connsiteX8" fmla="*/ 132319 w 182248"/>
                <a:gd name="connsiteY8" fmla="*/ 27918 h 126765"/>
                <a:gd name="connsiteX9" fmla="*/ 117079 w 182248"/>
                <a:gd name="connsiteY9" fmla="*/ 676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248" h="126765">
                  <a:moveTo>
                    <a:pt x="117079" y="676"/>
                  </a:moveTo>
                  <a:cubicBezTo>
                    <a:pt x="99172" y="-1895"/>
                    <a:pt x="97457" y="2772"/>
                    <a:pt x="90981" y="28204"/>
                  </a:cubicBezTo>
                  <a:cubicBezTo>
                    <a:pt x="84504" y="53635"/>
                    <a:pt x="56881" y="77353"/>
                    <a:pt x="18590" y="101451"/>
                  </a:cubicBezTo>
                  <a:cubicBezTo>
                    <a:pt x="-19700" y="125549"/>
                    <a:pt x="7446" y="134788"/>
                    <a:pt x="45356" y="118977"/>
                  </a:cubicBezTo>
                  <a:cubicBezTo>
                    <a:pt x="77256" y="104522"/>
                    <a:pt x="108295" y="88239"/>
                    <a:pt x="138320" y="70209"/>
                  </a:cubicBezTo>
                  <a:cubicBezTo>
                    <a:pt x="138320" y="70209"/>
                    <a:pt x="134700" y="82877"/>
                    <a:pt x="138320" y="83068"/>
                  </a:cubicBezTo>
                  <a:cubicBezTo>
                    <a:pt x="152574" y="78939"/>
                    <a:pt x="166055" y="72504"/>
                    <a:pt x="178230" y="64018"/>
                  </a:cubicBezTo>
                  <a:cubicBezTo>
                    <a:pt x="182897" y="58398"/>
                    <a:pt x="182135" y="25918"/>
                    <a:pt x="182325" y="15916"/>
                  </a:cubicBezTo>
                  <a:cubicBezTo>
                    <a:pt x="182516" y="5915"/>
                    <a:pt x="163275" y="15916"/>
                    <a:pt x="132319" y="27918"/>
                  </a:cubicBezTo>
                  <a:cubicBezTo>
                    <a:pt x="127271" y="7534"/>
                    <a:pt x="125080" y="2581"/>
                    <a:pt x="117079" y="676"/>
                  </a:cubicBezTo>
                  <a:close/>
                </a:path>
              </a:pathLst>
            </a:custGeom>
            <a:solidFill>
              <a:srgbClr val="4376CF"/>
            </a:solidFill>
            <a:ln w="9525" cap="flat">
              <a:noFill/>
              <a:prstDash val="solid"/>
              <a:miter/>
            </a:ln>
          </p:spPr>
          <p:txBody>
            <a:bodyPr rtlCol="0" anchor="ctr"/>
            <a:lstStyle/>
            <a:p>
              <a:endParaRPr lang="en-US" sz="2160"/>
            </a:p>
          </p:txBody>
        </p:sp>
        <p:sp>
          <p:nvSpPr>
            <p:cNvPr id="221" name="Freeform: Shape 220">
              <a:extLst>
                <a:ext uri="{FF2B5EF4-FFF2-40B4-BE49-F238E27FC236}">
                  <a16:creationId xmlns:a16="http://schemas.microsoft.com/office/drawing/2014/main" id="{A1B76053-3030-4DF4-A4E9-CE821A3861DA}"/>
                </a:ext>
              </a:extLst>
            </p:cNvPr>
            <p:cNvSpPr/>
            <p:nvPr/>
          </p:nvSpPr>
          <p:spPr>
            <a:xfrm>
              <a:off x="6528149" y="1713973"/>
              <a:ext cx="89254" cy="23775"/>
            </a:xfrm>
            <a:custGeom>
              <a:avLst/>
              <a:gdLst>
                <a:gd name="connsiteX0" fmla="*/ 3317 w 89254"/>
                <a:gd name="connsiteY0" fmla="*/ 23724 h 23775"/>
                <a:gd name="connsiteX1" fmla="*/ 47322 w 89254"/>
                <a:gd name="connsiteY1" fmla="*/ 19914 h 23775"/>
                <a:gd name="connsiteX2" fmla="*/ 86946 w 89254"/>
                <a:gd name="connsiteY2" fmla="*/ 6388 h 23775"/>
                <a:gd name="connsiteX3" fmla="*/ 85232 w 89254"/>
                <a:gd name="connsiteY3" fmla="*/ 102 h 23775"/>
                <a:gd name="connsiteX4" fmla="*/ 50847 w 89254"/>
                <a:gd name="connsiteY4" fmla="*/ 12389 h 23775"/>
                <a:gd name="connsiteX5" fmla="*/ 3222 w 89254"/>
                <a:gd name="connsiteY5" fmla="*/ 17152 h 23775"/>
                <a:gd name="connsiteX6" fmla="*/ 3222 w 89254"/>
                <a:gd name="connsiteY6" fmla="*/ 23724 h 2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54" h="23775">
                  <a:moveTo>
                    <a:pt x="3317" y="23724"/>
                  </a:moveTo>
                  <a:cubicBezTo>
                    <a:pt x="18085" y="24220"/>
                    <a:pt x="32859" y="22941"/>
                    <a:pt x="47322" y="19914"/>
                  </a:cubicBezTo>
                  <a:cubicBezTo>
                    <a:pt x="61134" y="17152"/>
                    <a:pt x="73040" y="8674"/>
                    <a:pt x="86946" y="6388"/>
                  </a:cubicBezTo>
                  <a:cubicBezTo>
                    <a:pt x="91137" y="5722"/>
                    <a:pt x="89328" y="-565"/>
                    <a:pt x="85232" y="102"/>
                  </a:cubicBezTo>
                  <a:cubicBezTo>
                    <a:pt x="73424" y="3155"/>
                    <a:pt x="61915" y="7267"/>
                    <a:pt x="50847" y="12389"/>
                  </a:cubicBezTo>
                  <a:cubicBezTo>
                    <a:pt x="35380" y="16791"/>
                    <a:pt x="19254" y="18404"/>
                    <a:pt x="3222" y="17152"/>
                  </a:cubicBezTo>
                  <a:cubicBezTo>
                    <a:pt x="-969" y="17152"/>
                    <a:pt x="-969" y="23533"/>
                    <a:pt x="3222" y="23724"/>
                  </a:cubicBezTo>
                  <a:close/>
                </a:path>
              </a:pathLst>
            </a:custGeom>
            <a:solidFill>
              <a:srgbClr val="18252D"/>
            </a:solidFill>
            <a:ln w="9525" cap="flat">
              <a:noFill/>
              <a:prstDash val="solid"/>
              <a:miter/>
            </a:ln>
          </p:spPr>
          <p:txBody>
            <a:bodyPr rtlCol="0" anchor="ctr"/>
            <a:lstStyle/>
            <a:p>
              <a:endParaRPr lang="en-US" sz="2160"/>
            </a:p>
          </p:txBody>
        </p:sp>
        <p:sp>
          <p:nvSpPr>
            <p:cNvPr id="222" name="Freeform: Shape 221">
              <a:extLst>
                <a:ext uri="{FF2B5EF4-FFF2-40B4-BE49-F238E27FC236}">
                  <a16:creationId xmlns:a16="http://schemas.microsoft.com/office/drawing/2014/main" id="{8137E574-1691-4C50-A1CD-447416DF622C}"/>
                </a:ext>
              </a:extLst>
            </p:cNvPr>
            <p:cNvSpPr/>
            <p:nvPr/>
          </p:nvSpPr>
          <p:spPr>
            <a:xfrm>
              <a:off x="6528244" y="1731924"/>
              <a:ext cx="32041" cy="67775"/>
            </a:xfrm>
            <a:custGeom>
              <a:avLst/>
              <a:gdLst>
                <a:gd name="connsiteX0" fmla="*/ 79 w 32041"/>
                <a:gd name="connsiteY0" fmla="*/ 4154 h 67775"/>
                <a:gd name="connsiteX1" fmla="*/ 11318 w 32041"/>
                <a:gd name="connsiteY1" fmla="*/ 37872 h 67775"/>
                <a:gd name="connsiteX2" fmla="*/ 25796 w 32041"/>
                <a:gd name="connsiteY2" fmla="*/ 66447 h 67775"/>
                <a:gd name="connsiteX3" fmla="*/ 31511 w 32041"/>
                <a:gd name="connsiteY3" fmla="*/ 63113 h 67775"/>
                <a:gd name="connsiteX4" fmla="*/ 16271 w 32041"/>
                <a:gd name="connsiteY4" fmla="*/ 32729 h 67775"/>
                <a:gd name="connsiteX5" fmla="*/ 6746 w 32041"/>
                <a:gd name="connsiteY5" fmla="*/ 2439 h 67775"/>
                <a:gd name="connsiteX6" fmla="*/ 459 w 32041"/>
                <a:gd name="connsiteY6" fmla="*/ 4154 h 6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041" h="67775">
                  <a:moveTo>
                    <a:pt x="79" y="4154"/>
                  </a:moveTo>
                  <a:cubicBezTo>
                    <a:pt x="2395" y="15820"/>
                    <a:pt x="6172" y="27149"/>
                    <a:pt x="11318" y="37872"/>
                  </a:cubicBezTo>
                  <a:cubicBezTo>
                    <a:pt x="14987" y="47941"/>
                    <a:pt x="19847" y="57534"/>
                    <a:pt x="25796" y="66447"/>
                  </a:cubicBezTo>
                  <a:cubicBezTo>
                    <a:pt x="28273" y="69781"/>
                    <a:pt x="33988" y="66447"/>
                    <a:pt x="31511" y="63113"/>
                  </a:cubicBezTo>
                  <a:cubicBezTo>
                    <a:pt x="25194" y="53654"/>
                    <a:pt x="20075" y="43448"/>
                    <a:pt x="16271" y="32729"/>
                  </a:cubicBezTo>
                  <a:cubicBezTo>
                    <a:pt x="11839" y="23071"/>
                    <a:pt x="8639" y="12895"/>
                    <a:pt x="6746" y="2439"/>
                  </a:cubicBezTo>
                  <a:cubicBezTo>
                    <a:pt x="6174" y="-1752"/>
                    <a:pt x="-112" y="58"/>
                    <a:pt x="459" y="4154"/>
                  </a:cubicBezTo>
                  <a:close/>
                </a:path>
              </a:pathLst>
            </a:custGeom>
            <a:solidFill>
              <a:srgbClr val="18252D"/>
            </a:solidFill>
            <a:ln w="9525" cap="flat">
              <a:noFill/>
              <a:prstDash val="solid"/>
              <a:miter/>
            </a:ln>
          </p:spPr>
          <p:txBody>
            <a:bodyPr rtlCol="0" anchor="ctr"/>
            <a:lstStyle/>
            <a:p>
              <a:endParaRPr lang="en-US" sz="2160"/>
            </a:p>
          </p:txBody>
        </p:sp>
        <p:sp>
          <p:nvSpPr>
            <p:cNvPr id="223" name="Freeform: Shape 222">
              <a:extLst>
                <a:ext uri="{FF2B5EF4-FFF2-40B4-BE49-F238E27FC236}">
                  <a16:creationId xmlns:a16="http://schemas.microsoft.com/office/drawing/2014/main" id="{96E2FE6C-1F98-4DE2-9BF8-B30615CE8ECF}"/>
                </a:ext>
              </a:extLst>
            </p:cNvPr>
            <p:cNvSpPr/>
            <p:nvPr/>
          </p:nvSpPr>
          <p:spPr>
            <a:xfrm>
              <a:off x="6551985" y="1793273"/>
              <a:ext cx="59703" cy="21994"/>
            </a:xfrm>
            <a:custGeom>
              <a:avLst/>
              <a:gdLst>
                <a:gd name="connsiteX0" fmla="*/ 1579 w 59703"/>
                <a:gd name="connsiteY0" fmla="*/ 6242 h 21994"/>
                <a:gd name="connsiteX1" fmla="*/ 33678 w 59703"/>
                <a:gd name="connsiteY1" fmla="*/ 19577 h 21994"/>
                <a:gd name="connsiteX2" fmla="*/ 58157 w 59703"/>
                <a:gd name="connsiteY2" fmla="*/ 20148 h 21994"/>
                <a:gd name="connsiteX3" fmla="*/ 59348 w 59703"/>
                <a:gd name="connsiteY3" fmla="*/ 15719 h 21994"/>
                <a:gd name="connsiteX4" fmla="*/ 54919 w 59703"/>
                <a:gd name="connsiteY4" fmla="*/ 14528 h 21994"/>
                <a:gd name="connsiteX5" fmla="*/ 31106 w 59703"/>
                <a:gd name="connsiteY5" fmla="*/ 12338 h 21994"/>
                <a:gd name="connsiteX6" fmla="*/ 4913 w 59703"/>
                <a:gd name="connsiteY6" fmla="*/ 622 h 21994"/>
                <a:gd name="connsiteX7" fmla="*/ 1579 w 59703"/>
                <a:gd name="connsiteY7" fmla="*/ 6242 h 2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03" h="21994">
                  <a:moveTo>
                    <a:pt x="1579" y="6242"/>
                  </a:moveTo>
                  <a:cubicBezTo>
                    <a:pt x="11337" y="12679"/>
                    <a:pt x="22230" y="17205"/>
                    <a:pt x="33678" y="19577"/>
                  </a:cubicBezTo>
                  <a:cubicBezTo>
                    <a:pt x="41512" y="22662"/>
                    <a:pt x="50187" y="22864"/>
                    <a:pt x="58157" y="20148"/>
                  </a:cubicBezTo>
                  <a:cubicBezTo>
                    <a:pt x="59709" y="19254"/>
                    <a:pt x="60242" y="17271"/>
                    <a:pt x="59348" y="15719"/>
                  </a:cubicBezTo>
                  <a:cubicBezTo>
                    <a:pt x="58454" y="14167"/>
                    <a:pt x="56471" y="13634"/>
                    <a:pt x="54919" y="14528"/>
                  </a:cubicBezTo>
                  <a:cubicBezTo>
                    <a:pt x="48632" y="18148"/>
                    <a:pt x="37583" y="13766"/>
                    <a:pt x="31106" y="12338"/>
                  </a:cubicBezTo>
                  <a:cubicBezTo>
                    <a:pt x="21727" y="10081"/>
                    <a:pt x="12846" y="6109"/>
                    <a:pt x="4913" y="622"/>
                  </a:cubicBezTo>
                  <a:cubicBezTo>
                    <a:pt x="1388" y="-1759"/>
                    <a:pt x="-1945" y="3956"/>
                    <a:pt x="1579" y="6242"/>
                  </a:cubicBezTo>
                  <a:close/>
                </a:path>
              </a:pathLst>
            </a:custGeom>
            <a:solidFill>
              <a:srgbClr val="18252D"/>
            </a:solidFill>
            <a:ln w="9525" cap="flat">
              <a:noFill/>
              <a:prstDash val="solid"/>
              <a:miter/>
            </a:ln>
          </p:spPr>
          <p:txBody>
            <a:bodyPr rtlCol="0" anchor="ctr"/>
            <a:lstStyle/>
            <a:p>
              <a:endParaRPr lang="en-US" sz="2160"/>
            </a:p>
          </p:txBody>
        </p:sp>
        <p:sp>
          <p:nvSpPr>
            <p:cNvPr id="224" name="Freeform: Shape 223">
              <a:extLst>
                <a:ext uri="{FF2B5EF4-FFF2-40B4-BE49-F238E27FC236}">
                  <a16:creationId xmlns:a16="http://schemas.microsoft.com/office/drawing/2014/main" id="{6A3ADEC5-BB03-497F-8FE1-F745BED3D1BC}"/>
                </a:ext>
              </a:extLst>
            </p:cNvPr>
            <p:cNvSpPr/>
            <p:nvPr/>
          </p:nvSpPr>
          <p:spPr>
            <a:xfrm>
              <a:off x="6611109" y="1714731"/>
              <a:ext cx="30615" cy="68704"/>
            </a:xfrm>
            <a:custGeom>
              <a:avLst/>
              <a:gdLst>
                <a:gd name="connsiteX0" fmla="*/ 843 w 30615"/>
                <a:gd name="connsiteY0" fmla="*/ 4202 h 68704"/>
                <a:gd name="connsiteX1" fmla="*/ 12369 w 30615"/>
                <a:gd name="connsiteY1" fmla="*/ 36587 h 68704"/>
                <a:gd name="connsiteX2" fmla="*/ 24275 w 30615"/>
                <a:gd name="connsiteY2" fmla="*/ 66209 h 68704"/>
                <a:gd name="connsiteX3" fmla="*/ 29133 w 30615"/>
                <a:gd name="connsiteY3" fmla="*/ 62495 h 68704"/>
                <a:gd name="connsiteX4" fmla="*/ 28275 w 30615"/>
                <a:gd name="connsiteY4" fmla="*/ 61923 h 68704"/>
                <a:gd name="connsiteX5" fmla="*/ 24942 w 30615"/>
                <a:gd name="connsiteY5" fmla="*/ 67543 h 68704"/>
                <a:gd name="connsiteX6" fmla="*/ 25799 w 30615"/>
                <a:gd name="connsiteY6" fmla="*/ 68210 h 68704"/>
                <a:gd name="connsiteX7" fmla="*/ 30657 w 30615"/>
                <a:gd name="connsiteY7" fmla="*/ 64495 h 68704"/>
                <a:gd name="connsiteX8" fmla="*/ 21132 w 30615"/>
                <a:gd name="connsiteY8" fmla="*/ 41254 h 68704"/>
                <a:gd name="connsiteX9" fmla="*/ 6463 w 30615"/>
                <a:gd name="connsiteY9" fmla="*/ 2392 h 68704"/>
                <a:gd name="connsiteX10" fmla="*/ 177 w 30615"/>
                <a:gd name="connsiteY10" fmla="*/ 4202 h 6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5" h="68704">
                  <a:moveTo>
                    <a:pt x="843" y="4202"/>
                  </a:moveTo>
                  <a:cubicBezTo>
                    <a:pt x="3395" y="15413"/>
                    <a:pt x="7264" y="26284"/>
                    <a:pt x="12369" y="36587"/>
                  </a:cubicBezTo>
                  <a:cubicBezTo>
                    <a:pt x="17616" y="45897"/>
                    <a:pt x="21619" y="55857"/>
                    <a:pt x="24275" y="66209"/>
                  </a:cubicBezTo>
                  <a:lnTo>
                    <a:pt x="29133" y="62495"/>
                  </a:lnTo>
                  <a:lnTo>
                    <a:pt x="28275" y="61923"/>
                  </a:lnTo>
                  <a:cubicBezTo>
                    <a:pt x="24751" y="59542"/>
                    <a:pt x="21512" y="65162"/>
                    <a:pt x="24942" y="67543"/>
                  </a:cubicBezTo>
                  <a:lnTo>
                    <a:pt x="25799" y="68210"/>
                  </a:lnTo>
                  <a:cubicBezTo>
                    <a:pt x="28466" y="70019"/>
                    <a:pt x="31037" y="66971"/>
                    <a:pt x="30657" y="64495"/>
                  </a:cubicBezTo>
                  <a:cubicBezTo>
                    <a:pt x="28378" y="56410"/>
                    <a:pt x="25182" y="48613"/>
                    <a:pt x="21132" y="41254"/>
                  </a:cubicBezTo>
                  <a:cubicBezTo>
                    <a:pt x="14971" y="28816"/>
                    <a:pt x="10058" y="15798"/>
                    <a:pt x="6463" y="2392"/>
                  </a:cubicBezTo>
                  <a:cubicBezTo>
                    <a:pt x="5511" y="-1704"/>
                    <a:pt x="-776" y="11"/>
                    <a:pt x="177" y="4202"/>
                  </a:cubicBezTo>
                  <a:close/>
                </a:path>
              </a:pathLst>
            </a:custGeom>
            <a:solidFill>
              <a:srgbClr val="18252D"/>
            </a:solidFill>
            <a:ln w="9525" cap="flat">
              <a:noFill/>
              <a:prstDash val="solid"/>
              <a:miter/>
            </a:ln>
          </p:spPr>
          <p:txBody>
            <a:bodyPr rtlCol="0" anchor="ctr"/>
            <a:lstStyle/>
            <a:p>
              <a:endParaRPr lang="en-US" sz="2160"/>
            </a:p>
          </p:txBody>
        </p:sp>
        <p:sp>
          <p:nvSpPr>
            <p:cNvPr id="225" name="Freeform: Shape 224">
              <a:extLst>
                <a:ext uri="{FF2B5EF4-FFF2-40B4-BE49-F238E27FC236}">
                  <a16:creationId xmlns:a16="http://schemas.microsoft.com/office/drawing/2014/main" id="{8B3EDDE3-2E09-4A8A-A753-0FC2DF58134D}"/>
                </a:ext>
              </a:extLst>
            </p:cNvPr>
            <p:cNvSpPr/>
            <p:nvPr/>
          </p:nvSpPr>
          <p:spPr>
            <a:xfrm>
              <a:off x="6603456" y="1773828"/>
              <a:ext cx="40997" cy="41643"/>
            </a:xfrm>
            <a:custGeom>
              <a:avLst/>
              <a:gdLst>
                <a:gd name="connsiteX0" fmla="*/ 34976 w 40997"/>
                <a:gd name="connsiteY0" fmla="*/ 1493 h 41643"/>
                <a:gd name="connsiteX1" fmla="*/ 15926 w 40997"/>
                <a:gd name="connsiteY1" fmla="*/ 24353 h 41643"/>
                <a:gd name="connsiteX2" fmla="*/ 10211 w 40997"/>
                <a:gd name="connsiteY2" fmla="*/ 29687 h 41643"/>
                <a:gd name="connsiteX3" fmla="*/ 3258 w 40997"/>
                <a:gd name="connsiteY3" fmla="*/ 35116 h 41643"/>
                <a:gd name="connsiteX4" fmla="*/ 3258 w 40997"/>
                <a:gd name="connsiteY4" fmla="*/ 41688 h 41643"/>
                <a:gd name="connsiteX5" fmla="*/ 18117 w 40997"/>
                <a:gd name="connsiteY5" fmla="*/ 31306 h 41643"/>
                <a:gd name="connsiteX6" fmla="*/ 40500 w 40997"/>
                <a:gd name="connsiteY6" fmla="*/ 4827 h 41643"/>
                <a:gd name="connsiteX7" fmla="*/ 34785 w 40997"/>
                <a:gd name="connsiteY7" fmla="*/ 1493 h 4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97" h="41643">
                  <a:moveTo>
                    <a:pt x="34976" y="1493"/>
                  </a:moveTo>
                  <a:cubicBezTo>
                    <a:pt x="29373" y="9705"/>
                    <a:pt x="22993" y="17360"/>
                    <a:pt x="15926" y="24353"/>
                  </a:cubicBezTo>
                  <a:cubicBezTo>
                    <a:pt x="14116" y="26163"/>
                    <a:pt x="12116" y="27877"/>
                    <a:pt x="10211" y="29687"/>
                  </a:cubicBezTo>
                  <a:cubicBezTo>
                    <a:pt x="8306" y="31497"/>
                    <a:pt x="4877" y="35307"/>
                    <a:pt x="3258" y="35116"/>
                  </a:cubicBezTo>
                  <a:cubicBezTo>
                    <a:pt x="-1028" y="35116"/>
                    <a:pt x="-933" y="41403"/>
                    <a:pt x="3258" y="41688"/>
                  </a:cubicBezTo>
                  <a:cubicBezTo>
                    <a:pt x="7449" y="41974"/>
                    <a:pt x="14783" y="34354"/>
                    <a:pt x="18117" y="31306"/>
                  </a:cubicBezTo>
                  <a:cubicBezTo>
                    <a:pt x="26533" y="23334"/>
                    <a:pt x="34040" y="14453"/>
                    <a:pt x="40500" y="4827"/>
                  </a:cubicBezTo>
                  <a:cubicBezTo>
                    <a:pt x="42882" y="1398"/>
                    <a:pt x="37262" y="-1936"/>
                    <a:pt x="34785" y="1493"/>
                  </a:cubicBezTo>
                  <a:close/>
                </a:path>
              </a:pathLst>
            </a:custGeom>
            <a:solidFill>
              <a:srgbClr val="18252D"/>
            </a:solidFill>
            <a:ln w="9525" cap="flat">
              <a:noFill/>
              <a:prstDash val="solid"/>
              <a:miter/>
            </a:ln>
          </p:spPr>
          <p:txBody>
            <a:bodyPr rtlCol="0" anchor="ctr"/>
            <a:lstStyle/>
            <a:p>
              <a:endParaRPr lang="en-US" sz="2160"/>
            </a:p>
          </p:txBody>
        </p:sp>
        <p:sp>
          <p:nvSpPr>
            <p:cNvPr id="226" name="Freeform: Shape 225">
              <a:extLst>
                <a:ext uri="{FF2B5EF4-FFF2-40B4-BE49-F238E27FC236}">
                  <a16:creationId xmlns:a16="http://schemas.microsoft.com/office/drawing/2014/main" id="{1000A815-7D44-4A37-B9AE-6F55933BB114}"/>
                </a:ext>
              </a:extLst>
            </p:cNvPr>
            <p:cNvSpPr/>
            <p:nvPr/>
          </p:nvSpPr>
          <p:spPr>
            <a:xfrm>
              <a:off x="6541279" y="1732327"/>
              <a:ext cx="70948" cy="38702"/>
            </a:xfrm>
            <a:custGeom>
              <a:avLst/>
              <a:gdLst>
                <a:gd name="connsiteX0" fmla="*/ 1712 w 70948"/>
                <a:gd name="connsiteY0" fmla="*/ 20801 h 38702"/>
                <a:gd name="connsiteX1" fmla="*/ 35430 w 70948"/>
                <a:gd name="connsiteY1" fmla="*/ 38708 h 38702"/>
                <a:gd name="connsiteX2" fmla="*/ 54480 w 70948"/>
                <a:gd name="connsiteY2" fmla="*/ 30326 h 38702"/>
                <a:gd name="connsiteX3" fmla="*/ 67911 w 70948"/>
                <a:gd name="connsiteY3" fmla="*/ 322 h 38702"/>
                <a:gd name="connsiteX4" fmla="*/ 63535 w 70948"/>
                <a:gd name="connsiteY4" fmla="*/ 2077 h 38702"/>
                <a:gd name="connsiteX5" fmla="*/ 64577 w 70948"/>
                <a:gd name="connsiteY5" fmla="*/ 6037 h 38702"/>
                <a:gd name="connsiteX6" fmla="*/ 48099 w 70948"/>
                <a:gd name="connsiteY6" fmla="*/ 27373 h 38702"/>
                <a:gd name="connsiteX7" fmla="*/ 4760 w 70948"/>
                <a:gd name="connsiteY7" fmla="*/ 15086 h 38702"/>
                <a:gd name="connsiteX8" fmla="*/ 1521 w 70948"/>
                <a:gd name="connsiteY8" fmla="*/ 20801 h 3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948" h="38702">
                  <a:moveTo>
                    <a:pt x="1712" y="20801"/>
                  </a:moveTo>
                  <a:cubicBezTo>
                    <a:pt x="11276" y="29497"/>
                    <a:pt x="22870" y="35654"/>
                    <a:pt x="35430" y="38708"/>
                  </a:cubicBezTo>
                  <a:cubicBezTo>
                    <a:pt x="42766" y="39182"/>
                    <a:pt x="49874" y="36055"/>
                    <a:pt x="54480" y="30326"/>
                  </a:cubicBezTo>
                  <a:cubicBezTo>
                    <a:pt x="59148" y="26135"/>
                    <a:pt x="78483" y="6608"/>
                    <a:pt x="67911" y="322"/>
                  </a:cubicBezTo>
                  <a:cubicBezTo>
                    <a:pt x="66218" y="-402"/>
                    <a:pt x="64259" y="384"/>
                    <a:pt x="63535" y="2077"/>
                  </a:cubicBezTo>
                  <a:cubicBezTo>
                    <a:pt x="62935" y="3480"/>
                    <a:pt x="63364" y="5111"/>
                    <a:pt x="64577" y="6037"/>
                  </a:cubicBezTo>
                  <a:cubicBezTo>
                    <a:pt x="66482" y="7180"/>
                    <a:pt x="49813" y="25754"/>
                    <a:pt x="48099" y="27373"/>
                  </a:cubicBezTo>
                  <a:cubicBezTo>
                    <a:pt x="34573" y="39755"/>
                    <a:pt x="16476" y="23849"/>
                    <a:pt x="4760" y="15086"/>
                  </a:cubicBezTo>
                  <a:cubicBezTo>
                    <a:pt x="1426" y="12609"/>
                    <a:pt x="-1907" y="18229"/>
                    <a:pt x="1521" y="20801"/>
                  </a:cubicBezTo>
                  <a:close/>
                </a:path>
              </a:pathLst>
            </a:custGeom>
            <a:solidFill>
              <a:srgbClr val="18252D"/>
            </a:solidFill>
            <a:ln w="9525" cap="flat">
              <a:noFill/>
              <a:prstDash val="solid"/>
              <a:miter/>
            </a:ln>
          </p:spPr>
          <p:txBody>
            <a:bodyPr rtlCol="0" anchor="ctr"/>
            <a:lstStyle/>
            <a:p>
              <a:endParaRPr lang="en-US" sz="2160"/>
            </a:p>
          </p:txBody>
        </p:sp>
        <p:sp>
          <p:nvSpPr>
            <p:cNvPr id="227" name="Freeform: Shape 226">
              <a:extLst>
                <a:ext uri="{FF2B5EF4-FFF2-40B4-BE49-F238E27FC236}">
                  <a16:creationId xmlns:a16="http://schemas.microsoft.com/office/drawing/2014/main" id="{95B600A1-5D58-4B44-B82B-B99115A303B9}"/>
                </a:ext>
              </a:extLst>
            </p:cNvPr>
            <p:cNvSpPr/>
            <p:nvPr/>
          </p:nvSpPr>
          <p:spPr>
            <a:xfrm>
              <a:off x="6425935" y="1915572"/>
              <a:ext cx="211750" cy="41065"/>
            </a:xfrm>
            <a:custGeom>
              <a:avLst/>
              <a:gdLst>
                <a:gd name="connsiteX0" fmla="*/ 2280 w 211750"/>
                <a:gd name="connsiteY0" fmla="*/ 6530 h 41065"/>
                <a:gd name="connsiteX1" fmla="*/ 58287 w 211750"/>
                <a:gd name="connsiteY1" fmla="*/ 14626 h 41065"/>
                <a:gd name="connsiteX2" fmla="*/ 116104 w 211750"/>
                <a:gd name="connsiteY2" fmla="*/ 22817 h 41065"/>
                <a:gd name="connsiteX3" fmla="*/ 171349 w 211750"/>
                <a:gd name="connsiteY3" fmla="*/ 35009 h 41065"/>
                <a:gd name="connsiteX4" fmla="*/ 209449 w 211750"/>
                <a:gd name="connsiteY4" fmla="*/ 40820 h 41065"/>
                <a:gd name="connsiteX5" fmla="*/ 207639 w 211750"/>
                <a:gd name="connsiteY5" fmla="*/ 34438 h 41065"/>
                <a:gd name="connsiteX6" fmla="*/ 159442 w 211750"/>
                <a:gd name="connsiteY6" fmla="*/ 24913 h 41065"/>
                <a:gd name="connsiteX7" fmla="*/ 106579 w 211750"/>
                <a:gd name="connsiteY7" fmla="*/ 14626 h 41065"/>
                <a:gd name="connsiteX8" fmla="*/ 54953 w 211750"/>
                <a:gd name="connsiteY8" fmla="*/ 7292 h 41065"/>
                <a:gd name="connsiteX9" fmla="*/ 2851 w 211750"/>
                <a:gd name="connsiteY9" fmla="*/ 53 h 41065"/>
                <a:gd name="connsiteX10" fmla="*/ 127 w 211750"/>
                <a:gd name="connsiteY10" fmla="*/ 3900 h 41065"/>
                <a:gd name="connsiteX11" fmla="*/ 2851 w 211750"/>
                <a:gd name="connsiteY11" fmla="*/ 6625 h 4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750" h="41065">
                  <a:moveTo>
                    <a:pt x="2280" y="6530"/>
                  </a:moveTo>
                  <a:cubicBezTo>
                    <a:pt x="21142" y="7657"/>
                    <a:pt x="39877" y="10366"/>
                    <a:pt x="58287" y="14626"/>
                  </a:cubicBezTo>
                  <a:cubicBezTo>
                    <a:pt x="77337" y="18150"/>
                    <a:pt x="96863" y="19579"/>
                    <a:pt x="116104" y="22817"/>
                  </a:cubicBezTo>
                  <a:cubicBezTo>
                    <a:pt x="134781" y="25583"/>
                    <a:pt x="153242" y="29657"/>
                    <a:pt x="171349" y="35009"/>
                  </a:cubicBezTo>
                  <a:cubicBezTo>
                    <a:pt x="183409" y="39938"/>
                    <a:pt x="196468" y="41930"/>
                    <a:pt x="209449" y="40820"/>
                  </a:cubicBezTo>
                  <a:cubicBezTo>
                    <a:pt x="213640" y="40153"/>
                    <a:pt x="211830" y="33771"/>
                    <a:pt x="207639" y="34438"/>
                  </a:cubicBezTo>
                  <a:cubicBezTo>
                    <a:pt x="191351" y="37105"/>
                    <a:pt x="174968" y="28723"/>
                    <a:pt x="159442" y="24913"/>
                  </a:cubicBezTo>
                  <a:cubicBezTo>
                    <a:pt x="142012" y="20531"/>
                    <a:pt x="124295" y="17388"/>
                    <a:pt x="106579" y="14626"/>
                  </a:cubicBezTo>
                  <a:cubicBezTo>
                    <a:pt x="88862" y="11864"/>
                    <a:pt x="72098" y="10530"/>
                    <a:pt x="54953" y="7292"/>
                  </a:cubicBezTo>
                  <a:cubicBezTo>
                    <a:pt x="37813" y="3455"/>
                    <a:pt x="20387" y="1034"/>
                    <a:pt x="2851" y="53"/>
                  </a:cubicBezTo>
                  <a:cubicBezTo>
                    <a:pt x="1036" y="363"/>
                    <a:pt x="-183" y="2085"/>
                    <a:pt x="127" y="3900"/>
                  </a:cubicBezTo>
                  <a:cubicBezTo>
                    <a:pt x="365" y="5294"/>
                    <a:pt x="1457" y="6387"/>
                    <a:pt x="2851" y="6625"/>
                  </a:cubicBezTo>
                  <a:close/>
                </a:path>
              </a:pathLst>
            </a:custGeom>
            <a:solidFill>
              <a:srgbClr val="18252D"/>
            </a:solidFill>
            <a:ln w="9525" cap="flat">
              <a:noFill/>
              <a:prstDash val="solid"/>
              <a:miter/>
            </a:ln>
          </p:spPr>
          <p:txBody>
            <a:bodyPr rtlCol="0" anchor="ctr"/>
            <a:lstStyle/>
            <a:p>
              <a:endParaRPr lang="en-US" sz="2160"/>
            </a:p>
          </p:txBody>
        </p:sp>
        <p:sp>
          <p:nvSpPr>
            <p:cNvPr id="228" name="Freeform: Shape 227">
              <a:extLst>
                <a:ext uri="{FF2B5EF4-FFF2-40B4-BE49-F238E27FC236}">
                  <a16:creationId xmlns:a16="http://schemas.microsoft.com/office/drawing/2014/main" id="{F807721E-EA74-46A9-B35E-35DC1A2F3CE2}"/>
                </a:ext>
              </a:extLst>
            </p:cNvPr>
            <p:cNvSpPr/>
            <p:nvPr/>
          </p:nvSpPr>
          <p:spPr>
            <a:xfrm>
              <a:off x="6534245" y="1930240"/>
              <a:ext cx="127408" cy="14169"/>
            </a:xfrm>
            <a:custGeom>
              <a:avLst/>
              <a:gdLst>
                <a:gd name="connsiteX0" fmla="*/ 2936 w 127408"/>
                <a:gd name="connsiteY0" fmla="*/ 6530 h 14169"/>
                <a:gd name="connsiteX1" fmla="*/ 30844 w 127408"/>
                <a:gd name="connsiteY1" fmla="*/ 12149 h 14169"/>
                <a:gd name="connsiteX2" fmla="*/ 65992 w 127408"/>
                <a:gd name="connsiteY2" fmla="*/ 14150 h 14169"/>
                <a:gd name="connsiteX3" fmla="*/ 98948 w 127408"/>
                <a:gd name="connsiteY3" fmla="*/ 12054 h 14169"/>
                <a:gd name="connsiteX4" fmla="*/ 125142 w 127408"/>
                <a:gd name="connsiteY4" fmla="*/ 10530 h 14169"/>
                <a:gd name="connsiteX5" fmla="*/ 123427 w 127408"/>
                <a:gd name="connsiteY5" fmla="*/ 4244 h 14169"/>
                <a:gd name="connsiteX6" fmla="*/ 66277 w 127408"/>
                <a:gd name="connsiteY6" fmla="*/ 7577 h 14169"/>
                <a:gd name="connsiteX7" fmla="*/ 36845 w 127408"/>
                <a:gd name="connsiteY7" fmla="*/ 6149 h 14169"/>
                <a:gd name="connsiteX8" fmla="*/ 3222 w 127408"/>
                <a:gd name="connsiteY8" fmla="*/ 53 h 14169"/>
                <a:gd name="connsiteX9" fmla="*/ 3222 w 127408"/>
                <a:gd name="connsiteY9" fmla="*/ 6530 h 1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408" h="14169">
                  <a:moveTo>
                    <a:pt x="2936" y="6530"/>
                  </a:moveTo>
                  <a:cubicBezTo>
                    <a:pt x="12461" y="6530"/>
                    <a:pt x="21319" y="11006"/>
                    <a:pt x="30844" y="12149"/>
                  </a:cubicBezTo>
                  <a:cubicBezTo>
                    <a:pt x="42465" y="13578"/>
                    <a:pt x="54371" y="13673"/>
                    <a:pt x="65992" y="14150"/>
                  </a:cubicBezTo>
                  <a:cubicBezTo>
                    <a:pt x="77612" y="14626"/>
                    <a:pt x="87994" y="12626"/>
                    <a:pt x="98948" y="12054"/>
                  </a:cubicBezTo>
                  <a:cubicBezTo>
                    <a:pt x="107704" y="12166"/>
                    <a:pt x="116458" y="11657"/>
                    <a:pt x="125142" y="10530"/>
                  </a:cubicBezTo>
                  <a:cubicBezTo>
                    <a:pt x="129238" y="9768"/>
                    <a:pt x="127523" y="3482"/>
                    <a:pt x="123427" y="4244"/>
                  </a:cubicBezTo>
                  <a:cubicBezTo>
                    <a:pt x="104496" y="6865"/>
                    <a:pt x="85385" y="7980"/>
                    <a:pt x="66277" y="7577"/>
                  </a:cubicBezTo>
                  <a:cubicBezTo>
                    <a:pt x="56752" y="7577"/>
                    <a:pt x="46561" y="6720"/>
                    <a:pt x="36845" y="6149"/>
                  </a:cubicBezTo>
                  <a:cubicBezTo>
                    <a:pt x="25320" y="5387"/>
                    <a:pt x="14842" y="434"/>
                    <a:pt x="3222" y="53"/>
                  </a:cubicBezTo>
                  <a:cubicBezTo>
                    <a:pt x="-969" y="53"/>
                    <a:pt x="-969" y="6434"/>
                    <a:pt x="3222" y="6530"/>
                  </a:cubicBezTo>
                  <a:close/>
                </a:path>
              </a:pathLst>
            </a:custGeom>
            <a:solidFill>
              <a:srgbClr val="18252D"/>
            </a:solidFill>
            <a:ln w="9525" cap="flat">
              <a:noFill/>
              <a:prstDash val="solid"/>
              <a:miter/>
            </a:ln>
          </p:spPr>
          <p:txBody>
            <a:bodyPr rtlCol="0" anchor="ctr"/>
            <a:lstStyle/>
            <a:p>
              <a:endParaRPr lang="en-US" sz="2160"/>
            </a:p>
          </p:txBody>
        </p:sp>
        <p:sp>
          <p:nvSpPr>
            <p:cNvPr id="229" name="Freeform: Shape 228">
              <a:extLst>
                <a:ext uri="{FF2B5EF4-FFF2-40B4-BE49-F238E27FC236}">
                  <a16:creationId xmlns:a16="http://schemas.microsoft.com/office/drawing/2014/main" id="{2AB37FB6-2BAD-4E27-89C8-C5AA6723DDEE}"/>
                </a:ext>
              </a:extLst>
            </p:cNvPr>
            <p:cNvSpPr/>
            <p:nvPr/>
          </p:nvSpPr>
          <p:spPr>
            <a:xfrm>
              <a:off x="6407086" y="2119020"/>
              <a:ext cx="30516" cy="309768"/>
            </a:xfrm>
            <a:custGeom>
              <a:avLst/>
              <a:gdLst>
                <a:gd name="connsiteX0" fmla="*/ 24272 w 30516"/>
                <a:gd name="connsiteY0" fmla="*/ 2439 h 309768"/>
                <a:gd name="connsiteX1" fmla="*/ 11032 w 30516"/>
                <a:gd name="connsiteY1" fmla="*/ 156554 h 309768"/>
                <a:gd name="connsiteX2" fmla="*/ 79 w 30516"/>
                <a:gd name="connsiteY2" fmla="*/ 307049 h 309768"/>
                <a:gd name="connsiteX3" fmla="*/ 3926 w 30516"/>
                <a:gd name="connsiteY3" fmla="*/ 309773 h 309768"/>
                <a:gd name="connsiteX4" fmla="*/ 6651 w 30516"/>
                <a:gd name="connsiteY4" fmla="*/ 307049 h 309768"/>
                <a:gd name="connsiteX5" fmla="*/ 17128 w 30516"/>
                <a:gd name="connsiteY5" fmla="*/ 163031 h 309768"/>
                <a:gd name="connsiteX6" fmla="*/ 30558 w 30516"/>
                <a:gd name="connsiteY6" fmla="*/ 4154 h 309768"/>
                <a:gd name="connsiteX7" fmla="*/ 24272 w 30516"/>
                <a:gd name="connsiteY7" fmla="*/ 2439 h 30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16" h="309768">
                  <a:moveTo>
                    <a:pt x="24272" y="2439"/>
                  </a:moveTo>
                  <a:cubicBezTo>
                    <a:pt x="17414" y="53493"/>
                    <a:pt x="14747" y="105214"/>
                    <a:pt x="11032" y="156554"/>
                  </a:cubicBezTo>
                  <a:cubicBezTo>
                    <a:pt x="7317" y="207893"/>
                    <a:pt x="1507" y="257042"/>
                    <a:pt x="79" y="307049"/>
                  </a:cubicBezTo>
                  <a:cubicBezTo>
                    <a:pt x="389" y="308864"/>
                    <a:pt x="2111" y="310083"/>
                    <a:pt x="3926" y="309773"/>
                  </a:cubicBezTo>
                  <a:cubicBezTo>
                    <a:pt x="5321" y="309535"/>
                    <a:pt x="6413" y="308443"/>
                    <a:pt x="6651" y="307049"/>
                  </a:cubicBezTo>
                  <a:cubicBezTo>
                    <a:pt x="7699" y="259424"/>
                    <a:pt x="13795" y="210846"/>
                    <a:pt x="17128" y="163031"/>
                  </a:cubicBezTo>
                  <a:cubicBezTo>
                    <a:pt x="20748" y="110072"/>
                    <a:pt x="23510" y="56732"/>
                    <a:pt x="30558" y="4154"/>
                  </a:cubicBezTo>
                  <a:cubicBezTo>
                    <a:pt x="31130" y="58"/>
                    <a:pt x="24844" y="-1752"/>
                    <a:pt x="24272" y="2439"/>
                  </a:cubicBezTo>
                  <a:close/>
                </a:path>
              </a:pathLst>
            </a:custGeom>
            <a:solidFill>
              <a:srgbClr val="18252D"/>
            </a:solidFill>
            <a:ln w="9525" cap="flat">
              <a:noFill/>
              <a:prstDash val="solid"/>
              <a:miter/>
            </a:ln>
          </p:spPr>
          <p:txBody>
            <a:bodyPr rtlCol="0" anchor="ctr"/>
            <a:lstStyle/>
            <a:p>
              <a:endParaRPr lang="en-US" sz="2160"/>
            </a:p>
          </p:txBody>
        </p:sp>
        <p:sp>
          <p:nvSpPr>
            <p:cNvPr id="230" name="Freeform: Shape 229">
              <a:extLst>
                <a:ext uri="{FF2B5EF4-FFF2-40B4-BE49-F238E27FC236}">
                  <a16:creationId xmlns:a16="http://schemas.microsoft.com/office/drawing/2014/main" id="{22E48D63-654D-4B30-98DC-23F7A3B0C708}"/>
                </a:ext>
              </a:extLst>
            </p:cNvPr>
            <p:cNvSpPr/>
            <p:nvPr/>
          </p:nvSpPr>
          <p:spPr>
            <a:xfrm>
              <a:off x="6213744" y="2077491"/>
              <a:ext cx="18542" cy="55636"/>
            </a:xfrm>
            <a:custGeom>
              <a:avLst/>
              <a:gdLst>
                <a:gd name="connsiteX0" fmla="*/ 159 w 18542"/>
                <a:gd name="connsiteY0" fmla="*/ 4154 h 55636"/>
                <a:gd name="connsiteX1" fmla="*/ 12160 w 18542"/>
                <a:gd name="connsiteY1" fmla="*/ 53303 h 55636"/>
                <a:gd name="connsiteX2" fmla="*/ 18542 w 18542"/>
                <a:gd name="connsiteY2" fmla="*/ 51588 h 55636"/>
                <a:gd name="connsiteX3" fmla="*/ 6541 w 18542"/>
                <a:gd name="connsiteY3" fmla="*/ 2439 h 55636"/>
                <a:gd name="connsiteX4" fmla="*/ 159 w 18542"/>
                <a:gd name="connsiteY4" fmla="*/ 4154 h 55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2" h="55636">
                  <a:moveTo>
                    <a:pt x="159" y="4154"/>
                  </a:moveTo>
                  <a:cubicBezTo>
                    <a:pt x="3588" y="20727"/>
                    <a:pt x="8731" y="36824"/>
                    <a:pt x="12160" y="53303"/>
                  </a:cubicBezTo>
                  <a:cubicBezTo>
                    <a:pt x="13018" y="57494"/>
                    <a:pt x="19399" y="55684"/>
                    <a:pt x="18542" y="51588"/>
                  </a:cubicBezTo>
                  <a:cubicBezTo>
                    <a:pt x="15018" y="35015"/>
                    <a:pt x="9969" y="18917"/>
                    <a:pt x="6541" y="2439"/>
                  </a:cubicBezTo>
                  <a:cubicBezTo>
                    <a:pt x="5588" y="-1752"/>
                    <a:pt x="-699" y="58"/>
                    <a:pt x="159" y="4154"/>
                  </a:cubicBezTo>
                  <a:close/>
                </a:path>
              </a:pathLst>
            </a:custGeom>
            <a:solidFill>
              <a:srgbClr val="18252D"/>
            </a:solidFill>
            <a:ln w="9525" cap="flat">
              <a:noFill/>
              <a:prstDash val="solid"/>
              <a:miter/>
            </a:ln>
          </p:spPr>
          <p:txBody>
            <a:bodyPr rtlCol="0" anchor="ctr"/>
            <a:lstStyle/>
            <a:p>
              <a:endParaRPr lang="en-US" sz="2160"/>
            </a:p>
          </p:txBody>
        </p:sp>
        <p:sp>
          <p:nvSpPr>
            <p:cNvPr id="231" name="Freeform: Shape 230">
              <a:extLst>
                <a:ext uri="{FF2B5EF4-FFF2-40B4-BE49-F238E27FC236}">
                  <a16:creationId xmlns:a16="http://schemas.microsoft.com/office/drawing/2014/main" id="{3BFB2B62-FB59-46A9-85BD-4518F1A761C5}"/>
                </a:ext>
              </a:extLst>
            </p:cNvPr>
            <p:cNvSpPr/>
            <p:nvPr/>
          </p:nvSpPr>
          <p:spPr>
            <a:xfrm>
              <a:off x="6094726" y="2162774"/>
              <a:ext cx="122803" cy="270282"/>
            </a:xfrm>
            <a:custGeom>
              <a:avLst/>
              <a:gdLst>
                <a:gd name="connsiteX0" fmla="*/ 400 w 122803"/>
                <a:gd name="connsiteY0" fmla="*/ 4881 h 270282"/>
                <a:gd name="connsiteX1" fmla="*/ 66313 w 122803"/>
                <a:gd name="connsiteY1" fmla="*/ 141470 h 270282"/>
                <a:gd name="connsiteX2" fmla="*/ 95650 w 122803"/>
                <a:gd name="connsiteY2" fmla="*/ 213384 h 270282"/>
                <a:gd name="connsiteX3" fmla="*/ 106032 w 122803"/>
                <a:gd name="connsiteY3" fmla="*/ 241959 h 270282"/>
                <a:gd name="connsiteX4" fmla="*/ 116510 w 122803"/>
                <a:gd name="connsiteY4" fmla="*/ 267962 h 270282"/>
                <a:gd name="connsiteX5" fmla="*/ 120510 w 122803"/>
                <a:gd name="connsiteY5" fmla="*/ 263961 h 270282"/>
                <a:gd name="connsiteX6" fmla="*/ 119939 w 122803"/>
                <a:gd name="connsiteY6" fmla="*/ 263961 h 270282"/>
                <a:gd name="connsiteX7" fmla="*/ 118224 w 122803"/>
                <a:gd name="connsiteY7" fmla="*/ 270248 h 270282"/>
                <a:gd name="connsiteX8" fmla="*/ 118796 w 122803"/>
                <a:gd name="connsiteY8" fmla="*/ 270248 h 270282"/>
                <a:gd name="connsiteX9" fmla="*/ 122796 w 122803"/>
                <a:gd name="connsiteY9" fmla="*/ 267753 h 270282"/>
                <a:gd name="connsiteX10" fmla="*/ 122796 w 122803"/>
                <a:gd name="connsiteY10" fmla="*/ 266247 h 270282"/>
                <a:gd name="connsiteX11" fmla="*/ 116700 w 122803"/>
                <a:gd name="connsiteY11" fmla="*/ 249864 h 270282"/>
                <a:gd name="connsiteX12" fmla="*/ 101936 w 122803"/>
                <a:gd name="connsiteY12" fmla="*/ 211764 h 270282"/>
                <a:gd name="connsiteX13" fmla="*/ 74409 w 122803"/>
                <a:gd name="connsiteY13" fmla="*/ 143756 h 270282"/>
                <a:gd name="connsiteX14" fmla="*/ 6115 w 122803"/>
                <a:gd name="connsiteY14" fmla="*/ 1643 h 270282"/>
                <a:gd name="connsiteX15" fmla="*/ 400 w 122803"/>
                <a:gd name="connsiteY15" fmla="*/ 4977 h 27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2803" h="270282">
                  <a:moveTo>
                    <a:pt x="400" y="4881"/>
                  </a:moveTo>
                  <a:cubicBezTo>
                    <a:pt x="21736" y="50697"/>
                    <a:pt x="45168" y="95559"/>
                    <a:pt x="66313" y="141470"/>
                  </a:cubicBezTo>
                  <a:cubicBezTo>
                    <a:pt x="77076" y="164997"/>
                    <a:pt x="86982" y="189095"/>
                    <a:pt x="95650" y="213384"/>
                  </a:cubicBezTo>
                  <a:cubicBezTo>
                    <a:pt x="98984" y="222909"/>
                    <a:pt x="102032" y="232434"/>
                    <a:pt x="106032" y="241959"/>
                  </a:cubicBezTo>
                  <a:cubicBezTo>
                    <a:pt x="110562" y="250171"/>
                    <a:pt x="114080" y="258903"/>
                    <a:pt x="116510" y="267962"/>
                  </a:cubicBezTo>
                  <a:lnTo>
                    <a:pt x="120510" y="263961"/>
                  </a:lnTo>
                  <a:lnTo>
                    <a:pt x="119939" y="263961"/>
                  </a:lnTo>
                  <a:cubicBezTo>
                    <a:pt x="115843" y="263295"/>
                    <a:pt x="114033" y="269581"/>
                    <a:pt x="118224" y="270248"/>
                  </a:cubicBezTo>
                  <a:lnTo>
                    <a:pt x="118796" y="270248"/>
                  </a:lnTo>
                  <a:cubicBezTo>
                    <a:pt x="120589" y="270664"/>
                    <a:pt x="122380" y="269547"/>
                    <a:pt x="122796" y="267753"/>
                  </a:cubicBezTo>
                  <a:cubicBezTo>
                    <a:pt x="122911" y="267258"/>
                    <a:pt x="122911" y="266743"/>
                    <a:pt x="122796" y="266247"/>
                  </a:cubicBezTo>
                  <a:cubicBezTo>
                    <a:pt x="121435" y="260560"/>
                    <a:pt x="119388" y="255058"/>
                    <a:pt x="116700" y="249864"/>
                  </a:cubicBezTo>
                  <a:cubicBezTo>
                    <a:pt x="111461" y="237291"/>
                    <a:pt x="106413" y="225004"/>
                    <a:pt x="101936" y="211764"/>
                  </a:cubicBezTo>
                  <a:cubicBezTo>
                    <a:pt x="94031" y="188619"/>
                    <a:pt x="84410" y="166044"/>
                    <a:pt x="74409" y="143756"/>
                  </a:cubicBezTo>
                  <a:cubicBezTo>
                    <a:pt x="52978" y="96131"/>
                    <a:pt x="28213" y="49363"/>
                    <a:pt x="6115" y="1643"/>
                  </a:cubicBezTo>
                  <a:cubicBezTo>
                    <a:pt x="4305" y="-2167"/>
                    <a:pt x="-1315" y="1643"/>
                    <a:pt x="400" y="4977"/>
                  </a:cubicBezTo>
                  <a:close/>
                </a:path>
              </a:pathLst>
            </a:custGeom>
            <a:solidFill>
              <a:srgbClr val="18252D"/>
            </a:solidFill>
            <a:ln w="9525" cap="flat">
              <a:noFill/>
              <a:prstDash val="solid"/>
              <a:miter/>
            </a:ln>
          </p:spPr>
          <p:txBody>
            <a:bodyPr rtlCol="0" anchor="ctr"/>
            <a:lstStyle/>
            <a:p>
              <a:endParaRPr lang="en-US" sz="2160"/>
            </a:p>
          </p:txBody>
        </p:sp>
        <p:sp>
          <p:nvSpPr>
            <p:cNvPr id="232" name="Freeform: Shape 231">
              <a:extLst>
                <a:ext uri="{FF2B5EF4-FFF2-40B4-BE49-F238E27FC236}">
                  <a16:creationId xmlns:a16="http://schemas.microsoft.com/office/drawing/2014/main" id="{C4ECE4DE-F410-4537-A46D-6030E94B8D96}"/>
                </a:ext>
              </a:extLst>
            </p:cNvPr>
            <p:cNvSpPr/>
            <p:nvPr/>
          </p:nvSpPr>
          <p:spPr>
            <a:xfrm>
              <a:off x="6182363" y="1974815"/>
              <a:ext cx="90959" cy="59390"/>
            </a:xfrm>
            <a:custGeom>
              <a:avLst/>
              <a:gdLst>
                <a:gd name="connsiteX0" fmla="*/ 6488 w 90959"/>
                <a:gd name="connsiteY0" fmla="*/ 57110 h 59390"/>
                <a:gd name="connsiteX1" fmla="*/ 40588 w 90959"/>
                <a:gd name="connsiteY1" fmla="*/ 28535 h 59390"/>
                <a:gd name="connsiteX2" fmla="*/ 89356 w 90959"/>
                <a:gd name="connsiteY2" fmla="*/ 6056 h 59390"/>
                <a:gd name="connsiteX3" fmla="*/ 86022 w 90959"/>
                <a:gd name="connsiteY3" fmla="*/ 436 h 59390"/>
                <a:gd name="connsiteX4" fmla="*/ 56590 w 90959"/>
                <a:gd name="connsiteY4" fmla="*/ 11866 h 59390"/>
                <a:gd name="connsiteX5" fmla="*/ 28015 w 90959"/>
                <a:gd name="connsiteY5" fmla="*/ 29106 h 59390"/>
                <a:gd name="connsiteX6" fmla="*/ 107 w 90959"/>
                <a:gd name="connsiteY6" fmla="*/ 55681 h 59390"/>
                <a:gd name="connsiteX7" fmla="*/ 2985 w 90959"/>
                <a:gd name="connsiteY7" fmla="*/ 59416 h 59390"/>
                <a:gd name="connsiteX8" fmla="*/ 6489 w 90959"/>
                <a:gd name="connsiteY8" fmla="*/ 57396 h 5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959" h="59390">
                  <a:moveTo>
                    <a:pt x="6488" y="57110"/>
                  </a:moveTo>
                  <a:cubicBezTo>
                    <a:pt x="9632" y="44061"/>
                    <a:pt x="30015" y="35107"/>
                    <a:pt x="40588" y="28535"/>
                  </a:cubicBezTo>
                  <a:cubicBezTo>
                    <a:pt x="56374" y="20061"/>
                    <a:pt x="72659" y="12554"/>
                    <a:pt x="89356" y="6056"/>
                  </a:cubicBezTo>
                  <a:cubicBezTo>
                    <a:pt x="93166" y="4246"/>
                    <a:pt x="89832" y="-1469"/>
                    <a:pt x="86022" y="436"/>
                  </a:cubicBezTo>
                  <a:cubicBezTo>
                    <a:pt x="76497" y="5103"/>
                    <a:pt x="65829" y="7104"/>
                    <a:pt x="56590" y="11866"/>
                  </a:cubicBezTo>
                  <a:cubicBezTo>
                    <a:pt x="47351" y="16629"/>
                    <a:pt x="37540" y="23010"/>
                    <a:pt x="28015" y="29106"/>
                  </a:cubicBezTo>
                  <a:cubicBezTo>
                    <a:pt x="18490" y="35202"/>
                    <a:pt x="3250" y="42822"/>
                    <a:pt x="107" y="55681"/>
                  </a:cubicBezTo>
                  <a:cubicBezTo>
                    <a:pt x="-130" y="57507"/>
                    <a:pt x="1159" y="59179"/>
                    <a:pt x="2985" y="59416"/>
                  </a:cubicBezTo>
                  <a:cubicBezTo>
                    <a:pt x="4474" y="59609"/>
                    <a:pt x="5909" y="58781"/>
                    <a:pt x="6489" y="57396"/>
                  </a:cubicBezTo>
                  <a:close/>
                </a:path>
              </a:pathLst>
            </a:custGeom>
            <a:solidFill>
              <a:srgbClr val="18252D"/>
            </a:solidFill>
            <a:ln w="9525" cap="flat">
              <a:noFill/>
              <a:prstDash val="solid"/>
              <a:miter/>
            </a:ln>
          </p:spPr>
          <p:txBody>
            <a:bodyPr rtlCol="0" anchor="ctr"/>
            <a:lstStyle/>
            <a:p>
              <a:endParaRPr lang="en-US" sz="2160"/>
            </a:p>
          </p:txBody>
        </p:sp>
        <p:sp>
          <p:nvSpPr>
            <p:cNvPr id="233" name="Freeform: Shape 232">
              <a:extLst>
                <a:ext uri="{FF2B5EF4-FFF2-40B4-BE49-F238E27FC236}">
                  <a16:creationId xmlns:a16="http://schemas.microsoft.com/office/drawing/2014/main" id="{D6057773-900D-449C-8086-651AC1E5DC3C}"/>
                </a:ext>
              </a:extLst>
            </p:cNvPr>
            <p:cNvSpPr/>
            <p:nvPr/>
          </p:nvSpPr>
          <p:spPr>
            <a:xfrm>
              <a:off x="6152923" y="1876900"/>
              <a:ext cx="69550" cy="26079"/>
            </a:xfrm>
            <a:custGeom>
              <a:avLst/>
              <a:gdLst>
                <a:gd name="connsiteX0" fmla="*/ 68028 w 69550"/>
                <a:gd name="connsiteY0" fmla="*/ 20246 h 26079"/>
                <a:gd name="connsiteX1" fmla="*/ 3258 w 69550"/>
                <a:gd name="connsiteY1" fmla="*/ 53 h 26079"/>
                <a:gd name="connsiteX2" fmla="*/ 3258 w 69550"/>
                <a:gd name="connsiteY2" fmla="*/ 6625 h 26079"/>
                <a:gd name="connsiteX3" fmla="*/ 64694 w 69550"/>
                <a:gd name="connsiteY3" fmla="*/ 25675 h 26079"/>
                <a:gd name="connsiteX4" fmla="*/ 69171 w 69550"/>
                <a:gd name="connsiteY4" fmla="*/ 24532 h 26079"/>
                <a:gd name="connsiteX5" fmla="*/ 68028 w 69550"/>
                <a:gd name="connsiteY5" fmla="*/ 20055 h 26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550" h="26079">
                  <a:moveTo>
                    <a:pt x="68028" y="20246"/>
                  </a:moveTo>
                  <a:cubicBezTo>
                    <a:pt x="48381" y="8391"/>
                    <a:pt x="26160" y="1463"/>
                    <a:pt x="3258" y="53"/>
                  </a:cubicBezTo>
                  <a:cubicBezTo>
                    <a:pt x="-1029" y="53"/>
                    <a:pt x="-933" y="6434"/>
                    <a:pt x="3258" y="6625"/>
                  </a:cubicBezTo>
                  <a:cubicBezTo>
                    <a:pt x="24970" y="7942"/>
                    <a:pt x="46045" y="14477"/>
                    <a:pt x="64694" y="25675"/>
                  </a:cubicBezTo>
                  <a:cubicBezTo>
                    <a:pt x="66246" y="26595"/>
                    <a:pt x="68250" y="26084"/>
                    <a:pt x="69171" y="24532"/>
                  </a:cubicBezTo>
                  <a:cubicBezTo>
                    <a:pt x="70091" y="22980"/>
                    <a:pt x="69580" y="20976"/>
                    <a:pt x="68028" y="20055"/>
                  </a:cubicBezTo>
                  <a:close/>
                </a:path>
              </a:pathLst>
            </a:custGeom>
            <a:solidFill>
              <a:srgbClr val="18252D"/>
            </a:solidFill>
            <a:ln w="9525" cap="flat">
              <a:noFill/>
              <a:prstDash val="solid"/>
              <a:miter/>
            </a:ln>
          </p:spPr>
          <p:txBody>
            <a:bodyPr rtlCol="0" anchor="ctr"/>
            <a:lstStyle/>
            <a:p>
              <a:endParaRPr lang="en-US" sz="2160"/>
            </a:p>
          </p:txBody>
        </p:sp>
      </p:grpSp>
      <p:sp>
        <p:nvSpPr>
          <p:cNvPr id="234" name="Freeform 96">
            <a:extLst>
              <a:ext uri="{FF2B5EF4-FFF2-40B4-BE49-F238E27FC236}">
                <a16:creationId xmlns:a16="http://schemas.microsoft.com/office/drawing/2014/main" id="{032F0DD3-9AAC-4689-997D-9BB483450BCE}"/>
              </a:ext>
            </a:extLst>
          </p:cNvPr>
          <p:cNvSpPr/>
          <p:nvPr/>
        </p:nvSpPr>
        <p:spPr>
          <a:xfrm rot="16200000">
            <a:off x="9798535" y="3397733"/>
            <a:ext cx="300582" cy="9363151"/>
          </a:xfrm>
          <a:custGeom>
            <a:avLst/>
            <a:gdLst>
              <a:gd name="connsiteX0" fmla="*/ 0 w 360363"/>
              <a:gd name="connsiteY0" fmla="*/ 7786258 h 7786258"/>
              <a:gd name="connsiteX1" fmla="*/ 0 w 360363"/>
              <a:gd name="connsiteY1" fmla="*/ 1728379 h 7786258"/>
              <a:gd name="connsiteX2" fmla="*/ 0 w 360363"/>
              <a:gd name="connsiteY2" fmla="*/ 345676 h 7786258"/>
              <a:gd name="connsiteX3" fmla="*/ 360363 w 360363"/>
              <a:gd name="connsiteY3" fmla="*/ 0 h 7786258"/>
              <a:gd name="connsiteX4" fmla="*/ 360363 w 360363"/>
              <a:gd name="connsiteY4" fmla="*/ 1728379 h 7786258"/>
              <a:gd name="connsiteX5" fmla="*/ 360363 w 360363"/>
              <a:gd name="connsiteY5" fmla="*/ 7786258 h 778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63" h="7786258">
                <a:moveTo>
                  <a:pt x="0" y="7786258"/>
                </a:moveTo>
                <a:lnTo>
                  <a:pt x="0" y="1728379"/>
                </a:lnTo>
                <a:lnTo>
                  <a:pt x="0" y="345676"/>
                </a:lnTo>
                <a:lnTo>
                  <a:pt x="360363" y="0"/>
                </a:lnTo>
                <a:lnTo>
                  <a:pt x="360363" y="1728379"/>
                </a:lnTo>
                <a:lnTo>
                  <a:pt x="360363" y="7786258"/>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2160" dirty="0"/>
          </a:p>
        </p:txBody>
      </p:sp>
      <p:sp>
        <p:nvSpPr>
          <p:cNvPr id="235" name="Freeform 96">
            <a:extLst>
              <a:ext uri="{FF2B5EF4-FFF2-40B4-BE49-F238E27FC236}">
                <a16:creationId xmlns:a16="http://schemas.microsoft.com/office/drawing/2014/main" id="{3A27B9E5-2E32-40A4-8E2D-FF55320C4CAD}"/>
              </a:ext>
            </a:extLst>
          </p:cNvPr>
          <p:cNvSpPr/>
          <p:nvPr/>
        </p:nvSpPr>
        <p:spPr>
          <a:xfrm rot="5400000" flipH="1">
            <a:off x="4531286" y="-4531284"/>
            <a:ext cx="300582" cy="9363151"/>
          </a:xfrm>
          <a:custGeom>
            <a:avLst/>
            <a:gdLst>
              <a:gd name="connsiteX0" fmla="*/ 0 w 360363"/>
              <a:gd name="connsiteY0" fmla="*/ 7786258 h 7786258"/>
              <a:gd name="connsiteX1" fmla="*/ 0 w 360363"/>
              <a:gd name="connsiteY1" fmla="*/ 1728379 h 7786258"/>
              <a:gd name="connsiteX2" fmla="*/ 0 w 360363"/>
              <a:gd name="connsiteY2" fmla="*/ 345676 h 7786258"/>
              <a:gd name="connsiteX3" fmla="*/ 360363 w 360363"/>
              <a:gd name="connsiteY3" fmla="*/ 0 h 7786258"/>
              <a:gd name="connsiteX4" fmla="*/ 360363 w 360363"/>
              <a:gd name="connsiteY4" fmla="*/ 1728379 h 7786258"/>
              <a:gd name="connsiteX5" fmla="*/ 360363 w 360363"/>
              <a:gd name="connsiteY5" fmla="*/ 7786258 h 778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63" h="7786258">
                <a:moveTo>
                  <a:pt x="0" y="7786258"/>
                </a:moveTo>
                <a:lnTo>
                  <a:pt x="0" y="1728379"/>
                </a:lnTo>
                <a:lnTo>
                  <a:pt x="0" y="345676"/>
                </a:lnTo>
                <a:lnTo>
                  <a:pt x="360363" y="0"/>
                </a:lnTo>
                <a:lnTo>
                  <a:pt x="360363" y="1728379"/>
                </a:lnTo>
                <a:lnTo>
                  <a:pt x="360363" y="7786258"/>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2160" dirty="0"/>
          </a:p>
        </p:txBody>
      </p:sp>
      <p:sp>
        <p:nvSpPr>
          <p:cNvPr id="236" name="TextBox 235">
            <a:extLst>
              <a:ext uri="{FF2B5EF4-FFF2-40B4-BE49-F238E27FC236}">
                <a16:creationId xmlns:a16="http://schemas.microsoft.com/office/drawing/2014/main" id="{E675F07C-733B-43FE-840D-7198C0CED1F8}"/>
              </a:ext>
            </a:extLst>
          </p:cNvPr>
          <p:cNvSpPr txBox="1"/>
          <p:nvPr/>
        </p:nvSpPr>
        <p:spPr>
          <a:xfrm>
            <a:off x="0" y="7872812"/>
            <a:ext cx="14630400" cy="369332"/>
          </a:xfrm>
          <a:prstGeom prst="rect">
            <a:avLst/>
          </a:prstGeom>
          <a:noFill/>
        </p:spPr>
        <p:txBody>
          <a:bodyPr wrap="square" rtlCol="0">
            <a:spAutoFit/>
          </a:bodyPr>
          <a:lstStyle/>
          <a:p>
            <a:pPr algn="r"/>
            <a:r>
              <a:rPr lang="en-IN" dirty="0"/>
              <a:t>10</a:t>
            </a:r>
            <a:endParaRPr lang="en-US" dirty="0"/>
          </a:p>
        </p:txBody>
      </p:sp>
      <p:grpSp>
        <p:nvGrpSpPr>
          <p:cNvPr id="237" name="Group 236">
            <a:extLst>
              <a:ext uri="{FF2B5EF4-FFF2-40B4-BE49-F238E27FC236}">
                <a16:creationId xmlns:a16="http://schemas.microsoft.com/office/drawing/2014/main" id="{5163FDF9-01B2-4DCF-81B6-F17164742593}"/>
              </a:ext>
            </a:extLst>
          </p:cNvPr>
          <p:cNvGrpSpPr/>
          <p:nvPr/>
        </p:nvGrpSpPr>
        <p:grpSpPr>
          <a:xfrm>
            <a:off x="6626561" y="3210542"/>
            <a:ext cx="7353345" cy="1652836"/>
            <a:chOff x="4925275" y="1267748"/>
            <a:chExt cx="7207648" cy="1530428"/>
          </a:xfrm>
        </p:grpSpPr>
        <p:grpSp>
          <p:nvGrpSpPr>
            <p:cNvPr id="238" name="Group 237">
              <a:extLst>
                <a:ext uri="{FF2B5EF4-FFF2-40B4-BE49-F238E27FC236}">
                  <a16:creationId xmlns:a16="http://schemas.microsoft.com/office/drawing/2014/main" id="{B4E3A36F-0863-4D5B-81C5-04D199CAB558}"/>
                </a:ext>
              </a:extLst>
            </p:cNvPr>
            <p:cNvGrpSpPr/>
            <p:nvPr/>
          </p:nvGrpSpPr>
          <p:grpSpPr>
            <a:xfrm>
              <a:off x="4925275" y="1267748"/>
              <a:ext cx="7207648" cy="1530428"/>
              <a:chOff x="4984352" y="1106541"/>
              <a:chExt cx="7207648" cy="1530428"/>
            </a:xfrm>
          </p:grpSpPr>
          <p:sp>
            <p:nvSpPr>
              <p:cNvPr id="240" name="Rectangle 239">
                <a:extLst>
                  <a:ext uri="{FF2B5EF4-FFF2-40B4-BE49-F238E27FC236}">
                    <a16:creationId xmlns:a16="http://schemas.microsoft.com/office/drawing/2014/main" id="{BED53B0E-C788-4C6E-85DB-5ACF6EDEAF07}"/>
                  </a:ext>
                </a:extLst>
              </p:cNvPr>
              <p:cNvSpPr/>
              <p:nvPr/>
            </p:nvSpPr>
            <p:spPr>
              <a:xfrm>
                <a:off x="4984352" y="1106541"/>
                <a:ext cx="7207648" cy="1530428"/>
              </a:xfrm>
              <a:prstGeom prst="rect">
                <a:avLst/>
              </a:prstGeom>
              <a:solidFill>
                <a:srgbClr val="E0F6EE"/>
              </a:solidFill>
              <a:ln w="34925" cmpd="dbl">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a:extLst>
                  <a:ext uri="{FF2B5EF4-FFF2-40B4-BE49-F238E27FC236}">
                    <a16:creationId xmlns:a16="http://schemas.microsoft.com/office/drawing/2014/main" id="{2FFEC0CD-7800-40E8-8F3E-FF2F01999D4B}"/>
                  </a:ext>
                </a:extLst>
              </p:cNvPr>
              <p:cNvSpPr txBox="1"/>
              <p:nvPr/>
            </p:nvSpPr>
            <p:spPr>
              <a:xfrm>
                <a:off x="5068343" y="1178494"/>
                <a:ext cx="6997484" cy="861775"/>
              </a:xfrm>
              <a:prstGeom prst="rect">
                <a:avLst/>
              </a:prstGeom>
              <a:noFill/>
              <a:ln>
                <a:noFill/>
              </a:ln>
            </p:spPr>
            <p:txBody>
              <a:bodyPr wrap="square" rtlCol="0">
                <a:spAutoFit/>
              </a:bodyPr>
              <a:lstStyle/>
              <a:p>
                <a:pPr algn="ctr"/>
                <a:r>
                  <a:rPr lang="en-US" altLang="ko-KR" sz="3200" b="1" dirty="0">
                    <a:solidFill>
                      <a:schemeClr val="tx1">
                        <a:lumMod val="95000"/>
                        <a:lumOff val="5000"/>
                      </a:schemeClr>
                    </a:solidFill>
                    <a:latin typeface="Georgia" panose="02040502050405020303" pitchFamily="18" charset="0"/>
                    <a:cs typeface="Arial" panose="020B0604020202020204" pitchFamily="34" charset="0"/>
                  </a:rPr>
                  <a:t>Thank You </a:t>
                </a:r>
              </a:p>
              <a:p>
                <a:pPr algn="ctr"/>
                <a:r>
                  <a:rPr lang="en-US" altLang="ko-KR" dirty="0">
                    <a:solidFill>
                      <a:schemeClr val="tx1">
                        <a:lumMod val="95000"/>
                        <a:lumOff val="5000"/>
                      </a:schemeClr>
                    </a:solidFill>
                    <a:latin typeface="Georgia" panose="02040502050405020303" pitchFamily="18" charset="0"/>
                    <a:cs typeface="Arial" panose="020B0604020202020204" pitchFamily="34" charset="0"/>
                  </a:rPr>
                  <a:t>Any Questions?   </a:t>
                </a:r>
                <a:endParaRPr lang="ko-KR" altLang="en-US" dirty="0">
                  <a:solidFill>
                    <a:schemeClr val="tx1">
                      <a:lumMod val="95000"/>
                      <a:lumOff val="5000"/>
                    </a:schemeClr>
                  </a:solidFill>
                  <a:latin typeface="Georgia" panose="02040502050405020303" pitchFamily="18" charset="0"/>
                  <a:cs typeface="Arial" panose="020B0604020202020204" pitchFamily="34" charset="0"/>
                </a:endParaRPr>
              </a:p>
            </p:txBody>
          </p:sp>
        </p:grpSp>
        <p:sp>
          <p:nvSpPr>
            <p:cNvPr id="239" name="TextBox 238">
              <a:extLst>
                <a:ext uri="{FF2B5EF4-FFF2-40B4-BE49-F238E27FC236}">
                  <a16:creationId xmlns:a16="http://schemas.microsoft.com/office/drawing/2014/main" id="{3B59AAF7-595E-4F86-8E1C-0D6EA6A73A59}"/>
                </a:ext>
              </a:extLst>
            </p:cNvPr>
            <p:cNvSpPr txBox="1"/>
            <p:nvPr/>
          </p:nvSpPr>
          <p:spPr>
            <a:xfrm>
              <a:off x="5082992" y="2274369"/>
              <a:ext cx="6947508" cy="284983"/>
            </a:xfrm>
            <a:prstGeom prst="rect">
              <a:avLst/>
            </a:prstGeom>
            <a:noFill/>
            <a:ln>
              <a:noFill/>
            </a:ln>
          </p:spPr>
          <p:txBody>
            <a:bodyPr wrap="square" rtlCol="0" anchor="ctr">
              <a:spAutoFit/>
            </a:bodyPr>
            <a:lstStyle/>
            <a:p>
              <a:pPr algn="ctr"/>
              <a:r>
                <a:rPr lang="en-US" sz="1400" dirty="0">
                  <a:solidFill>
                    <a:schemeClr val="tx1">
                      <a:lumMod val="95000"/>
                      <a:lumOff val="5000"/>
                    </a:schemeClr>
                  </a:solidFill>
                  <a:latin typeface="Georgia Pro Light" panose="02040302050405020303" pitchFamily="18" charset="0"/>
                </a:rPr>
                <a:t>Do you have any questions or comments for me before we concluded?</a:t>
              </a:r>
              <a:endParaRPr lang="en-US" sz="1400" dirty="0">
                <a:solidFill>
                  <a:schemeClr val="tx1">
                    <a:lumMod val="95000"/>
                    <a:lumOff val="5000"/>
                  </a:schemeClr>
                </a:solidFill>
                <a:latin typeface="Candara" panose="020E0502030303020204" pitchFamily="34" charset="0"/>
              </a:endParaRPr>
            </a:p>
          </p:txBody>
        </p:sp>
      </p:grpSp>
    </p:spTree>
    <p:extLst>
      <p:ext uri="{BB962C8B-B14F-4D97-AF65-F5344CB8AC3E}">
        <p14:creationId xmlns:p14="http://schemas.microsoft.com/office/powerpoint/2010/main" val="4121336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bg>
      <p:bgPr>
        <a:solidFill>
          <a:srgbClr val="E0F6EE">
            <a:alpha val="85000"/>
          </a:srgbClr>
        </a:solidFill>
        <a:effectLst/>
      </p:bgPr>
    </p:bg>
    <p:spTree>
      <p:nvGrpSpPr>
        <p:cNvPr id="1" name=""/>
        <p:cNvGrpSpPr/>
        <p:nvPr/>
      </p:nvGrpSpPr>
      <p:grpSpPr>
        <a:xfrm>
          <a:off x="0" y="0"/>
          <a:ext cx="0" cy="0"/>
          <a:chOff x="0" y="0"/>
          <a:chExt cx="0" cy="0"/>
        </a:xfrm>
      </p:grpSpPr>
      <p:sp>
        <p:nvSpPr>
          <p:cNvPr id="2" name="Text 0"/>
          <p:cNvSpPr/>
          <p:nvPr/>
        </p:nvSpPr>
        <p:spPr>
          <a:xfrm>
            <a:off x="107575" y="0"/>
            <a:ext cx="14522825" cy="800695"/>
          </a:xfrm>
          <a:prstGeom prst="rect">
            <a:avLst/>
          </a:prstGeom>
          <a:noFill/>
          <a:ln/>
        </p:spPr>
        <p:txBody>
          <a:bodyPr wrap="square" lIns="0" tIns="0" rIns="0" bIns="0" rtlCol="0" anchor="t"/>
          <a:lstStyle/>
          <a:p>
            <a:pPr marL="0" indent="0" algn="l">
              <a:lnSpc>
                <a:spcPts val="5550"/>
              </a:lnSpc>
              <a:buNone/>
            </a:pPr>
            <a:r>
              <a:rPr lang="en-US" sz="3200" b="1" dirty="0">
                <a:solidFill>
                  <a:srgbClr val="006747"/>
                </a:solidFill>
                <a:latin typeface="Times New Roman" panose="02020603050405020304" pitchFamily="18" charset="0"/>
                <a:ea typeface="Noto Serif SC Bold" pitchFamily="34" charset="-122"/>
                <a:cs typeface="Times New Roman" panose="02020603050405020304" pitchFamily="18" charset="0"/>
              </a:rPr>
              <a:t>About the Business – Krishna Agritech Industries</a:t>
            </a:r>
            <a:endParaRPr lang="en-US" sz="3200"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2F0F00A4-3918-4055-A2D2-9EFBC14C4902}"/>
              </a:ext>
            </a:extLst>
          </p:cNvPr>
          <p:cNvPicPr>
            <a:picLocks noChangeAspect="1"/>
          </p:cNvPicPr>
          <p:nvPr/>
        </p:nvPicPr>
        <p:blipFill>
          <a:blip r:embed="rId3"/>
          <a:stretch>
            <a:fillRect/>
          </a:stretch>
        </p:blipFill>
        <p:spPr>
          <a:xfrm>
            <a:off x="2639739" y="1093904"/>
            <a:ext cx="576000" cy="467166"/>
          </a:xfrm>
          <a:prstGeom prst="rect">
            <a:avLst/>
          </a:prstGeom>
        </p:spPr>
      </p:pic>
      <p:pic>
        <p:nvPicPr>
          <p:cNvPr id="22" name="Graphic 21" descr="Shopping cart with solid fill">
            <a:extLst>
              <a:ext uri="{FF2B5EF4-FFF2-40B4-BE49-F238E27FC236}">
                <a16:creationId xmlns:a16="http://schemas.microsoft.com/office/drawing/2014/main" id="{24EE103F-7AB9-40F1-9996-26214D5A6A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7455" y="1040383"/>
            <a:ext cx="576000" cy="520686"/>
          </a:xfrm>
          <a:prstGeom prst="rect">
            <a:avLst/>
          </a:prstGeom>
        </p:spPr>
      </p:pic>
      <p:pic>
        <p:nvPicPr>
          <p:cNvPr id="24" name="Graphic 23" descr="Users with solid fill">
            <a:extLst>
              <a:ext uri="{FF2B5EF4-FFF2-40B4-BE49-F238E27FC236}">
                <a16:creationId xmlns:a16="http://schemas.microsoft.com/office/drawing/2014/main" id="{AEA79960-833E-429A-A49F-FEB317945C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85511" y="1041620"/>
            <a:ext cx="576000" cy="520687"/>
          </a:xfrm>
          <a:prstGeom prst="rect">
            <a:avLst/>
          </a:prstGeom>
        </p:spPr>
      </p:pic>
      <p:pic>
        <p:nvPicPr>
          <p:cNvPr id="26" name="Picture 25">
            <a:extLst>
              <a:ext uri="{FF2B5EF4-FFF2-40B4-BE49-F238E27FC236}">
                <a16:creationId xmlns:a16="http://schemas.microsoft.com/office/drawing/2014/main" id="{0B4F6DFC-3D30-439C-BD6B-6319288229EF}"/>
              </a:ext>
            </a:extLst>
          </p:cNvPr>
          <p:cNvPicPr>
            <a:picLocks noChangeAspect="1"/>
          </p:cNvPicPr>
          <p:nvPr/>
        </p:nvPicPr>
        <p:blipFill>
          <a:blip r:embed="rId8"/>
          <a:stretch>
            <a:fillRect/>
          </a:stretch>
        </p:blipFill>
        <p:spPr>
          <a:xfrm>
            <a:off x="6058757" y="1161454"/>
            <a:ext cx="576000" cy="349351"/>
          </a:xfrm>
          <a:prstGeom prst="rect">
            <a:avLst/>
          </a:prstGeom>
        </p:spPr>
      </p:pic>
      <p:pic>
        <p:nvPicPr>
          <p:cNvPr id="28" name="Picture 27">
            <a:extLst>
              <a:ext uri="{FF2B5EF4-FFF2-40B4-BE49-F238E27FC236}">
                <a16:creationId xmlns:a16="http://schemas.microsoft.com/office/drawing/2014/main" id="{F1D53ECC-DEBF-41E8-9194-96C8C22EA69B}"/>
              </a:ext>
            </a:extLst>
          </p:cNvPr>
          <p:cNvPicPr>
            <a:picLocks noChangeAspect="1"/>
          </p:cNvPicPr>
          <p:nvPr/>
        </p:nvPicPr>
        <p:blipFill>
          <a:blip r:embed="rId9"/>
          <a:stretch>
            <a:fillRect/>
          </a:stretch>
        </p:blipFill>
        <p:spPr>
          <a:xfrm>
            <a:off x="7868386" y="1077727"/>
            <a:ext cx="576000" cy="520687"/>
          </a:xfrm>
          <a:prstGeom prst="rect">
            <a:avLst/>
          </a:prstGeom>
        </p:spPr>
      </p:pic>
      <p:grpSp>
        <p:nvGrpSpPr>
          <p:cNvPr id="3" name="Group 2">
            <a:extLst>
              <a:ext uri="{FF2B5EF4-FFF2-40B4-BE49-F238E27FC236}">
                <a16:creationId xmlns:a16="http://schemas.microsoft.com/office/drawing/2014/main" id="{042BDB4B-33A1-43B3-A5C4-1FB57627E7FD}"/>
              </a:ext>
            </a:extLst>
          </p:cNvPr>
          <p:cNvGrpSpPr/>
          <p:nvPr/>
        </p:nvGrpSpPr>
        <p:grpSpPr>
          <a:xfrm>
            <a:off x="9074552" y="3098202"/>
            <a:ext cx="5477407" cy="4855293"/>
            <a:chOff x="9074552" y="3098202"/>
            <a:chExt cx="5477407" cy="5068139"/>
          </a:xfrm>
        </p:grpSpPr>
        <p:sp>
          <p:nvSpPr>
            <p:cNvPr id="32" name="Rectangle: Diagonal Corners Rounded 31">
              <a:extLst>
                <a:ext uri="{FF2B5EF4-FFF2-40B4-BE49-F238E27FC236}">
                  <a16:creationId xmlns:a16="http://schemas.microsoft.com/office/drawing/2014/main" id="{FB245632-6792-4DE8-8EE0-371FFE01AAF8}"/>
                </a:ext>
              </a:extLst>
            </p:cNvPr>
            <p:cNvSpPr/>
            <p:nvPr/>
          </p:nvSpPr>
          <p:spPr>
            <a:xfrm>
              <a:off x="9074552" y="3098202"/>
              <a:ext cx="5477407" cy="5068139"/>
            </a:xfrm>
            <a:prstGeom prst="round2DiagRect">
              <a:avLst/>
            </a:prstGeom>
            <a:solidFill>
              <a:schemeClr val="bg1"/>
            </a:solidFill>
            <a:effectLst>
              <a:outerShdw blurRad="254000" dist="50800" dir="5400000" algn="ctr" rotWithShape="0">
                <a:srgbClr val="000000">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Diagonal Corners Rounded 38">
              <a:extLst>
                <a:ext uri="{FF2B5EF4-FFF2-40B4-BE49-F238E27FC236}">
                  <a16:creationId xmlns:a16="http://schemas.microsoft.com/office/drawing/2014/main" id="{4FEEFF55-6762-4006-B141-2DEC11910D99}"/>
                </a:ext>
              </a:extLst>
            </p:cNvPr>
            <p:cNvSpPr/>
            <p:nvPr/>
          </p:nvSpPr>
          <p:spPr>
            <a:xfrm>
              <a:off x="9236597" y="3216536"/>
              <a:ext cx="5162309" cy="4870510"/>
            </a:xfrm>
            <a:prstGeom prst="round2DiagRect">
              <a:avLst/>
            </a:prstGeom>
            <a:blipFill>
              <a:blip r:embed="rId10"/>
              <a:stretch>
                <a:fillRect/>
              </a:stretch>
            </a:blipFill>
            <a:effectLst>
              <a:outerShdw blurRad="25400" sx="10000" sy="10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Rectangle 45">
            <a:extLst>
              <a:ext uri="{FF2B5EF4-FFF2-40B4-BE49-F238E27FC236}">
                <a16:creationId xmlns:a16="http://schemas.microsoft.com/office/drawing/2014/main" id="{CD621188-2A51-4612-9591-C96341071C7C}"/>
              </a:ext>
            </a:extLst>
          </p:cNvPr>
          <p:cNvSpPr/>
          <p:nvPr/>
        </p:nvSpPr>
        <p:spPr>
          <a:xfrm>
            <a:off x="645352" y="1846099"/>
            <a:ext cx="1220205" cy="482672"/>
          </a:xfrm>
          <a:prstGeom prst="rect">
            <a:avLst/>
          </a:prstGeom>
          <a:solidFill>
            <a:srgbClr val="E0F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Krishna Agritech Industries</a:t>
            </a:r>
            <a:endParaRPr lang="en-US" dirty="0">
              <a:solidFill>
                <a:schemeClr val="tx1"/>
              </a:solidFill>
            </a:endParaRPr>
          </a:p>
        </p:txBody>
      </p:sp>
      <p:sp>
        <p:nvSpPr>
          <p:cNvPr id="47" name="Rectangle 46">
            <a:extLst>
              <a:ext uri="{FF2B5EF4-FFF2-40B4-BE49-F238E27FC236}">
                <a16:creationId xmlns:a16="http://schemas.microsoft.com/office/drawing/2014/main" id="{49F71383-4597-40D4-8C86-4AC3504678EB}"/>
              </a:ext>
            </a:extLst>
          </p:cNvPr>
          <p:cNvSpPr/>
          <p:nvPr/>
        </p:nvSpPr>
        <p:spPr>
          <a:xfrm>
            <a:off x="4743696" y="1699683"/>
            <a:ext cx="3161813" cy="1027999"/>
          </a:xfrm>
          <a:prstGeom prst="rect">
            <a:avLst/>
          </a:prstGeom>
          <a:solidFill>
            <a:srgbClr val="E0F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Products:</a:t>
            </a:r>
            <a:br>
              <a:rPr lang="en-IN" dirty="0">
                <a:solidFill>
                  <a:schemeClr val="tx1"/>
                </a:solidFill>
              </a:rPr>
            </a:br>
            <a:r>
              <a:rPr lang="en-IN" dirty="0">
                <a:solidFill>
                  <a:schemeClr val="tx1"/>
                </a:solidFill>
              </a:rPr>
              <a:t>Insecticide, Herbicide, Fungicide, </a:t>
            </a:r>
          </a:p>
          <a:p>
            <a:pPr algn="ctr"/>
            <a:r>
              <a:rPr lang="en-IN" dirty="0">
                <a:solidFill>
                  <a:schemeClr val="tx1"/>
                </a:solidFill>
              </a:rPr>
              <a:t>Plant Nutrition </a:t>
            </a:r>
            <a:endParaRPr lang="en-US" dirty="0">
              <a:solidFill>
                <a:schemeClr val="tx1"/>
              </a:solidFill>
            </a:endParaRPr>
          </a:p>
        </p:txBody>
      </p:sp>
      <p:sp>
        <p:nvSpPr>
          <p:cNvPr id="48" name="Rectangle 47">
            <a:extLst>
              <a:ext uri="{FF2B5EF4-FFF2-40B4-BE49-F238E27FC236}">
                <a16:creationId xmlns:a16="http://schemas.microsoft.com/office/drawing/2014/main" id="{9435E1C3-45A9-429E-826E-4086D3116977}"/>
              </a:ext>
            </a:extLst>
          </p:cNvPr>
          <p:cNvSpPr/>
          <p:nvPr/>
        </p:nvSpPr>
        <p:spPr>
          <a:xfrm>
            <a:off x="2258896" y="1714050"/>
            <a:ext cx="1373650" cy="742782"/>
          </a:xfrm>
          <a:prstGeom prst="rect">
            <a:avLst/>
          </a:prstGeom>
          <a:solidFill>
            <a:srgbClr val="E0F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Established: </a:t>
            </a:r>
            <a:r>
              <a:rPr lang="en-IN" dirty="0">
                <a:solidFill>
                  <a:schemeClr val="tx1"/>
                </a:solidFill>
              </a:rPr>
              <a:t>1993, Amtala(WB)</a:t>
            </a:r>
            <a:endParaRPr lang="en-US" dirty="0">
              <a:solidFill>
                <a:schemeClr val="tx1"/>
              </a:solidFill>
            </a:endParaRPr>
          </a:p>
        </p:txBody>
      </p:sp>
      <p:sp>
        <p:nvSpPr>
          <p:cNvPr id="49" name="Rectangle 48">
            <a:extLst>
              <a:ext uri="{FF2B5EF4-FFF2-40B4-BE49-F238E27FC236}">
                <a16:creationId xmlns:a16="http://schemas.microsoft.com/office/drawing/2014/main" id="{209CE7EF-F314-4C51-A508-F987D93056A7}"/>
              </a:ext>
            </a:extLst>
          </p:cNvPr>
          <p:cNvSpPr/>
          <p:nvPr/>
        </p:nvSpPr>
        <p:spPr>
          <a:xfrm>
            <a:off x="3639774" y="1677709"/>
            <a:ext cx="1631844" cy="800695"/>
          </a:xfrm>
          <a:prstGeom prst="rect">
            <a:avLst/>
          </a:prstGeom>
          <a:solidFill>
            <a:srgbClr val="E0F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Owners: </a:t>
            </a:r>
            <a:r>
              <a:rPr lang="en-IN" dirty="0">
                <a:solidFill>
                  <a:schemeClr val="tx1"/>
                </a:solidFill>
              </a:rPr>
              <a:t>Shyamaly Pal, Krishnendu Pal</a:t>
            </a:r>
            <a:endParaRPr lang="en-US" dirty="0">
              <a:solidFill>
                <a:schemeClr val="tx1"/>
              </a:solidFill>
            </a:endParaRPr>
          </a:p>
        </p:txBody>
      </p:sp>
      <p:sp>
        <p:nvSpPr>
          <p:cNvPr id="50" name="Rectangle 49">
            <a:extLst>
              <a:ext uri="{FF2B5EF4-FFF2-40B4-BE49-F238E27FC236}">
                <a16:creationId xmlns:a16="http://schemas.microsoft.com/office/drawing/2014/main" id="{C29F4770-7D8A-482D-9E5A-77ACF3218730}"/>
              </a:ext>
            </a:extLst>
          </p:cNvPr>
          <p:cNvSpPr/>
          <p:nvPr/>
        </p:nvSpPr>
        <p:spPr>
          <a:xfrm>
            <a:off x="7409149" y="1754201"/>
            <a:ext cx="1494473" cy="884397"/>
          </a:xfrm>
          <a:prstGeom prst="rect">
            <a:avLst/>
          </a:prstGeom>
          <a:solidFill>
            <a:srgbClr val="E0F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Focus:</a:t>
            </a:r>
          </a:p>
          <a:p>
            <a:pPr algn="ctr"/>
            <a:r>
              <a:rPr lang="en-IN" dirty="0">
                <a:solidFill>
                  <a:schemeClr val="tx1"/>
                </a:solidFill>
              </a:rPr>
              <a:t>Customer Retention, Sustainable Growth </a:t>
            </a:r>
            <a:endParaRPr lang="en-US" dirty="0">
              <a:solidFill>
                <a:schemeClr val="tx1"/>
              </a:solidFill>
            </a:endParaRPr>
          </a:p>
        </p:txBody>
      </p:sp>
      <p:grpSp>
        <p:nvGrpSpPr>
          <p:cNvPr id="205" name="Group 204">
            <a:extLst>
              <a:ext uri="{FF2B5EF4-FFF2-40B4-BE49-F238E27FC236}">
                <a16:creationId xmlns:a16="http://schemas.microsoft.com/office/drawing/2014/main" id="{80CE84FB-2EE3-4406-A91A-D3574172BEAB}"/>
              </a:ext>
            </a:extLst>
          </p:cNvPr>
          <p:cNvGrpSpPr/>
          <p:nvPr/>
        </p:nvGrpSpPr>
        <p:grpSpPr>
          <a:xfrm>
            <a:off x="517466" y="3625880"/>
            <a:ext cx="8729814" cy="4012782"/>
            <a:chOff x="455573" y="3286211"/>
            <a:chExt cx="8729814" cy="4012782"/>
          </a:xfrm>
        </p:grpSpPr>
        <p:sp>
          <p:nvSpPr>
            <p:cNvPr id="206" name="TextBox 205">
              <a:extLst>
                <a:ext uri="{FF2B5EF4-FFF2-40B4-BE49-F238E27FC236}">
                  <a16:creationId xmlns:a16="http://schemas.microsoft.com/office/drawing/2014/main" id="{8CDEDBD0-2DF2-439D-80E1-AABA11758DF1}"/>
                </a:ext>
              </a:extLst>
            </p:cNvPr>
            <p:cNvSpPr txBox="1"/>
            <p:nvPr/>
          </p:nvSpPr>
          <p:spPr>
            <a:xfrm>
              <a:off x="3527499" y="5053376"/>
              <a:ext cx="1046929"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Growth</a:t>
              </a:r>
              <a:endParaRPr lang="en-US" b="1" dirty="0">
                <a:latin typeface="Times New Roman" panose="02020603050405020304" pitchFamily="18" charset="0"/>
                <a:cs typeface="Times New Roman" panose="02020603050405020304" pitchFamily="18" charset="0"/>
              </a:endParaRPr>
            </a:p>
          </p:txBody>
        </p:sp>
        <p:pic>
          <p:nvPicPr>
            <p:cNvPr id="207" name="Picture 206">
              <a:extLst>
                <a:ext uri="{FF2B5EF4-FFF2-40B4-BE49-F238E27FC236}">
                  <a16:creationId xmlns:a16="http://schemas.microsoft.com/office/drawing/2014/main" id="{75A29021-7389-410C-A9F5-446BD7E56989}"/>
                </a:ext>
              </a:extLst>
            </p:cNvPr>
            <p:cNvPicPr>
              <a:picLocks noChangeAspect="1"/>
            </p:cNvPicPr>
            <p:nvPr/>
          </p:nvPicPr>
          <p:blipFill>
            <a:blip r:embed="rId11"/>
            <a:stretch>
              <a:fillRect/>
            </a:stretch>
          </p:blipFill>
          <p:spPr>
            <a:xfrm>
              <a:off x="3754894" y="4731937"/>
              <a:ext cx="489293" cy="334234"/>
            </a:xfrm>
            <a:prstGeom prst="rect">
              <a:avLst/>
            </a:prstGeom>
          </p:spPr>
        </p:pic>
        <p:grpSp>
          <p:nvGrpSpPr>
            <p:cNvPr id="208" name="Group 207">
              <a:extLst>
                <a:ext uri="{FF2B5EF4-FFF2-40B4-BE49-F238E27FC236}">
                  <a16:creationId xmlns:a16="http://schemas.microsoft.com/office/drawing/2014/main" id="{73DCDD93-F970-44A0-B08E-5B74B7FDC3C7}"/>
                </a:ext>
              </a:extLst>
            </p:cNvPr>
            <p:cNvGrpSpPr/>
            <p:nvPr/>
          </p:nvGrpSpPr>
          <p:grpSpPr>
            <a:xfrm>
              <a:off x="2616495" y="3859839"/>
              <a:ext cx="5188352" cy="2804208"/>
              <a:chOff x="2695010" y="3807378"/>
              <a:chExt cx="5188352" cy="2804208"/>
            </a:xfrm>
          </p:grpSpPr>
          <p:grpSp>
            <p:nvGrpSpPr>
              <p:cNvPr id="224" name="Group 223">
                <a:extLst>
                  <a:ext uri="{FF2B5EF4-FFF2-40B4-BE49-F238E27FC236}">
                    <a16:creationId xmlns:a16="http://schemas.microsoft.com/office/drawing/2014/main" id="{60C78615-B29C-42EB-872D-11F0662CE095}"/>
                  </a:ext>
                </a:extLst>
              </p:cNvPr>
              <p:cNvGrpSpPr/>
              <p:nvPr/>
            </p:nvGrpSpPr>
            <p:grpSpPr>
              <a:xfrm>
                <a:off x="2695010" y="3807378"/>
                <a:ext cx="5188352" cy="2804208"/>
                <a:chOff x="4082987" y="1297587"/>
                <a:chExt cx="7260797" cy="4124614"/>
              </a:xfrm>
            </p:grpSpPr>
            <p:sp>
              <p:nvSpPr>
                <p:cNvPr id="229" name="Freeform 17">
                  <a:extLst>
                    <a:ext uri="{FF2B5EF4-FFF2-40B4-BE49-F238E27FC236}">
                      <a16:creationId xmlns:a16="http://schemas.microsoft.com/office/drawing/2014/main" id="{87C254B5-4A3A-49B8-B47B-93D26B3C63F2}"/>
                    </a:ext>
                  </a:extLst>
                </p:cNvPr>
                <p:cNvSpPr>
                  <a:spLocks noChangeAspect="1"/>
                </p:cNvSpPr>
                <p:nvPr/>
              </p:nvSpPr>
              <p:spPr bwMode="auto">
                <a:xfrm>
                  <a:off x="5315405" y="2502564"/>
                  <a:ext cx="1576547" cy="1578088"/>
                </a:xfrm>
                <a:custGeom>
                  <a:avLst/>
                  <a:gdLst>
                    <a:gd name="T0" fmla="*/ 947 w 1152"/>
                    <a:gd name="T1" fmla="*/ 948 h 1153"/>
                    <a:gd name="T2" fmla="*/ 205 w 1152"/>
                    <a:gd name="T3" fmla="*/ 948 h 1153"/>
                    <a:gd name="T4" fmla="*/ 205 w 1152"/>
                    <a:gd name="T5" fmla="*/ 205 h 1153"/>
                    <a:gd name="T6" fmla="*/ 947 w 1152"/>
                    <a:gd name="T7" fmla="*/ 205 h 1153"/>
                    <a:gd name="T8" fmla="*/ 947 w 1152"/>
                    <a:gd name="T9" fmla="*/ 948 h 1153"/>
                  </a:gdLst>
                  <a:ahLst/>
                  <a:cxnLst>
                    <a:cxn ang="0">
                      <a:pos x="T0" y="T1"/>
                    </a:cxn>
                    <a:cxn ang="0">
                      <a:pos x="T2" y="T3"/>
                    </a:cxn>
                    <a:cxn ang="0">
                      <a:pos x="T4" y="T5"/>
                    </a:cxn>
                    <a:cxn ang="0">
                      <a:pos x="T6" y="T7"/>
                    </a:cxn>
                    <a:cxn ang="0">
                      <a:pos x="T8" y="T9"/>
                    </a:cxn>
                  </a:cxnLst>
                  <a:rect l="0" t="0" r="r" b="b"/>
                  <a:pathLst>
                    <a:path w="1152" h="1153">
                      <a:moveTo>
                        <a:pt x="947" y="948"/>
                      </a:moveTo>
                      <a:cubicBezTo>
                        <a:pt x="742" y="1153"/>
                        <a:pt x="410" y="1153"/>
                        <a:pt x="205" y="948"/>
                      </a:cubicBezTo>
                      <a:cubicBezTo>
                        <a:pt x="0" y="743"/>
                        <a:pt x="0" y="410"/>
                        <a:pt x="205" y="205"/>
                      </a:cubicBezTo>
                      <a:cubicBezTo>
                        <a:pt x="410" y="0"/>
                        <a:pt x="742" y="0"/>
                        <a:pt x="947" y="205"/>
                      </a:cubicBezTo>
                      <a:cubicBezTo>
                        <a:pt x="1152" y="410"/>
                        <a:pt x="1152" y="743"/>
                        <a:pt x="947" y="948"/>
                      </a:cubicBezTo>
                      <a:close/>
                    </a:path>
                  </a:pathLst>
                </a:custGeom>
                <a:solidFill>
                  <a:srgbClr val="FFFFFF"/>
                </a:solidFill>
                <a:ln>
                  <a:noFill/>
                </a:ln>
                <a:effectLst>
                  <a:outerShdw blurRad="190500" dist="38100" dir="5400000" algn="t" rotWithShape="0">
                    <a:prstClr val="black">
                      <a:alpha val="2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30" name="Freeform 6">
                  <a:extLst>
                    <a:ext uri="{FF2B5EF4-FFF2-40B4-BE49-F238E27FC236}">
                      <a16:creationId xmlns:a16="http://schemas.microsoft.com/office/drawing/2014/main" id="{17825E47-28EB-4162-A791-F3D16A8F4F3F}"/>
                    </a:ext>
                  </a:extLst>
                </p:cNvPr>
                <p:cNvSpPr>
                  <a:spLocks/>
                </p:cNvSpPr>
                <p:nvPr/>
              </p:nvSpPr>
              <p:spPr bwMode="auto">
                <a:xfrm>
                  <a:off x="4082987" y="1503241"/>
                  <a:ext cx="1920875" cy="1900671"/>
                </a:xfrm>
                <a:custGeom>
                  <a:avLst/>
                  <a:gdLst>
                    <a:gd name="T0" fmla="*/ 188 w 196"/>
                    <a:gd name="T1" fmla="*/ 76 h 194"/>
                    <a:gd name="T2" fmla="*/ 77 w 196"/>
                    <a:gd name="T3" fmla="*/ 128 h 194"/>
                    <a:gd name="T4" fmla="*/ 1 w 196"/>
                    <a:gd name="T5" fmla="*/ 194 h 194"/>
                    <a:gd name="T6" fmla="*/ 24 w 196"/>
                    <a:gd name="T7" fmla="*/ 87 h 194"/>
                    <a:gd name="T8" fmla="*/ 109 w 196"/>
                    <a:gd name="T9" fmla="*/ 5 h 194"/>
                    <a:gd name="T10" fmla="*/ 168 w 196"/>
                    <a:gd name="T11" fmla="*/ 13 h 194"/>
                    <a:gd name="T12" fmla="*/ 188 w 196"/>
                    <a:gd name="T13" fmla="*/ 76 h 194"/>
                  </a:gdLst>
                  <a:ahLst/>
                  <a:cxnLst>
                    <a:cxn ang="0">
                      <a:pos x="T0" y="T1"/>
                    </a:cxn>
                    <a:cxn ang="0">
                      <a:pos x="T2" y="T3"/>
                    </a:cxn>
                    <a:cxn ang="0">
                      <a:pos x="T4" y="T5"/>
                    </a:cxn>
                    <a:cxn ang="0">
                      <a:pos x="T6" y="T7"/>
                    </a:cxn>
                    <a:cxn ang="0">
                      <a:pos x="T8" y="T9"/>
                    </a:cxn>
                    <a:cxn ang="0">
                      <a:pos x="T10" y="T11"/>
                    </a:cxn>
                    <a:cxn ang="0">
                      <a:pos x="T12" y="T13"/>
                    </a:cxn>
                  </a:cxnLst>
                  <a:rect l="0" t="0" r="r" b="b"/>
                  <a:pathLst>
                    <a:path w="196" h="194">
                      <a:moveTo>
                        <a:pt x="188" y="76"/>
                      </a:moveTo>
                      <a:cubicBezTo>
                        <a:pt x="173" y="122"/>
                        <a:pt x="116" y="119"/>
                        <a:pt x="77" y="128"/>
                      </a:cubicBezTo>
                      <a:cubicBezTo>
                        <a:pt x="40" y="137"/>
                        <a:pt x="12" y="158"/>
                        <a:pt x="1" y="194"/>
                      </a:cubicBezTo>
                      <a:cubicBezTo>
                        <a:pt x="0" y="156"/>
                        <a:pt x="7" y="120"/>
                        <a:pt x="24" y="87"/>
                      </a:cubicBezTo>
                      <a:cubicBezTo>
                        <a:pt x="42" y="52"/>
                        <a:pt x="70" y="16"/>
                        <a:pt x="109" y="5"/>
                      </a:cubicBezTo>
                      <a:cubicBezTo>
                        <a:pt x="128" y="0"/>
                        <a:pt x="151" y="2"/>
                        <a:pt x="168" y="13"/>
                      </a:cubicBezTo>
                      <a:cubicBezTo>
                        <a:pt x="187" y="27"/>
                        <a:pt x="196" y="54"/>
                        <a:pt x="188" y="76"/>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th-TH" sz="1677"/>
                </a:p>
              </p:txBody>
            </p:sp>
            <p:sp>
              <p:nvSpPr>
                <p:cNvPr id="231" name="Freeform 7">
                  <a:extLst>
                    <a:ext uri="{FF2B5EF4-FFF2-40B4-BE49-F238E27FC236}">
                      <a16:creationId xmlns:a16="http://schemas.microsoft.com/office/drawing/2014/main" id="{1BCB9FB8-FF32-4A0B-AE83-EC4B39508E5E}"/>
                    </a:ext>
                  </a:extLst>
                </p:cNvPr>
                <p:cNvSpPr>
                  <a:spLocks/>
                </p:cNvSpPr>
                <p:nvPr/>
              </p:nvSpPr>
              <p:spPr bwMode="auto">
                <a:xfrm>
                  <a:off x="6640305" y="2188753"/>
                  <a:ext cx="1459779" cy="2371148"/>
                </a:xfrm>
                <a:custGeom>
                  <a:avLst/>
                  <a:gdLst>
                    <a:gd name="T0" fmla="*/ 11 w 149"/>
                    <a:gd name="T1" fmla="*/ 196 h 242"/>
                    <a:gd name="T2" fmla="*/ 80 w 149"/>
                    <a:gd name="T3" fmla="*/ 95 h 242"/>
                    <a:gd name="T4" fmla="*/ 112 w 149"/>
                    <a:gd name="T5" fmla="*/ 0 h 242"/>
                    <a:gd name="T6" fmla="*/ 147 w 149"/>
                    <a:gd name="T7" fmla="*/ 104 h 242"/>
                    <a:gd name="T8" fmla="*/ 115 w 149"/>
                    <a:gd name="T9" fmla="*/ 217 h 242"/>
                    <a:gd name="T10" fmla="*/ 60 w 149"/>
                    <a:gd name="T11" fmla="*/ 240 h 242"/>
                    <a:gd name="T12" fmla="*/ 11 w 149"/>
                    <a:gd name="T13" fmla="*/ 196 h 242"/>
                  </a:gdLst>
                  <a:ahLst/>
                  <a:cxnLst>
                    <a:cxn ang="0">
                      <a:pos x="T0" y="T1"/>
                    </a:cxn>
                    <a:cxn ang="0">
                      <a:pos x="T2" y="T3"/>
                    </a:cxn>
                    <a:cxn ang="0">
                      <a:pos x="T4" y="T5"/>
                    </a:cxn>
                    <a:cxn ang="0">
                      <a:pos x="T6" y="T7"/>
                    </a:cxn>
                    <a:cxn ang="0">
                      <a:pos x="T8" y="T9"/>
                    </a:cxn>
                    <a:cxn ang="0">
                      <a:pos x="T10" y="T11"/>
                    </a:cxn>
                    <a:cxn ang="0">
                      <a:pos x="T12" y="T13"/>
                    </a:cxn>
                  </a:cxnLst>
                  <a:rect l="0" t="0" r="r" b="b"/>
                  <a:pathLst>
                    <a:path w="149" h="242">
                      <a:moveTo>
                        <a:pt x="11" y="196"/>
                      </a:moveTo>
                      <a:cubicBezTo>
                        <a:pt x="0" y="149"/>
                        <a:pt x="52" y="123"/>
                        <a:pt x="80" y="95"/>
                      </a:cubicBezTo>
                      <a:cubicBezTo>
                        <a:pt x="107" y="69"/>
                        <a:pt x="121" y="37"/>
                        <a:pt x="112" y="0"/>
                      </a:cubicBezTo>
                      <a:cubicBezTo>
                        <a:pt x="132" y="32"/>
                        <a:pt x="144" y="67"/>
                        <a:pt x="147" y="104"/>
                      </a:cubicBezTo>
                      <a:cubicBezTo>
                        <a:pt x="149" y="142"/>
                        <a:pt x="143" y="188"/>
                        <a:pt x="115" y="217"/>
                      </a:cubicBezTo>
                      <a:cubicBezTo>
                        <a:pt x="101" y="232"/>
                        <a:pt x="81" y="242"/>
                        <a:pt x="60" y="240"/>
                      </a:cubicBezTo>
                      <a:cubicBezTo>
                        <a:pt x="36" y="238"/>
                        <a:pt x="16" y="220"/>
                        <a:pt x="11" y="196"/>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th-TH" sz="1677"/>
                </a:p>
              </p:txBody>
            </p:sp>
            <p:sp>
              <p:nvSpPr>
                <p:cNvPr id="232" name="Freeform 8">
                  <a:extLst>
                    <a:ext uri="{FF2B5EF4-FFF2-40B4-BE49-F238E27FC236}">
                      <a16:creationId xmlns:a16="http://schemas.microsoft.com/office/drawing/2014/main" id="{3A015DBF-69F7-4623-9D37-5B20372F06D0}"/>
                    </a:ext>
                  </a:extLst>
                </p:cNvPr>
                <p:cNvSpPr>
                  <a:spLocks/>
                </p:cNvSpPr>
                <p:nvPr/>
              </p:nvSpPr>
              <p:spPr bwMode="auto">
                <a:xfrm>
                  <a:off x="5288766" y="3981905"/>
                  <a:ext cx="2438977" cy="1440296"/>
                </a:xfrm>
                <a:custGeom>
                  <a:avLst/>
                  <a:gdLst>
                    <a:gd name="T0" fmla="*/ 30 w 249"/>
                    <a:gd name="T1" fmla="*/ 26 h 147"/>
                    <a:gd name="T2" fmla="*/ 149 w 249"/>
                    <a:gd name="T3" fmla="*/ 56 h 147"/>
                    <a:gd name="T4" fmla="*/ 249 w 249"/>
                    <a:gd name="T5" fmla="*/ 53 h 147"/>
                    <a:gd name="T6" fmla="*/ 164 w 249"/>
                    <a:gd name="T7" fmla="*/ 121 h 147"/>
                    <a:gd name="T8" fmla="*/ 47 w 249"/>
                    <a:gd name="T9" fmla="*/ 131 h 147"/>
                    <a:gd name="T10" fmla="*/ 7 w 249"/>
                    <a:gd name="T11" fmla="*/ 88 h 147"/>
                    <a:gd name="T12" fmla="*/ 30 w 249"/>
                    <a:gd name="T13" fmla="*/ 26 h 147"/>
                  </a:gdLst>
                  <a:ahLst/>
                  <a:cxnLst>
                    <a:cxn ang="0">
                      <a:pos x="T0" y="T1"/>
                    </a:cxn>
                    <a:cxn ang="0">
                      <a:pos x="T2" y="T3"/>
                    </a:cxn>
                    <a:cxn ang="0">
                      <a:pos x="T4" y="T5"/>
                    </a:cxn>
                    <a:cxn ang="0">
                      <a:pos x="T6" y="T7"/>
                    </a:cxn>
                    <a:cxn ang="0">
                      <a:pos x="T8" y="T9"/>
                    </a:cxn>
                    <a:cxn ang="0">
                      <a:pos x="T10" y="T11"/>
                    </a:cxn>
                    <a:cxn ang="0">
                      <a:pos x="T12" y="T13"/>
                    </a:cxn>
                  </a:cxnLst>
                  <a:rect l="0" t="0" r="r" b="b"/>
                  <a:pathLst>
                    <a:path w="249" h="147">
                      <a:moveTo>
                        <a:pt x="30" y="26"/>
                      </a:moveTo>
                      <a:cubicBezTo>
                        <a:pt x="71" y="0"/>
                        <a:pt x="113" y="39"/>
                        <a:pt x="149" y="56"/>
                      </a:cubicBezTo>
                      <a:cubicBezTo>
                        <a:pt x="183" y="71"/>
                        <a:pt x="218" y="73"/>
                        <a:pt x="249" y="53"/>
                      </a:cubicBezTo>
                      <a:cubicBezTo>
                        <a:pt x="227" y="82"/>
                        <a:pt x="199" y="106"/>
                        <a:pt x="164" y="121"/>
                      </a:cubicBezTo>
                      <a:cubicBezTo>
                        <a:pt x="129" y="137"/>
                        <a:pt x="84" y="147"/>
                        <a:pt x="47" y="131"/>
                      </a:cubicBezTo>
                      <a:cubicBezTo>
                        <a:pt x="29" y="123"/>
                        <a:pt x="12" y="108"/>
                        <a:pt x="7" y="88"/>
                      </a:cubicBezTo>
                      <a:cubicBezTo>
                        <a:pt x="0" y="65"/>
                        <a:pt x="10" y="39"/>
                        <a:pt x="30" y="26"/>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th-TH" sz="1677"/>
                </a:p>
              </p:txBody>
            </p:sp>
            <p:sp>
              <p:nvSpPr>
                <p:cNvPr id="233" name="Freeform 9">
                  <a:extLst>
                    <a:ext uri="{FF2B5EF4-FFF2-40B4-BE49-F238E27FC236}">
                      <a16:creationId xmlns:a16="http://schemas.microsoft.com/office/drawing/2014/main" id="{52793423-8BCE-4F4C-9B3D-8CECC01415C6}"/>
                    </a:ext>
                  </a:extLst>
                </p:cNvPr>
                <p:cNvSpPr>
                  <a:spLocks/>
                </p:cNvSpPr>
                <p:nvPr/>
              </p:nvSpPr>
              <p:spPr bwMode="auto">
                <a:xfrm>
                  <a:off x="4132055" y="2952917"/>
                  <a:ext cx="1391227" cy="2283114"/>
                </a:xfrm>
                <a:custGeom>
                  <a:avLst/>
                  <a:gdLst>
                    <a:gd name="T0" fmla="*/ 98 w 142"/>
                    <a:gd name="T1" fmla="*/ 17 h 233"/>
                    <a:gd name="T2" fmla="*/ 107 w 142"/>
                    <a:gd name="T3" fmla="*/ 139 h 233"/>
                    <a:gd name="T4" fmla="*/ 142 w 142"/>
                    <a:gd name="T5" fmla="*/ 233 h 233"/>
                    <a:gd name="T6" fmla="*/ 50 w 142"/>
                    <a:gd name="T7" fmla="*/ 174 h 233"/>
                    <a:gd name="T8" fmla="*/ 4 w 142"/>
                    <a:gd name="T9" fmla="*/ 66 h 233"/>
                    <a:gd name="T10" fmla="*/ 32 w 142"/>
                    <a:gd name="T11" fmla="*/ 14 h 233"/>
                    <a:gd name="T12" fmla="*/ 98 w 142"/>
                    <a:gd name="T13" fmla="*/ 17 h 233"/>
                  </a:gdLst>
                  <a:ahLst/>
                  <a:cxnLst>
                    <a:cxn ang="0">
                      <a:pos x="T0" y="T1"/>
                    </a:cxn>
                    <a:cxn ang="0">
                      <a:pos x="T2" y="T3"/>
                    </a:cxn>
                    <a:cxn ang="0">
                      <a:pos x="T4" y="T5"/>
                    </a:cxn>
                    <a:cxn ang="0">
                      <a:pos x="T6" y="T7"/>
                    </a:cxn>
                    <a:cxn ang="0">
                      <a:pos x="T8" y="T9"/>
                    </a:cxn>
                    <a:cxn ang="0">
                      <a:pos x="T10" y="T11"/>
                    </a:cxn>
                    <a:cxn ang="0">
                      <a:pos x="T12" y="T13"/>
                    </a:cxn>
                  </a:cxnLst>
                  <a:rect l="0" t="0" r="r" b="b"/>
                  <a:pathLst>
                    <a:path w="142" h="233">
                      <a:moveTo>
                        <a:pt x="98" y="17"/>
                      </a:moveTo>
                      <a:cubicBezTo>
                        <a:pt x="136" y="47"/>
                        <a:pt x="112" y="99"/>
                        <a:pt x="107" y="139"/>
                      </a:cubicBezTo>
                      <a:cubicBezTo>
                        <a:pt x="103" y="176"/>
                        <a:pt x="112" y="210"/>
                        <a:pt x="142" y="233"/>
                      </a:cubicBezTo>
                      <a:cubicBezTo>
                        <a:pt x="107" y="221"/>
                        <a:pt x="75" y="202"/>
                        <a:pt x="50" y="174"/>
                      </a:cubicBezTo>
                      <a:cubicBezTo>
                        <a:pt x="24" y="145"/>
                        <a:pt x="0" y="106"/>
                        <a:pt x="4" y="66"/>
                      </a:cubicBezTo>
                      <a:cubicBezTo>
                        <a:pt x="5" y="46"/>
                        <a:pt x="15" y="25"/>
                        <a:pt x="32" y="14"/>
                      </a:cubicBezTo>
                      <a:cubicBezTo>
                        <a:pt x="52" y="0"/>
                        <a:pt x="80" y="2"/>
                        <a:pt x="98" y="17"/>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th-TH" sz="1677"/>
                </a:p>
              </p:txBody>
            </p:sp>
            <p:sp>
              <p:nvSpPr>
                <p:cNvPr id="234" name="Freeform 10">
                  <a:extLst>
                    <a:ext uri="{FF2B5EF4-FFF2-40B4-BE49-F238E27FC236}">
                      <a16:creationId xmlns:a16="http://schemas.microsoft.com/office/drawing/2014/main" id="{780B6316-DFC3-4450-B898-70F3882464D1}"/>
                    </a:ext>
                  </a:extLst>
                </p:cNvPr>
                <p:cNvSpPr>
                  <a:spLocks/>
                </p:cNvSpPr>
                <p:nvPr/>
              </p:nvSpPr>
              <p:spPr bwMode="auto">
                <a:xfrm>
                  <a:off x="5494419" y="1297587"/>
                  <a:ext cx="2194358" cy="1625745"/>
                </a:xfrm>
                <a:custGeom>
                  <a:avLst/>
                  <a:gdLst>
                    <a:gd name="T0" fmla="*/ 161 w 224"/>
                    <a:gd name="T1" fmla="*/ 164 h 166"/>
                    <a:gd name="T2" fmla="*/ 82 w 224"/>
                    <a:gd name="T3" fmla="*/ 70 h 166"/>
                    <a:gd name="T4" fmla="*/ 0 w 224"/>
                    <a:gd name="T5" fmla="*/ 14 h 166"/>
                    <a:gd name="T6" fmla="*/ 109 w 224"/>
                    <a:gd name="T7" fmla="*/ 8 h 166"/>
                    <a:gd name="T8" fmla="*/ 209 w 224"/>
                    <a:gd name="T9" fmla="*/ 69 h 166"/>
                    <a:gd name="T10" fmla="*/ 217 w 224"/>
                    <a:gd name="T11" fmla="*/ 128 h 166"/>
                    <a:gd name="T12" fmla="*/ 161 w 224"/>
                    <a:gd name="T13" fmla="*/ 164 h 166"/>
                  </a:gdLst>
                  <a:ahLst/>
                  <a:cxnLst>
                    <a:cxn ang="0">
                      <a:pos x="T0" y="T1"/>
                    </a:cxn>
                    <a:cxn ang="0">
                      <a:pos x="T2" y="T3"/>
                    </a:cxn>
                    <a:cxn ang="0">
                      <a:pos x="T4" y="T5"/>
                    </a:cxn>
                    <a:cxn ang="0">
                      <a:pos x="T6" y="T7"/>
                    </a:cxn>
                    <a:cxn ang="0">
                      <a:pos x="T8" y="T9"/>
                    </a:cxn>
                    <a:cxn ang="0">
                      <a:pos x="T10" y="T11"/>
                    </a:cxn>
                    <a:cxn ang="0">
                      <a:pos x="T12" y="T13"/>
                    </a:cxn>
                  </a:cxnLst>
                  <a:rect l="0" t="0" r="r" b="b"/>
                  <a:pathLst>
                    <a:path w="224" h="166">
                      <a:moveTo>
                        <a:pt x="161" y="164"/>
                      </a:moveTo>
                      <a:cubicBezTo>
                        <a:pt x="113" y="162"/>
                        <a:pt x="102" y="105"/>
                        <a:pt x="82" y="70"/>
                      </a:cubicBezTo>
                      <a:cubicBezTo>
                        <a:pt x="64" y="37"/>
                        <a:pt x="37" y="15"/>
                        <a:pt x="0" y="14"/>
                      </a:cubicBezTo>
                      <a:cubicBezTo>
                        <a:pt x="35" y="3"/>
                        <a:pt x="72" y="0"/>
                        <a:pt x="109" y="8"/>
                      </a:cubicBezTo>
                      <a:cubicBezTo>
                        <a:pt x="147" y="16"/>
                        <a:pt x="189" y="35"/>
                        <a:pt x="209" y="69"/>
                      </a:cubicBezTo>
                      <a:cubicBezTo>
                        <a:pt x="220" y="87"/>
                        <a:pt x="224" y="109"/>
                        <a:pt x="217" y="128"/>
                      </a:cubicBezTo>
                      <a:cubicBezTo>
                        <a:pt x="209" y="151"/>
                        <a:pt x="185" y="166"/>
                        <a:pt x="161" y="164"/>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th-TH" sz="1677" dirty="0"/>
                </a:p>
              </p:txBody>
            </p:sp>
            <p:sp>
              <p:nvSpPr>
                <p:cNvPr id="235" name="Freeform 11">
                  <a:extLst>
                    <a:ext uri="{FF2B5EF4-FFF2-40B4-BE49-F238E27FC236}">
                      <a16:creationId xmlns:a16="http://schemas.microsoft.com/office/drawing/2014/main" id="{F537733B-E114-4F83-AD66-0B58BDD4ACBA}"/>
                    </a:ext>
                  </a:extLst>
                </p:cNvPr>
                <p:cNvSpPr>
                  <a:spLocks/>
                </p:cNvSpPr>
                <p:nvPr/>
              </p:nvSpPr>
              <p:spPr bwMode="auto">
                <a:xfrm>
                  <a:off x="4857254" y="1542207"/>
                  <a:ext cx="1018886" cy="1028989"/>
                </a:xfrm>
                <a:custGeom>
                  <a:avLst/>
                  <a:gdLst>
                    <a:gd name="T0" fmla="*/ 97 w 104"/>
                    <a:gd name="T1" fmla="*/ 39 h 105"/>
                    <a:gd name="T2" fmla="*/ 38 w 104"/>
                    <a:gd name="T3" fmla="*/ 8 h 105"/>
                    <a:gd name="T4" fmla="*/ 7 w 104"/>
                    <a:gd name="T5" fmla="*/ 66 h 105"/>
                    <a:gd name="T6" fmla="*/ 66 w 104"/>
                    <a:gd name="T7" fmla="*/ 97 h 105"/>
                    <a:gd name="T8" fmla="*/ 97 w 104"/>
                    <a:gd name="T9" fmla="*/ 39 h 105"/>
                  </a:gdLst>
                  <a:ahLst/>
                  <a:cxnLst>
                    <a:cxn ang="0">
                      <a:pos x="T0" y="T1"/>
                    </a:cxn>
                    <a:cxn ang="0">
                      <a:pos x="T2" y="T3"/>
                    </a:cxn>
                    <a:cxn ang="0">
                      <a:pos x="T4" y="T5"/>
                    </a:cxn>
                    <a:cxn ang="0">
                      <a:pos x="T6" y="T7"/>
                    </a:cxn>
                    <a:cxn ang="0">
                      <a:pos x="T8" y="T9"/>
                    </a:cxn>
                  </a:cxnLst>
                  <a:rect l="0" t="0" r="r" b="b"/>
                  <a:pathLst>
                    <a:path w="104" h="105">
                      <a:moveTo>
                        <a:pt x="97" y="39"/>
                      </a:moveTo>
                      <a:cubicBezTo>
                        <a:pt x="89" y="14"/>
                        <a:pt x="63" y="0"/>
                        <a:pt x="38" y="8"/>
                      </a:cubicBezTo>
                      <a:cubicBezTo>
                        <a:pt x="14" y="15"/>
                        <a:pt x="0" y="41"/>
                        <a:pt x="7" y="66"/>
                      </a:cubicBezTo>
                      <a:cubicBezTo>
                        <a:pt x="15" y="91"/>
                        <a:pt x="41" y="105"/>
                        <a:pt x="66" y="97"/>
                      </a:cubicBezTo>
                      <a:cubicBezTo>
                        <a:pt x="90" y="90"/>
                        <a:pt x="104" y="64"/>
                        <a:pt x="97" y="39"/>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th-TH" sz="1677"/>
                </a:p>
              </p:txBody>
            </p:sp>
            <p:sp>
              <p:nvSpPr>
                <p:cNvPr id="236" name="Freeform 12">
                  <a:extLst>
                    <a:ext uri="{FF2B5EF4-FFF2-40B4-BE49-F238E27FC236}">
                      <a16:creationId xmlns:a16="http://schemas.microsoft.com/office/drawing/2014/main" id="{2F4FDE90-AC0B-4ED5-86F2-971D3A13E8FF}"/>
                    </a:ext>
                  </a:extLst>
                </p:cNvPr>
                <p:cNvSpPr>
                  <a:spLocks/>
                </p:cNvSpPr>
                <p:nvPr/>
              </p:nvSpPr>
              <p:spPr bwMode="auto">
                <a:xfrm>
                  <a:off x="6581857" y="1835894"/>
                  <a:ext cx="1018886" cy="1028989"/>
                </a:xfrm>
                <a:custGeom>
                  <a:avLst/>
                  <a:gdLst>
                    <a:gd name="T0" fmla="*/ 96 w 104"/>
                    <a:gd name="T1" fmla="*/ 39 h 105"/>
                    <a:gd name="T2" fmla="*/ 38 w 104"/>
                    <a:gd name="T3" fmla="*/ 8 h 105"/>
                    <a:gd name="T4" fmla="*/ 7 w 104"/>
                    <a:gd name="T5" fmla="*/ 66 h 105"/>
                    <a:gd name="T6" fmla="*/ 65 w 104"/>
                    <a:gd name="T7" fmla="*/ 97 h 105"/>
                    <a:gd name="T8" fmla="*/ 96 w 104"/>
                    <a:gd name="T9" fmla="*/ 39 h 105"/>
                  </a:gdLst>
                  <a:ahLst/>
                  <a:cxnLst>
                    <a:cxn ang="0">
                      <a:pos x="T0" y="T1"/>
                    </a:cxn>
                    <a:cxn ang="0">
                      <a:pos x="T2" y="T3"/>
                    </a:cxn>
                    <a:cxn ang="0">
                      <a:pos x="T4" y="T5"/>
                    </a:cxn>
                    <a:cxn ang="0">
                      <a:pos x="T6" y="T7"/>
                    </a:cxn>
                    <a:cxn ang="0">
                      <a:pos x="T8" y="T9"/>
                    </a:cxn>
                  </a:cxnLst>
                  <a:rect l="0" t="0" r="r" b="b"/>
                  <a:pathLst>
                    <a:path w="104" h="105">
                      <a:moveTo>
                        <a:pt x="96" y="39"/>
                      </a:moveTo>
                      <a:cubicBezTo>
                        <a:pt x="89" y="14"/>
                        <a:pt x="63" y="0"/>
                        <a:pt x="38" y="8"/>
                      </a:cubicBezTo>
                      <a:cubicBezTo>
                        <a:pt x="13" y="15"/>
                        <a:pt x="0" y="41"/>
                        <a:pt x="7" y="66"/>
                      </a:cubicBezTo>
                      <a:cubicBezTo>
                        <a:pt x="15" y="91"/>
                        <a:pt x="41" y="105"/>
                        <a:pt x="65" y="97"/>
                      </a:cubicBezTo>
                      <a:cubicBezTo>
                        <a:pt x="90" y="89"/>
                        <a:pt x="104" y="63"/>
                        <a:pt x="96" y="39"/>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th-TH" sz="1677"/>
                </a:p>
              </p:txBody>
            </p:sp>
            <p:sp>
              <p:nvSpPr>
                <p:cNvPr id="237" name="Freeform 13">
                  <a:extLst>
                    <a:ext uri="{FF2B5EF4-FFF2-40B4-BE49-F238E27FC236}">
                      <a16:creationId xmlns:a16="http://schemas.microsoft.com/office/drawing/2014/main" id="{B4BAEA04-A592-4437-A31D-03E5D59B6F81}"/>
                    </a:ext>
                  </a:extLst>
                </p:cNvPr>
                <p:cNvSpPr>
                  <a:spLocks/>
                </p:cNvSpPr>
                <p:nvPr/>
              </p:nvSpPr>
              <p:spPr bwMode="auto">
                <a:xfrm>
                  <a:off x="6787510" y="3472463"/>
                  <a:ext cx="1018886" cy="1018886"/>
                </a:xfrm>
                <a:custGeom>
                  <a:avLst/>
                  <a:gdLst>
                    <a:gd name="T0" fmla="*/ 97 w 104"/>
                    <a:gd name="T1" fmla="*/ 38 h 104"/>
                    <a:gd name="T2" fmla="*/ 38 w 104"/>
                    <a:gd name="T3" fmla="*/ 7 h 104"/>
                    <a:gd name="T4" fmla="*/ 7 w 104"/>
                    <a:gd name="T5" fmla="*/ 66 h 104"/>
                    <a:gd name="T6" fmla="*/ 65 w 104"/>
                    <a:gd name="T7" fmla="*/ 97 h 104"/>
                    <a:gd name="T8" fmla="*/ 97 w 104"/>
                    <a:gd name="T9" fmla="*/ 38 h 104"/>
                  </a:gdLst>
                  <a:ahLst/>
                  <a:cxnLst>
                    <a:cxn ang="0">
                      <a:pos x="T0" y="T1"/>
                    </a:cxn>
                    <a:cxn ang="0">
                      <a:pos x="T2" y="T3"/>
                    </a:cxn>
                    <a:cxn ang="0">
                      <a:pos x="T4" y="T5"/>
                    </a:cxn>
                    <a:cxn ang="0">
                      <a:pos x="T6" y="T7"/>
                    </a:cxn>
                    <a:cxn ang="0">
                      <a:pos x="T8" y="T9"/>
                    </a:cxn>
                  </a:cxnLst>
                  <a:rect l="0" t="0" r="r" b="b"/>
                  <a:pathLst>
                    <a:path w="104" h="104">
                      <a:moveTo>
                        <a:pt x="97" y="38"/>
                      </a:moveTo>
                      <a:cubicBezTo>
                        <a:pt x="89" y="14"/>
                        <a:pt x="63" y="0"/>
                        <a:pt x="38" y="7"/>
                      </a:cubicBezTo>
                      <a:cubicBezTo>
                        <a:pt x="13" y="15"/>
                        <a:pt x="0" y="41"/>
                        <a:pt x="7" y="66"/>
                      </a:cubicBezTo>
                      <a:cubicBezTo>
                        <a:pt x="15" y="90"/>
                        <a:pt x="41" y="104"/>
                        <a:pt x="65" y="97"/>
                      </a:cubicBezTo>
                      <a:cubicBezTo>
                        <a:pt x="90" y="89"/>
                        <a:pt x="104" y="63"/>
                        <a:pt x="97" y="38"/>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th-TH" sz="1677"/>
                </a:p>
              </p:txBody>
            </p:sp>
            <p:sp>
              <p:nvSpPr>
                <p:cNvPr id="238" name="Freeform 14">
                  <a:extLst>
                    <a:ext uri="{FF2B5EF4-FFF2-40B4-BE49-F238E27FC236}">
                      <a16:creationId xmlns:a16="http://schemas.microsoft.com/office/drawing/2014/main" id="{39BEC0D4-52C4-479F-A4B7-B36C024F893B}"/>
                    </a:ext>
                  </a:extLst>
                </p:cNvPr>
                <p:cNvSpPr>
                  <a:spLocks/>
                </p:cNvSpPr>
                <p:nvPr/>
              </p:nvSpPr>
              <p:spPr bwMode="auto">
                <a:xfrm>
                  <a:off x="5396282" y="4187559"/>
                  <a:ext cx="1018886" cy="1028989"/>
                </a:xfrm>
                <a:custGeom>
                  <a:avLst/>
                  <a:gdLst>
                    <a:gd name="T0" fmla="*/ 96 w 104"/>
                    <a:gd name="T1" fmla="*/ 39 h 105"/>
                    <a:gd name="T2" fmla="*/ 38 w 104"/>
                    <a:gd name="T3" fmla="*/ 8 h 105"/>
                    <a:gd name="T4" fmla="*/ 7 w 104"/>
                    <a:gd name="T5" fmla="*/ 66 h 105"/>
                    <a:gd name="T6" fmla="*/ 65 w 104"/>
                    <a:gd name="T7" fmla="*/ 97 h 105"/>
                    <a:gd name="T8" fmla="*/ 96 w 104"/>
                    <a:gd name="T9" fmla="*/ 39 h 105"/>
                  </a:gdLst>
                  <a:ahLst/>
                  <a:cxnLst>
                    <a:cxn ang="0">
                      <a:pos x="T0" y="T1"/>
                    </a:cxn>
                    <a:cxn ang="0">
                      <a:pos x="T2" y="T3"/>
                    </a:cxn>
                    <a:cxn ang="0">
                      <a:pos x="T4" y="T5"/>
                    </a:cxn>
                    <a:cxn ang="0">
                      <a:pos x="T6" y="T7"/>
                    </a:cxn>
                    <a:cxn ang="0">
                      <a:pos x="T8" y="T9"/>
                    </a:cxn>
                  </a:cxnLst>
                  <a:rect l="0" t="0" r="r" b="b"/>
                  <a:pathLst>
                    <a:path w="104" h="105">
                      <a:moveTo>
                        <a:pt x="96" y="39"/>
                      </a:moveTo>
                      <a:cubicBezTo>
                        <a:pt x="89" y="14"/>
                        <a:pt x="63" y="0"/>
                        <a:pt x="38" y="8"/>
                      </a:cubicBezTo>
                      <a:cubicBezTo>
                        <a:pt x="13" y="16"/>
                        <a:pt x="0" y="42"/>
                        <a:pt x="7" y="66"/>
                      </a:cubicBezTo>
                      <a:cubicBezTo>
                        <a:pt x="15" y="91"/>
                        <a:pt x="41" y="105"/>
                        <a:pt x="65" y="97"/>
                      </a:cubicBezTo>
                      <a:cubicBezTo>
                        <a:pt x="90" y="90"/>
                        <a:pt x="104" y="64"/>
                        <a:pt x="96" y="39"/>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th-TH" sz="1677"/>
                </a:p>
              </p:txBody>
            </p:sp>
            <p:sp>
              <p:nvSpPr>
                <p:cNvPr id="239" name="Freeform 15">
                  <a:extLst>
                    <a:ext uri="{FF2B5EF4-FFF2-40B4-BE49-F238E27FC236}">
                      <a16:creationId xmlns:a16="http://schemas.microsoft.com/office/drawing/2014/main" id="{105EBF9E-B1BF-4EFF-ABA6-FE8CA9885161}"/>
                    </a:ext>
                  </a:extLst>
                </p:cNvPr>
                <p:cNvSpPr>
                  <a:spLocks/>
                </p:cNvSpPr>
                <p:nvPr/>
              </p:nvSpPr>
              <p:spPr bwMode="auto">
                <a:xfrm>
                  <a:off x="4230192" y="3031571"/>
                  <a:ext cx="1028989" cy="1018886"/>
                </a:xfrm>
                <a:custGeom>
                  <a:avLst/>
                  <a:gdLst>
                    <a:gd name="T0" fmla="*/ 97 w 105"/>
                    <a:gd name="T1" fmla="*/ 38 h 104"/>
                    <a:gd name="T2" fmla="*/ 39 w 105"/>
                    <a:gd name="T3" fmla="*/ 7 h 104"/>
                    <a:gd name="T4" fmla="*/ 8 w 105"/>
                    <a:gd name="T5" fmla="*/ 66 h 104"/>
                    <a:gd name="T6" fmla="*/ 66 w 105"/>
                    <a:gd name="T7" fmla="*/ 97 h 104"/>
                    <a:gd name="T8" fmla="*/ 97 w 105"/>
                    <a:gd name="T9" fmla="*/ 38 h 104"/>
                  </a:gdLst>
                  <a:ahLst/>
                  <a:cxnLst>
                    <a:cxn ang="0">
                      <a:pos x="T0" y="T1"/>
                    </a:cxn>
                    <a:cxn ang="0">
                      <a:pos x="T2" y="T3"/>
                    </a:cxn>
                    <a:cxn ang="0">
                      <a:pos x="T4" y="T5"/>
                    </a:cxn>
                    <a:cxn ang="0">
                      <a:pos x="T6" y="T7"/>
                    </a:cxn>
                    <a:cxn ang="0">
                      <a:pos x="T8" y="T9"/>
                    </a:cxn>
                  </a:cxnLst>
                  <a:rect l="0" t="0" r="r" b="b"/>
                  <a:pathLst>
                    <a:path w="105" h="104">
                      <a:moveTo>
                        <a:pt x="97" y="38"/>
                      </a:moveTo>
                      <a:cubicBezTo>
                        <a:pt x="90" y="14"/>
                        <a:pt x="64" y="0"/>
                        <a:pt x="39" y="7"/>
                      </a:cubicBezTo>
                      <a:cubicBezTo>
                        <a:pt x="14" y="15"/>
                        <a:pt x="0" y="41"/>
                        <a:pt x="8" y="66"/>
                      </a:cubicBezTo>
                      <a:cubicBezTo>
                        <a:pt x="16" y="90"/>
                        <a:pt x="42" y="104"/>
                        <a:pt x="66" y="97"/>
                      </a:cubicBezTo>
                      <a:cubicBezTo>
                        <a:pt x="91" y="89"/>
                        <a:pt x="105" y="63"/>
                        <a:pt x="97" y="38"/>
                      </a:cubicBezTo>
                      <a:close/>
                    </a:path>
                  </a:pathLst>
                </a:custGeom>
                <a:solidFill>
                  <a:schemeClr val="bg1"/>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th-TH" sz="1677"/>
                </a:p>
              </p:txBody>
            </p:sp>
            <p:sp>
              <p:nvSpPr>
                <p:cNvPr id="240" name="Oval 239">
                  <a:extLst>
                    <a:ext uri="{FF2B5EF4-FFF2-40B4-BE49-F238E27FC236}">
                      <a16:creationId xmlns:a16="http://schemas.microsoft.com/office/drawing/2014/main" id="{94E0F332-F5A3-4AD7-B784-1DEA003CAA78}"/>
                    </a:ext>
                  </a:extLst>
                </p:cNvPr>
                <p:cNvSpPr>
                  <a:spLocks noChangeAspect="1"/>
                </p:cNvSpPr>
                <p:nvPr/>
              </p:nvSpPr>
              <p:spPr>
                <a:xfrm>
                  <a:off x="4998289" y="1688293"/>
                  <a:ext cx="736816" cy="736816"/>
                </a:xfrm>
                <a:prstGeom prst="ellipse">
                  <a:avLst/>
                </a:prstGeom>
                <a:gradFill>
                  <a:gsLst>
                    <a:gs pos="0">
                      <a:srgbClr val="0070C0"/>
                    </a:gs>
                    <a:gs pos="100000">
                      <a:schemeClr val="accent2">
                        <a:lumMod val="75000"/>
                      </a:schemeClr>
                    </a:gs>
                  </a:gsLst>
                  <a:lin ang="12600000" scaled="0"/>
                </a:gradFill>
                <a:ln>
                  <a:noFill/>
                </a:ln>
                <a:effectLst>
                  <a:outerShdw blurRad="127000" dist="38100" dir="5400000" sx="101000" sy="101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41" name="Graphic 60">
                  <a:extLst>
                    <a:ext uri="{FF2B5EF4-FFF2-40B4-BE49-F238E27FC236}">
                      <a16:creationId xmlns:a16="http://schemas.microsoft.com/office/drawing/2014/main" id="{6FB67D6F-6F0F-4011-B1FB-3275CD86FFC6}"/>
                    </a:ext>
                  </a:extLst>
                </p:cNvPr>
                <p:cNvGrpSpPr>
                  <a:grpSpLocks noChangeAspect="1"/>
                </p:cNvGrpSpPr>
                <p:nvPr/>
              </p:nvGrpSpPr>
              <p:grpSpPr>
                <a:xfrm>
                  <a:off x="5199464" y="1854362"/>
                  <a:ext cx="334468" cy="404678"/>
                  <a:chOff x="6968927" y="2650504"/>
                  <a:chExt cx="334468" cy="404678"/>
                </a:xfrm>
                <a:solidFill>
                  <a:srgbClr val="FFFFFF"/>
                </a:solidFill>
              </p:grpSpPr>
              <p:sp>
                <p:nvSpPr>
                  <p:cNvPr id="293" name="Freeform 70">
                    <a:extLst>
                      <a:ext uri="{FF2B5EF4-FFF2-40B4-BE49-F238E27FC236}">
                        <a16:creationId xmlns:a16="http://schemas.microsoft.com/office/drawing/2014/main" id="{FF2B5346-4A42-4075-A4A7-F3B9EEC0D847}"/>
                      </a:ext>
                    </a:extLst>
                  </p:cNvPr>
                  <p:cNvSpPr/>
                  <p:nvPr/>
                </p:nvSpPr>
                <p:spPr>
                  <a:xfrm>
                    <a:off x="7074971" y="2699818"/>
                    <a:ext cx="59951" cy="60730"/>
                  </a:xfrm>
                  <a:custGeom>
                    <a:avLst/>
                    <a:gdLst>
                      <a:gd name="connsiteX0" fmla="*/ 29975 w 59951"/>
                      <a:gd name="connsiteY0" fmla="*/ 60730 h 60730"/>
                      <a:gd name="connsiteX1" fmla="*/ 0 w 59951"/>
                      <a:gd name="connsiteY1" fmla="*/ 30364 h 60730"/>
                      <a:gd name="connsiteX2" fmla="*/ 29977 w 59951"/>
                      <a:gd name="connsiteY2" fmla="*/ 0 h 60730"/>
                      <a:gd name="connsiteX3" fmla="*/ 59952 w 59951"/>
                      <a:gd name="connsiteY3" fmla="*/ 30366 h 60730"/>
                      <a:gd name="connsiteX4" fmla="*/ 59951 w 59951"/>
                      <a:gd name="connsiteY4" fmla="*/ 30594 h 60730"/>
                      <a:gd name="connsiteX5" fmla="*/ 29975 w 59951"/>
                      <a:gd name="connsiteY5" fmla="*/ 60730 h 60730"/>
                      <a:gd name="connsiteX6" fmla="*/ 29975 w 59951"/>
                      <a:gd name="connsiteY6" fmla="*/ 13813 h 60730"/>
                      <a:gd name="connsiteX7" fmla="*/ 13636 w 59951"/>
                      <a:gd name="connsiteY7" fmla="*/ 30367 h 60730"/>
                      <a:gd name="connsiteX8" fmla="*/ 29978 w 59951"/>
                      <a:gd name="connsiteY8" fmla="*/ 46918 h 60730"/>
                      <a:gd name="connsiteX9" fmla="*/ 46315 w 59951"/>
                      <a:gd name="connsiteY9" fmla="*/ 30594 h 60730"/>
                      <a:gd name="connsiteX10" fmla="*/ 29976 w 59951"/>
                      <a:gd name="connsiteY10" fmla="*/ 13813 h 60730"/>
                      <a:gd name="connsiteX11" fmla="*/ 29975 w 59951"/>
                      <a:gd name="connsiteY11" fmla="*/ 13813 h 60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951" h="60730">
                        <a:moveTo>
                          <a:pt x="29975" y="60730"/>
                        </a:moveTo>
                        <a:cubicBezTo>
                          <a:pt x="13420" y="60730"/>
                          <a:pt x="0" y="47135"/>
                          <a:pt x="0" y="30364"/>
                        </a:cubicBezTo>
                        <a:cubicBezTo>
                          <a:pt x="0" y="13594"/>
                          <a:pt x="13422" y="0"/>
                          <a:pt x="29977" y="0"/>
                        </a:cubicBezTo>
                        <a:cubicBezTo>
                          <a:pt x="46532" y="0"/>
                          <a:pt x="59952" y="13596"/>
                          <a:pt x="59952" y="30366"/>
                        </a:cubicBezTo>
                        <a:cubicBezTo>
                          <a:pt x="59952" y="30442"/>
                          <a:pt x="59952" y="30518"/>
                          <a:pt x="59951" y="30594"/>
                        </a:cubicBezTo>
                        <a:cubicBezTo>
                          <a:pt x="59766" y="47249"/>
                          <a:pt x="46417" y="60669"/>
                          <a:pt x="29975" y="60730"/>
                        </a:cubicBezTo>
                        <a:close/>
                        <a:moveTo>
                          <a:pt x="29975" y="13813"/>
                        </a:moveTo>
                        <a:cubicBezTo>
                          <a:pt x="20951" y="13814"/>
                          <a:pt x="13636" y="21225"/>
                          <a:pt x="13636" y="30367"/>
                        </a:cubicBezTo>
                        <a:cubicBezTo>
                          <a:pt x="13637" y="39508"/>
                          <a:pt x="20954" y="46919"/>
                          <a:pt x="29978" y="46918"/>
                        </a:cubicBezTo>
                        <a:cubicBezTo>
                          <a:pt x="38914" y="46917"/>
                          <a:pt x="46192" y="39645"/>
                          <a:pt x="46315" y="30594"/>
                        </a:cubicBezTo>
                        <a:cubicBezTo>
                          <a:pt x="46378" y="21389"/>
                          <a:pt x="39062" y="13876"/>
                          <a:pt x="29976" y="13813"/>
                        </a:cubicBezTo>
                        <a:cubicBezTo>
                          <a:pt x="29976" y="13813"/>
                          <a:pt x="29975" y="13813"/>
                          <a:pt x="29975" y="13813"/>
                        </a:cubicBezTo>
                        <a:close/>
                      </a:path>
                    </a:pathLst>
                  </a:custGeom>
                  <a:grpFill/>
                  <a:ln w="1111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94" name="Freeform 71">
                    <a:extLst>
                      <a:ext uri="{FF2B5EF4-FFF2-40B4-BE49-F238E27FC236}">
                        <a16:creationId xmlns:a16="http://schemas.microsoft.com/office/drawing/2014/main" id="{93595355-04ED-47A0-980C-F1BC6761B2E3}"/>
                      </a:ext>
                    </a:extLst>
                  </p:cNvPr>
                  <p:cNvSpPr/>
                  <p:nvPr/>
                </p:nvSpPr>
                <p:spPr>
                  <a:xfrm>
                    <a:off x="7048488" y="2766599"/>
                    <a:ext cx="112917" cy="66553"/>
                  </a:xfrm>
                  <a:custGeom>
                    <a:avLst/>
                    <a:gdLst>
                      <a:gd name="connsiteX0" fmla="*/ 106043 w 112917"/>
                      <a:gd name="connsiteY0" fmla="*/ 66552 h 66553"/>
                      <a:gd name="connsiteX1" fmla="*/ 99169 w 112917"/>
                      <a:gd name="connsiteY1" fmla="*/ 59818 h 66553"/>
                      <a:gd name="connsiteX2" fmla="*/ 99168 w 112917"/>
                      <a:gd name="connsiteY2" fmla="*/ 59703 h 66553"/>
                      <a:gd name="connsiteX3" fmla="*/ 99168 w 112917"/>
                      <a:gd name="connsiteY3" fmla="*/ 32306 h 66553"/>
                      <a:gd name="connsiteX4" fmla="*/ 80912 w 112917"/>
                      <a:gd name="connsiteY4" fmla="*/ 13813 h 66553"/>
                      <a:gd name="connsiteX5" fmla="*/ 31892 w 112917"/>
                      <a:gd name="connsiteY5" fmla="*/ 13813 h 66553"/>
                      <a:gd name="connsiteX6" fmla="*/ 13636 w 112917"/>
                      <a:gd name="connsiteY6" fmla="*/ 32306 h 66553"/>
                      <a:gd name="connsiteX7" fmla="*/ 13636 w 112917"/>
                      <a:gd name="connsiteY7" fmla="*/ 59475 h 66553"/>
                      <a:gd name="connsiteX8" fmla="*/ 5939 w 112917"/>
                      <a:gd name="connsiteY8" fmla="*/ 65491 h 66553"/>
                      <a:gd name="connsiteX9" fmla="*/ 0 w 112917"/>
                      <a:gd name="connsiteY9" fmla="*/ 59475 h 66553"/>
                      <a:gd name="connsiteX10" fmla="*/ 0 w 112917"/>
                      <a:gd name="connsiteY10" fmla="*/ 32306 h 66553"/>
                      <a:gd name="connsiteX11" fmla="*/ 31892 w 112917"/>
                      <a:gd name="connsiteY11" fmla="*/ 0 h 66553"/>
                      <a:gd name="connsiteX12" fmla="*/ 80912 w 112917"/>
                      <a:gd name="connsiteY12" fmla="*/ 0 h 66553"/>
                      <a:gd name="connsiteX13" fmla="*/ 112917 w 112917"/>
                      <a:gd name="connsiteY13" fmla="*/ 32306 h 66553"/>
                      <a:gd name="connsiteX14" fmla="*/ 112917 w 112917"/>
                      <a:gd name="connsiteY14" fmla="*/ 59475 h 66553"/>
                      <a:gd name="connsiteX15" fmla="*/ 106156 w 112917"/>
                      <a:gd name="connsiteY15" fmla="*/ 66551 h 66553"/>
                      <a:gd name="connsiteX16" fmla="*/ 106043 w 112917"/>
                      <a:gd name="connsiteY16" fmla="*/ 66552 h 6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2917" h="66553">
                        <a:moveTo>
                          <a:pt x="106043" y="66552"/>
                        </a:moveTo>
                        <a:cubicBezTo>
                          <a:pt x="102309" y="66615"/>
                          <a:pt x="99232" y="63600"/>
                          <a:pt x="99169" y="59818"/>
                        </a:cubicBezTo>
                        <a:cubicBezTo>
                          <a:pt x="99169" y="59780"/>
                          <a:pt x="99168" y="59741"/>
                          <a:pt x="99168" y="59703"/>
                        </a:cubicBezTo>
                        <a:lnTo>
                          <a:pt x="99168" y="32306"/>
                        </a:lnTo>
                        <a:cubicBezTo>
                          <a:pt x="99168" y="22092"/>
                          <a:pt x="90995" y="13813"/>
                          <a:pt x="80912" y="13813"/>
                        </a:cubicBezTo>
                        <a:lnTo>
                          <a:pt x="31892" y="13813"/>
                        </a:lnTo>
                        <a:cubicBezTo>
                          <a:pt x="21835" y="13875"/>
                          <a:pt x="13697" y="22118"/>
                          <a:pt x="13636" y="32306"/>
                        </a:cubicBezTo>
                        <a:lnTo>
                          <a:pt x="13636" y="59475"/>
                        </a:lnTo>
                        <a:cubicBezTo>
                          <a:pt x="13151" y="63289"/>
                          <a:pt x="9705" y="65983"/>
                          <a:pt x="5939" y="65491"/>
                        </a:cubicBezTo>
                        <a:cubicBezTo>
                          <a:pt x="2840" y="65087"/>
                          <a:pt x="399" y="62615"/>
                          <a:pt x="0" y="59475"/>
                        </a:cubicBezTo>
                        <a:lnTo>
                          <a:pt x="0" y="32306"/>
                        </a:lnTo>
                        <a:cubicBezTo>
                          <a:pt x="0" y="14464"/>
                          <a:pt x="14278" y="0"/>
                          <a:pt x="31892" y="0"/>
                        </a:cubicBezTo>
                        <a:lnTo>
                          <a:pt x="80912" y="0"/>
                        </a:lnTo>
                        <a:cubicBezTo>
                          <a:pt x="98544" y="0"/>
                          <a:pt x="112855" y="14445"/>
                          <a:pt x="112917" y="32306"/>
                        </a:cubicBezTo>
                        <a:lnTo>
                          <a:pt x="112917" y="59475"/>
                        </a:lnTo>
                        <a:cubicBezTo>
                          <a:pt x="112979" y="63320"/>
                          <a:pt x="109952" y="66488"/>
                          <a:pt x="106156" y="66551"/>
                        </a:cubicBezTo>
                        <a:cubicBezTo>
                          <a:pt x="106118" y="66552"/>
                          <a:pt x="106080" y="66552"/>
                          <a:pt x="106043" y="66552"/>
                        </a:cubicBezTo>
                        <a:close/>
                      </a:path>
                    </a:pathLst>
                  </a:custGeom>
                  <a:grpFill/>
                  <a:ln w="1111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95" name="Freeform 72">
                    <a:extLst>
                      <a:ext uri="{FF2B5EF4-FFF2-40B4-BE49-F238E27FC236}">
                        <a16:creationId xmlns:a16="http://schemas.microsoft.com/office/drawing/2014/main" id="{A7331053-7C54-41B7-9FD4-BAAE69DA47D9}"/>
                      </a:ext>
                    </a:extLst>
                  </p:cNvPr>
                  <p:cNvSpPr/>
                  <p:nvPr/>
                </p:nvSpPr>
                <p:spPr>
                  <a:xfrm>
                    <a:off x="7076603" y="2808745"/>
                    <a:ext cx="13749" cy="24407"/>
                  </a:xfrm>
                  <a:custGeom>
                    <a:avLst/>
                    <a:gdLst>
                      <a:gd name="connsiteX0" fmla="*/ 6931 w 13749"/>
                      <a:gd name="connsiteY0" fmla="*/ 24406 h 24407"/>
                      <a:gd name="connsiteX1" fmla="*/ 58 w 13749"/>
                      <a:gd name="connsiteY1" fmla="*/ 17672 h 24407"/>
                      <a:gd name="connsiteX2" fmla="*/ 57 w 13749"/>
                      <a:gd name="connsiteY2" fmla="*/ 17557 h 24407"/>
                      <a:gd name="connsiteX3" fmla="*/ 57 w 13749"/>
                      <a:gd name="connsiteY3" fmla="*/ 7854 h 24407"/>
                      <a:gd name="connsiteX4" fmla="*/ 5997 w 13749"/>
                      <a:gd name="connsiteY4" fmla="*/ 58 h 24407"/>
                      <a:gd name="connsiteX5" fmla="*/ 13693 w 13749"/>
                      <a:gd name="connsiteY5" fmla="*/ 6074 h 24407"/>
                      <a:gd name="connsiteX6" fmla="*/ 13693 w 13749"/>
                      <a:gd name="connsiteY6" fmla="*/ 7854 h 24407"/>
                      <a:gd name="connsiteX7" fmla="*/ 13693 w 13749"/>
                      <a:gd name="connsiteY7" fmla="*/ 17557 h 24407"/>
                      <a:gd name="connsiteX8" fmla="*/ 6931 w 13749"/>
                      <a:gd name="connsiteY8" fmla="*/ 24406 h 2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9" h="24407">
                        <a:moveTo>
                          <a:pt x="6931" y="24406"/>
                        </a:moveTo>
                        <a:cubicBezTo>
                          <a:pt x="3198" y="24469"/>
                          <a:pt x="120" y="21454"/>
                          <a:pt x="58" y="17672"/>
                        </a:cubicBezTo>
                        <a:cubicBezTo>
                          <a:pt x="57" y="17634"/>
                          <a:pt x="57" y="17595"/>
                          <a:pt x="57" y="17557"/>
                        </a:cubicBezTo>
                        <a:lnTo>
                          <a:pt x="57" y="7854"/>
                        </a:lnTo>
                        <a:cubicBezTo>
                          <a:pt x="-428" y="4040"/>
                          <a:pt x="2231" y="549"/>
                          <a:pt x="5997" y="58"/>
                        </a:cubicBezTo>
                        <a:cubicBezTo>
                          <a:pt x="9762" y="-434"/>
                          <a:pt x="13208" y="2260"/>
                          <a:pt x="13693" y="6074"/>
                        </a:cubicBezTo>
                        <a:cubicBezTo>
                          <a:pt x="13768" y="6665"/>
                          <a:pt x="13768" y="7263"/>
                          <a:pt x="13693" y="7854"/>
                        </a:cubicBezTo>
                        <a:lnTo>
                          <a:pt x="13693" y="17557"/>
                        </a:lnTo>
                        <a:cubicBezTo>
                          <a:pt x="13693" y="21340"/>
                          <a:pt x="10666" y="24406"/>
                          <a:pt x="6931" y="24406"/>
                        </a:cubicBezTo>
                        <a:close/>
                      </a:path>
                    </a:pathLst>
                  </a:custGeom>
                  <a:grpFill/>
                  <a:ln w="1111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96" name="Freeform 73">
                    <a:extLst>
                      <a:ext uri="{FF2B5EF4-FFF2-40B4-BE49-F238E27FC236}">
                        <a16:creationId xmlns:a16="http://schemas.microsoft.com/office/drawing/2014/main" id="{0EE5B8C9-0A0F-4A68-9499-8F460EC29ED5}"/>
                      </a:ext>
                    </a:extLst>
                  </p:cNvPr>
                  <p:cNvSpPr/>
                  <p:nvPr/>
                </p:nvSpPr>
                <p:spPr>
                  <a:xfrm>
                    <a:off x="7119877" y="2808745"/>
                    <a:ext cx="13749" cy="24407"/>
                  </a:xfrm>
                  <a:custGeom>
                    <a:avLst/>
                    <a:gdLst>
                      <a:gd name="connsiteX0" fmla="*/ 6819 w 13749"/>
                      <a:gd name="connsiteY0" fmla="*/ 24406 h 24407"/>
                      <a:gd name="connsiteX1" fmla="*/ 57 w 13749"/>
                      <a:gd name="connsiteY1" fmla="*/ 17557 h 24407"/>
                      <a:gd name="connsiteX2" fmla="*/ 57 w 13749"/>
                      <a:gd name="connsiteY2" fmla="*/ 7854 h 24407"/>
                      <a:gd name="connsiteX3" fmla="*/ 5997 w 13749"/>
                      <a:gd name="connsiteY3" fmla="*/ 58 h 24407"/>
                      <a:gd name="connsiteX4" fmla="*/ 13693 w 13749"/>
                      <a:gd name="connsiteY4" fmla="*/ 6074 h 24407"/>
                      <a:gd name="connsiteX5" fmla="*/ 13693 w 13749"/>
                      <a:gd name="connsiteY5" fmla="*/ 7854 h 24407"/>
                      <a:gd name="connsiteX6" fmla="*/ 13693 w 13749"/>
                      <a:gd name="connsiteY6" fmla="*/ 17557 h 24407"/>
                      <a:gd name="connsiteX7" fmla="*/ 6932 w 13749"/>
                      <a:gd name="connsiteY7" fmla="*/ 24407 h 24407"/>
                      <a:gd name="connsiteX8" fmla="*/ 6819 w 13749"/>
                      <a:gd name="connsiteY8" fmla="*/ 24406 h 24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9" h="24407">
                        <a:moveTo>
                          <a:pt x="6819" y="24406"/>
                        </a:moveTo>
                        <a:cubicBezTo>
                          <a:pt x="3084" y="24406"/>
                          <a:pt x="57" y="21340"/>
                          <a:pt x="57" y="17557"/>
                        </a:cubicBezTo>
                        <a:lnTo>
                          <a:pt x="57" y="7854"/>
                        </a:lnTo>
                        <a:cubicBezTo>
                          <a:pt x="-428" y="4040"/>
                          <a:pt x="2231" y="549"/>
                          <a:pt x="5997" y="58"/>
                        </a:cubicBezTo>
                        <a:cubicBezTo>
                          <a:pt x="9762" y="-434"/>
                          <a:pt x="13208" y="2260"/>
                          <a:pt x="13693" y="6074"/>
                        </a:cubicBezTo>
                        <a:cubicBezTo>
                          <a:pt x="13768" y="6665"/>
                          <a:pt x="13768" y="7263"/>
                          <a:pt x="13693" y="7854"/>
                        </a:cubicBezTo>
                        <a:lnTo>
                          <a:pt x="13693" y="17557"/>
                        </a:lnTo>
                        <a:cubicBezTo>
                          <a:pt x="13693" y="21340"/>
                          <a:pt x="10666" y="24407"/>
                          <a:pt x="6932" y="24407"/>
                        </a:cubicBezTo>
                        <a:cubicBezTo>
                          <a:pt x="6894" y="24407"/>
                          <a:pt x="6856" y="24407"/>
                          <a:pt x="6819" y="24406"/>
                        </a:cubicBezTo>
                        <a:close/>
                      </a:path>
                    </a:pathLst>
                  </a:custGeom>
                  <a:grpFill/>
                  <a:ln w="1111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97" name="Freeform 74">
                    <a:extLst>
                      <a:ext uri="{FF2B5EF4-FFF2-40B4-BE49-F238E27FC236}">
                        <a16:creationId xmlns:a16="http://schemas.microsoft.com/office/drawing/2014/main" id="{4DC7F7FB-7917-41F5-B5A5-C5D94A9EAD71}"/>
                      </a:ext>
                    </a:extLst>
                  </p:cNvPr>
                  <p:cNvSpPr/>
                  <p:nvPr/>
                </p:nvSpPr>
                <p:spPr>
                  <a:xfrm>
                    <a:off x="7007017" y="2844509"/>
                    <a:ext cx="196060" cy="14213"/>
                  </a:xfrm>
                  <a:custGeom>
                    <a:avLst/>
                    <a:gdLst>
                      <a:gd name="connsiteX0" fmla="*/ 188307 w 196060"/>
                      <a:gd name="connsiteY0" fmla="*/ 14213 h 14213"/>
                      <a:gd name="connsiteX1" fmla="*/ 6987 w 196060"/>
                      <a:gd name="connsiteY1" fmla="*/ 14213 h 14213"/>
                      <a:gd name="connsiteX2" fmla="*/ 0 w 196060"/>
                      <a:gd name="connsiteY2" fmla="*/ 7135 h 14213"/>
                      <a:gd name="connsiteX3" fmla="*/ 6987 w 196060"/>
                      <a:gd name="connsiteY3" fmla="*/ 58 h 14213"/>
                      <a:gd name="connsiteX4" fmla="*/ 188307 w 196060"/>
                      <a:gd name="connsiteY4" fmla="*/ 58 h 14213"/>
                      <a:gd name="connsiteX5" fmla="*/ 196003 w 196060"/>
                      <a:gd name="connsiteY5" fmla="*/ 6074 h 14213"/>
                      <a:gd name="connsiteX6" fmla="*/ 190064 w 196060"/>
                      <a:gd name="connsiteY6" fmla="*/ 13871 h 14213"/>
                      <a:gd name="connsiteX7" fmla="*/ 188307 w 196060"/>
                      <a:gd name="connsiteY7" fmla="*/ 13871 h 1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060" h="14213">
                        <a:moveTo>
                          <a:pt x="188307" y="14213"/>
                        </a:moveTo>
                        <a:lnTo>
                          <a:pt x="6987" y="14213"/>
                        </a:lnTo>
                        <a:cubicBezTo>
                          <a:pt x="3128" y="14213"/>
                          <a:pt x="0" y="11044"/>
                          <a:pt x="0" y="7135"/>
                        </a:cubicBezTo>
                        <a:cubicBezTo>
                          <a:pt x="0" y="3227"/>
                          <a:pt x="3128" y="58"/>
                          <a:pt x="6987" y="58"/>
                        </a:cubicBezTo>
                        <a:lnTo>
                          <a:pt x="188307" y="58"/>
                        </a:lnTo>
                        <a:cubicBezTo>
                          <a:pt x="192073" y="-434"/>
                          <a:pt x="195518" y="2260"/>
                          <a:pt x="196003" y="6074"/>
                        </a:cubicBezTo>
                        <a:cubicBezTo>
                          <a:pt x="196488" y="9889"/>
                          <a:pt x="193829" y="13379"/>
                          <a:pt x="190064" y="13871"/>
                        </a:cubicBezTo>
                        <a:cubicBezTo>
                          <a:pt x="189481" y="13947"/>
                          <a:pt x="188890" y="13947"/>
                          <a:pt x="188307" y="13871"/>
                        </a:cubicBezTo>
                        <a:close/>
                      </a:path>
                    </a:pathLst>
                  </a:custGeom>
                  <a:grpFill/>
                  <a:ln w="1111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98" name="Freeform 75">
                    <a:extLst>
                      <a:ext uri="{FF2B5EF4-FFF2-40B4-BE49-F238E27FC236}">
                        <a16:creationId xmlns:a16="http://schemas.microsoft.com/office/drawing/2014/main" id="{03898F33-1DB6-4AD4-AD60-652417B60964}"/>
                      </a:ext>
                    </a:extLst>
                  </p:cNvPr>
                  <p:cNvSpPr/>
                  <p:nvPr/>
                </p:nvSpPr>
                <p:spPr>
                  <a:xfrm>
                    <a:off x="7006251" y="2881153"/>
                    <a:ext cx="196826" cy="13928"/>
                  </a:xfrm>
                  <a:custGeom>
                    <a:avLst/>
                    <a:gdLst>
                      <a:gd name="connsiteX0" fmla="*/ 189074 w 196826"/>
                      <a:gd name="connsiteY0" fmla="*/ 13871 h 13928"/>
                      <a:gd name="connsiteX1" fmla="*/ 7753 w 196826"/>
                      <a:gd name="connsiteY1" fmla="*/ 13871 h 13928"/>
                      <a:gd name="connsiteX2" fmla="*/ 57 w 196826"/>
                      <a:gd name="connsiteY2" fmla="*/ 7854 h 13928"/>
                      <a:gd name="connsiteX3" fmla="*/ 5997 w 196826"/>
                      <a:gd name="connsiteY3" fmla="*/ 58 h 13928"/>
                      <a:gd name="connsiteX4" fmla="*/ 7753 w 196826"/>
                      <a:gd name="connsiteY4" fmla="*/ 58 h 13928"/>
                      <a:gd name="connsiteX5" fmla="*/ 189074 w 196826"/>
                      <a:gd name="connsiteY5" fmla="*/ 58 h 13928"/>
                      <a:gd name="connsiteX6" fmla="*/ 196770 w 196826"/>
                      <a:gd name="connsiteY6" fmla="*/ 6074 h 13928"/>
                      <a:gd name="connsiteX7" fmla="*/ 190830 w 196826"/>
                      <a:gd name="connsiteY7" fmla="*/ 13871 h 13928"/>
                      <a:gd name="connsiteX8" fmla="*/ 189074 w 196826"/>
                      <a:gd name="connsiteY8" fmla="*/ 13871 h 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826" h="13928">
                        <a:moveTo>
                          <a:pt x="189074" y="13871"/>
                        </a:moveTo>
                        <a:lnTo>
                          <a:pt x="7753" y="13871"/>
                        </a:lnTo>
                        <a:cubicBezTo>
                          <a:pt x="3988" y="14362"/>
                          <a:pt x="542" y="11668"/>
                          <a:pt x="57" y="7854"/>
                        </a:cubicBezTo>
                        <a:cubicBezTo>
                          <a:pt x="-428" y="4040"/>
                          <a:pt x="2231" y="549"/>
                          <a:pt x="5997" y="58"/>
                        </a:cubicBezTo>
                        <a:cubicBezTo>
                          <a:pt x="6580" y="-18"/>
                          <a:pt x="7170" y="-18"/>
                          <a:pt x="7753" y="58"/>
                        </a:cubicBezTo>
                        <a:lnTo>
                          <a:pt x="189074" y="58"/>
                        </a:lnTo>
                        <a:cubicBezTo>
                          <a:pt x="192839" y="-434"/>
                          <a:pt x="196285" y="2260"/>
                          <a:pt x="196770" y="6074"/>
                        </a:cubicBezTo>
                        <a:cubicBezTo>
                          <a:pt x="197255" y="9889"/>
                          <a:pt x="194596" y="13379"/>
                          <a:pt x="190830" y="13871"/>
                        </a:cubicBezTo>
                        <a:cubicBezTo>
                          <a:pt x="190247" y="13947"/>
                          <a:pt x="189657" y="13947"/>
                          <a:pt x="189074" y="13871"/>
                        </a:cubicBezTo>
                        <a:close/>
                      </a:path>
                    </a:pathLst>
                  </a:custGeom>
                  <a:grpFill/>
                  <a:ln w="1111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99" name="Freeform 76">
                    <a:extLst>
                      <a:ext uri="{FF2B5EF4-FFF2-40B4-BE49-F238E27FC236}">
                        <a16:creationId xmlns:a16="http://schemas.microsoft.com/office/drawing/2014/main" id="{7C7B1041-92EF-42EB-B0BA-0648D842C534}"/>
                      </a:ext>
                    </a:extLst>
                  </p:cNvPr>
                  <p:cNvSpPr/>
                  <p:nvPr/>
                </p:nvSpPr>
                <p:spPr>
                  <a:xfrm>
                    <a:off x="7006251" y="2917454"/>
                    <a:ext cx="216885" cy="13928"/>
                  </a:xfrm>
                  <a:custGeom>
                    <a:avLst/>
                    <a:gdLst>
                      <a:gd name="connsiteX0" fmla="*/ 209133 w 216885"/>
                      <a:gd name="connsiteY0" fmla="*/ 13871 h 13928"/>
                      <a:gd name="connsiteX1" fmla="*/ 7753 w 216885"/>
                      <a:gd name="connsiteY1" fmla="*/ 13871 h 13928"/>
                      <a:gd name="connsiteX2" fmla="*/ 57 w 216885"/>
                      <a:gd name="connsiteY2" fmla="*/ 7854 h 13928"/>
                      <a:gd name="connsiteX3" fmla="*/ 5997 w 216885"/>
                      <a:gd name="connsiteY3" fmla="*/ 58 h 13928"/>
                      <a:gd name="connsiteX4" fmla="*/ 7753 w 216885"/>
                      <a:gd name="connsiteY4" fmla="*/ 58 h 13928"/>
                      <a:gd name="connsiteX5" fmla="*/ 209133 w 216885"/>
                      <a:gd name="connsiteY5" fmla="*/ 58 h 13928"/>
                      <a:gd name="connsiteX6" fmla="*/ 216829 w 216885"/>
                      <a:gd name="connsiteY6" fmla="*/ 6074 h 13928"/>
                      <a:gd name="connsiteX7" fmla="*/ 210889 w 216885"/>
                      <a:gd name="connsiteY7" fmla="*/ 13871 h 13928"/>
                      <a:gd name="connsiteX8" fmla="*/ 209133 w 216885"/>
                      <a:gd name="connsiteY8" fmla="*/ 13871 h 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885" h="13928">
                        <a:moveTo>
                          <a:pt x="209133" y="13871"/>
                        </a:moveTo>
                        <a:lnTo>
                          <a:pt x="7753" y="13871"/>
                        </a:lnTo>
                        <a:cubicBezTo>
                          <a:pt x="3988" y="14362"/>
                          <a:pt x="542" y="11668"/>
                          <a:pt x="57" y="7854"/>
                        </a:cubicBezTo>
                        <a:cubicBezTo>
                          <a:pt x="-428" y="4040"/>
                          <a:pt x="2231" y="549"/>
                          <a:pt x="5997" y="58"/>
                        </a:cubicBezTo>
                        <a:cubicBezTo>
                          <a:pt x="6580" y="-18"/>
                          <a:pt x="7170" y="-18"/>
                          <a:pt x="7753" y="58"/>
                        </a:cubicBezTo>
                        <a:lnTo>
                          <a:pt x="209133" y="58"/>
                        </a:lnTo>
                        <a:cubicBezTo>
                          <a:pt x="212898" y="-434"/>
                          <a:pt x="216344" y="2260"/>
                          <a:pt x="216829" y="6074"/>
                        </a:cubicBezTo>
                        <a:cubicBezTo>
                          <a:pt x="217314" y="9889"/>
                          <a:pt x="214655" y="13379"/>
                          <a:pt x="210889" y="13871"/>
                        </a:cubicBezTo>
                        <a:cubicBezTo>
                          <a:pt x="210306" y="13947"/>
                          <a:pt x="209716" y="13947"/>
                          <a:pt x="209133" y="13871"/>
                        </a:cubicBezTo>
                        <a:close/>
                      </a:path>
                    </a:pathLst>
                  </a:custGeom>
                  <a:grpFill/>
                  <a:ln w="1111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300" name="Freeform 77">
                    <a:extLst>
                      <a:ext uri="{FF2B5EF4-FFF2-40B4-BE49-F238E27FC236}">
                        <a16:creationId xmlns:a16="http://schemas.microsoft.com/office/drawing/2014/main" id="{5D88BDE6-5BBC-4D4F-B76C-0F7D6614FAD4}"/>
                      </a:ext>
                    </a:extLst>
                  </p:cNvPr>
                  <p:cNvSpPr/>
                  <p:nvPr/>
                </p:nvSpPr>
                <p:spPr>
                  <a:xfrm>
                    <a:off x="7006251" y="2953755"/>
                    <a:ext cx="177669" cy="13928"/>
                  </a:xfrm>
                  <a:custGeom>
                    <a:avLst/>
                    <a:gdLst>
                      <a:gd name="connsiteX0" fmla="*/ 169916 w 177669"/>
                      <a:gd name="connsiteY0" fmla="*/ 13871 h 13928"/>
                      <a:gd name="connsiteX1" fmla="*/ 7753 w 177669"/>
                      <a:gd name="connsiteY1" fmla="*/ 13871 h 13928"/>
                      <a:gd name="connsiteX2" fmla="*/ 57 w 177669"/>
                      <a:gd name="connsiteY2" fmla="*/ 7854 h 13928"/>
                      <a:gd name="connsiteX3" fmla="*/ 5997 w 177669"/>
                      <a:gd name="connsiteY3" fmla="*/ 58 h 13928"/>
                      <a:gd name="connsiteX4" fmla="*/ 7753 w 177669"/>
                      <a:gd name="connsiteY4" fmla="*/ 58 h 13928"/>
                      <a:gd name="connsiteX5" fmla="*/ 169916 w 177669"/>
                      <a:gd name="connsiteY5" fmla="*/ 58 h 13928"/>
                      <a:gd name="connsiteX6" fmla="*/ 177612 w 177669"/>
                      <a:gd name="connsiteY6" fmla="*/ 6074 h 13928"/>
                      <a:gd name="connsiteX7" fmla="*/ 171673 w 177669"/>
                      <a:gd name="connsiteY7" fmla="*/ 13871 h 13928"/>
                      <a:gd name="connsiteX8" fmla="*/ 169916 w 177669"/>
                      <a:gd name="connsiteY8" fmla="*/ 13871 h 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669" h="13928">
                        <a:moveTo>
                          <a:pt x="169916" y="13871"/>
                        </a:moveTo>
                        <a:lnTo>
                          <a:pt x="7753" y="13871"/>
                        </a:lnTo>
                        <a:cubicBezTo>
                          <a:pt x="3988" y="14362"/>
                          <a:pt x="542" y="11668"/>
                          <a:pt x="57" y="7854"/>
                        </a:cubicBezTo>
                        <a:cubicBezTo>
                          <a:pt x="-428" y="4040"/>
                          <a:pt x="2231" y="549"/>
                          <a:pt x="5997" y="58"/>
                        </a:cubicBezTo>
                        <a:cubicBezTo>
                          <a:pt x="6580" y="-18"/>
                          <a:pt x="7170" y="-18"/>
                          <a:pt x="7753" y="58"/>
                        </a:cubicBezTo>
                        <a:lnTo>
                          <a:pt x="169916" y="58"/>
                        </a:lnTo>
                        <a:cubicBezTo>
                          <a:pt x="173681" y="-434"/>
                          <a:pt x="177127" y="2260"/>
                          <a:pt x="177612" y="6074"/>
                        </a:cubicBezTo>
                        <a:cubicBezTo>
                          <a:pt x="178097" y="9889"/>
                          <a:pt x="175438" y="13379"/>
                          <a:pt x="171673" y="13871"/>
                        </a:cubicBezTo>
                        <a:cubicBezTo>
                          <a:pt x="171090" y="13947"/>
                          <a:pt x="170499" y="13947"/>
                          <a:pt x="169916" y="13871"/>
                        </a:cubicBezTo>
                        <a:close/>
                      </a:path>
                    </a:pathLst>
                  </a:custGeom>
                  <a:grpFill/>
                  <a:ln w="1111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301" name="Freeform 78">
                    <a:extLst>
                      <a:ext uri="{FF2B5EF4-FFF2-40B4-BE49-F238E27FC236}">
                        <a16:creationId xmlns:a16="http://schemas.microsoft.com/office/drawing/2014/main" id="{C3C5A0E8-7C08-4D56-A27F-693EC9D2D45F}"/>
                      </a:ext>
                    </a:extLst>
                  </p:cNvPr>
                  <p:cNvSpPr/>
                  <p:nvPr/>
                </p:nvSpPr>
                <p:spPr>
                  <a:xfrm>
                    <a:off x="7006251" y="2990513"/>
                    <a:ext cx="173274" cy="13928"/>
                  </a:xfrm>
                  <a:custGeom>
                    <a:avLst/>
                    <a:gdLst>
                      <a:gd name="connsiteX0" fmla="*/ 166310 w 173274"/>
                      <a:gd name="connsiteY0" fmla="*/ 13871 h 13928"/>
                      <a:gd name="connsiteX1" fmla="*/ 7753 w 173274"/>
                      <a:gd name="connsiteY1" fmla="*/ 13871 h 13928"/>
                      <a:gd name="connsiteX2" fmla="*/ 57 w 173274"/>
                      <a:gd name="connsiteY2" fmla="*/ 7854 h 13928"/>
                      <a:gd name="connsiteX3" fmla="*/ 5997 w 173274"/>
                      <a:gd name="connsiteY3" fmla="*/ 58 h 13928"/>
                      <a:gd name="connsiteX4" fmla="*/ 7753 w 173274"/>
                      <a:gd name="connsiteY4" fmla="*/ 58 h 13928"/>
                      <a:gd name="connsiteX5" fmla="*/ 165521 w 173274"/>
                      <a:gd name="connsiteY5" fmla="*/ 58 h 13928"/>
                      <a:gd name="connsiteX6" fmla="*/ 173217 w 173274"/>
                      <a:gd name="connsiteY6" fmla="*/ 6074 h 13928"/>
                      <a:gd name="connsiteX7" fmla="*/ 167278 w 173274"/>
                      <a:gd name="connsiteY7" fmla="*/ 13871 h 13928"/>
                      <a:gd name="connsiteX8" fmla="*/ 165521 w 173274"/>
                      <a:gd name="connsiteY8" fmla="*/ 13871 h 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274" h="13928">
                        <a:moveTo>
                          <a:pt x="166310" y="13871"/>
                        </a:moveTo>
                        <a:lnTo>
                          <a:pt x="7753" y="13871"/>
                        </a:lnTo>
                        <a:cubicBezTo>
                          <a:pt x="3988" y="14362"/>
                          <a:pt x="542" y="11668"/>
                          <a:pt x="57" y="7854"/>
                        </a:cubicBezTo>
                        <a:cubicBezTo>
                          <a:pt x="-428" y="4040"/>
                          <a:pt x="2231" y="549"/>
                          <a:pt x="5997" y="58"/>
                        </a:cubicBezTo>
                        <a:cubicBezTo>
                          <a:pt x="6580" y="-18"/>
                          <a:pt x="7170" y="-18"/>
                          <a:pt x="7753" y="58"/>
                        </a:cubicBezTo>
                        <a:lnTo>
                          <a:pt x="165521" y="58"/>
                        </a:lnTo>
                        <a:cubicBezTo>
                          <a:pt x="169287" y="-434"/>
                          <a:pt x="172732" y="2260"/>
                          <a:pt x="173217" y="6074"/>
                        </a:cubicBezTo>
                        <a:cubicBezTo>
                          <a:pt x="173702" y="9889"/>
                          <a:pt x="171043" y="13379"/>
                          <a:pt x="167278" y="13871"/>
                        </a:cubicBezTo>
                        <a:cubicBezTo>
                          <a:pt x="166695" y="13947"/>
                          <a:pt x="166104" y="13947"/>
                          <a:pt x="165521" y="13871"/>
                        </a:cubicBezTo>
                        <a:close/>
                      </a:path>
                    </a:pathLst>
                  </a:custGeom>
                  <a:grpFill/>
                  <a:ln w="1111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302" name="Freeform 79">
                    <a:extLst>
                      <a:ext uri="{FF2B5EF4-FFF2-40B4-BE49-F238E27FC236}">
                        <a16:creationId xmlns:a16="http://schemas.microsoft.com/office/drawing/2014/main" id="{12DBA27C-2CC0-406F-A35D-568DCBB0B5D4}"/>
                      </a:ext>
                    </a:extLst>
                  </p:cNvPr>
                  <p:cNvSpPr/>
                  <p:nvPr/>
                </p:nvSpPr>
                <p:spPr>
                  <a:xfrm>
                    <a:off x="6968927" y="2676187"/>
                    <a:ext cx="271925" cy="374544"/>
                  </a:xfrm>
                  <a:custGeom>
                    <a:avLst/>
                    <a:gdLst>
                      <a:gd name="connsiteX0" fmla="*/ 242174 w 271925"/>
                      <a:gd name="connsiteY0" fmla="*/ 374543 h 374544"/>
                      <a:gd name="connsiteX1" fmla="*/ 6874 w 271925"/>
                      <a:gd name="connsiteY1" fmla="*/ 374543 h 374544"/>
                      <a:gd name="connsiteX2" fmla="*/ 1 w 271925"/>
                      <a:gd name="connsiteY2" fmla="*/ 367809 h 374544"/>
                      <a:gd name="connsiteX3" fmla="*/ 0 w 271925"/>
                      <a:gd name="connsiteY3" fmla="*/ 367694 h 374544"/>
                      <a:gd name="connsiteX4" fmla="*/ 0 w 271925"/>
                      <a:gd name="connsiteY4" fmla="*/ 6850 h 374544"/>
                      <a:gd name="connsiteX5" fmla="*/ 6761 w 271925"/>
                      <a:gd name="connsiteY5" fmla="*/ 0 h 374544"/>
                      <a:gd name="connsiteX6" fmla="*/ 6874 w 271925"/>
                      <a:gd name="connsiteY6" fmla="*/ 1 h 374544"/>
                      <a:gd name="connsiteX7" fmla="*/ 265163 w 271925"/>
                      <a:gd name="connsiteY7" fmla="*/ 1 h 374544"/>
                      <a:gd name="connsiteX8" fmla="*/ 271924 w 271925"/>
                      <a:gd name="connsiteY8" fmla="*/ 6850 h 374544"/>
                      <a:gd name="connsiteX9" fmla="*/ 271924 w 271925"/>
                      <a:gd name="connsiteY9" fmla="*/ 245320 h 374544"/>
                      <a:gd name="connsiteX10" fmla="*/ 265276 w 271925"/>
                      <a:gd name="connsiteY10" fmla="*/ 252282 h 374544"/>
                      <a:gd name="connsiteX11" fmla="*/ 265163 w 271925"/>
                      <a:gd name="connsiteY11" fmla="*/ 252283 h 374544"/>
                      <a:gd name="connsiteX12" fmla="*/ 209278 w 271925"/>
                      <a:gd name="connsiteY12" fmla="*/ 308457 h 374544"/>
                      <a:gd name="connsiteX13" fmla="*/ 244653 w 271925"/>
                      <a:gd name="connsiteY13" fmla="*/ 361187 h 374544"/>
                      <a:gd name="connsiteX14" fmla="*/ 248822 w 271925"/>
                      <a:gd name="connsiteY14" fmla="*/ 368949 h 374544"/>
                      <a:gd name="connsiteX15" fmla="*/ 242174 w 271925"/>
                      <a:gd name="connsiteY15" fmla="*/ 374543 h 374544"/>
                      <a:gd name="connsiteX16" fmla="*/ 13636 w 271925"/>
                      <a:gd name="connsiteY16" fmla="*/ 360730 h 374544"/>
                      <a:gd name="connsiteX17" fmla="*/ 218396 w 271925"/>
                      <a:gd name="connsiteY17" fmla="*/ 360730 h 374544"/>
                      <a:gd name="connsiteX18" fmla="*/ 213905 w 271925"/>
                      <a:gd name="connsiteY18" fmla="*/ 261388 h 374544"/>
                      <a:gd name="connsiteX19" fmla="*/ 258289 w 271925"/>
                      <a:gd name="connsiteY19" fmla="*/ 238813 h 374544"/>
                      <a:gd name="connsiteX20" fmla="*/ 258289 w 271925"/>
                      <a:gd name="connsiteY20" fmla="*/ 13814 h 374544"/>
                      <a:gd name="connsiteX21" fmla="*/ 13636 w 271925"/>
                      <a:gd name="connsiteY21" fmla="*/ 13814 h 37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1925" h="374544">
                        <a:moveTo>
                          <a:pt x="242174" y="374543"/>
                        </a:moveTo>
                        <a:lnTo>
                          <a:pt x="6874" y="374543"/>
                        </a:lnTo>
                        <a:cubicBezTo>
                          <a:pt x="3140" y="374606"/>
                          <a:pt x="63" y="371591"/>
                          <a:pt x="1" y="367809"/>
                        </a:cubicBezTo>
                        <a:cubicBezTo>
                          <a:pt x="0" y="367771"/>
                          <a:pt x="0" y="367732"/>
                          <a:pt x="0" y="367694"/>
                        </a:cubicBezTo>
                        <a:lnTo>
                          <a:pt x="0" y="6850"/>
                        </a:lnTo>
                        <a:cubicBezTo>
                          <a:pt x="-1" y="3067"/>
                          <a:pt x="3026" y="1"/>
                          <a:pt x="6761" y="0"/>
                        </a:cubicBezTo>
                        <a:cubicBezTo>
                          <a:pt x="6798" y="0"/>
                          <a:pt x="6836" y="0"/>
                          <a:pt x="6874" y="1"/>
                        </a:cubicBezTo>
                        <a:lnTo>
                          <a:pt x="265163" y="1"/>
                        </a:lnTo>
                        <a:cubicBezTo>
                          <a:pt x="268897" y="1"/>
                          <a:pt x="271924" y="3067"/>
                          <a:pt x="271924" y="6850"/>
                        </a:cubicBezTo>
                        <a:lnTo>
                          <a:pt x="271924" y="245320"/>
                        </a:lnTo>
                        <a:cubicBezTo>
                          <a:pt x="271986" y="249102"/>
                          <a:pt x="269010" y="252219"/>
                          <a:pt x="265276" y="252282"/>
                        </a:cubicBezTo>
                        <a:cubicBezTo>
                          <a:pt x="265238" y="252283"/>
                          <a:pt x="265201" y="252283"/>
                          <a:pt x="265163" y="252283"/>
                        </a:cubicBezTo>
                        <a:cubicBezTo>
                          <a:pt x="234418" y="252163"/>
                          <a:pt x="209397" y="277313"/>
                          <a:pt x="209278" y="308457"/>
                        </a:cubicBezTo>
                        <a:cubicBezTo>
                          <a:pt x="209190" y="331747"/>
                          <a:pt x="223244" y="352696"/>
                          <a:pt x="244653" y="361187"/>
                        </a:cubicBezTo>
                        <a:cubicBezTo>
                          <a:pt x="247725" y="362399"/>
                          <a:pt x="249487" y="365678"/>
                          <a:pt x="248822" y="368949"/>
                        </a:cubicBezTo>
                        <a:cubicBezTo>
                          <a:pt x="248268" y="372218"/>
                          <a:pt x="245447" y="374591"/>
                          <a:pt x="242174" y="374543"/>
                        </a:cubicBezTo>
                        <a:close/>
                        <a:moveTo>
                          <a:pt x="13636" y="360730"/>
                        </a:moveTo>
                        <a:lnTo>
                          <a:pt x="218396" y="360730"/>
                        </a:lnTo>
                        <a:cubicBezTo>
                          <a:pt x="190075" y="334554"/>
                          <a:pt x="188064" y="290077"/>
                          <a:pt x="213905" y="261388"/>
                        </a:cubicBezTo>
                        <a:cubicBezTo>
                          <a:pt x="225445" y="248576"/>
                          <a:pt x="241252" y="240536"/>
                          <a:pt x="258289" y="238813"/>
                        </a:cubicBezTo>
                        <a:lnTo>
                          <a:pt x="258289" y="13814"/>
                        </a:lnTo>
                        <a:lnTo>
                          <a:pt x="13636" y="13814"/>
                        </a:lnTo>
                        <a:close/>
                      </a:path>
                    </a:pathLst>
                  </a:custGeom>
                  <a:grpFill/>
                  <a:ln w="1111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303" name="Freeform 80">
                    <a:extLst>
                      <a:ext uri="{FF2B5EF4-FFF2-40B4-BE49-F238E27FC236}">
                        <a16:creationId xmlns:a16="http://schemas.microsoft.com/office/drawing/2014/main" id="{704DA339-5C44-4D48-B463-7F83256C1B03}"/>
                      </a:ext>
                    </a:extLst>
                  </p:cNvPr>
                  <p:cNvSpPr/>
                  <p:nvPr/>
                </p:nvSpPr>
                <p:spPr>
                  <a:xfrm>
                    <a:off x="7164560" y="2914544"/>
                    <a:ext cx="138835" cy="140638"/>
                  </a:xfrm>
                  <a:custGeom>
                    <a:avLst/>
                    <a:gdLst>
                      <a:gd name="connsiteX0" fmla="*/ 69531 w 138835"/>
                      <a:gd name="connsiteY0" fmla="*/ 140639 h 140638"/>
                      <a:gd name="connsiteX1" fmla="*/ 0 w 138835"/>
                      <a:gd name="connsiteY1" fmla="*/ 70434 h 140638"/>
                      <a:gd name="connsiteX2" fmla="*/ 69305 w 138835"/>
                      <a:gd name="connsiteY2" fmla="*/ 0 h 140638"/>
                      <a:gd name="connsiteX3" fmla="*/ 138836 w 138835"/>
                      <a:gd name="connsiteY3" fmla="*/ 70205 h 140638"/>
                      <a:gd name="connsiteX4" fmla="*/ 138836 w 138835"/>
                      <a:gd name="connsiteY4" fmla="*/ 70319 h 140638"/>
                      <a:gd name="connsiteX5" fmla="*/ 69531 w 138835"/>
                      <a:gd name="connsiteY5" fmla="*/ 140639 h 140638"/>
                      <a:gd name="connsiteX6" fmla="*/ 69531 w 138835"/>
                      <a:gd name="connsiteY6" fmla="*/ 13927 h 140638"/>
                      <a:gd name="connsiteX7" fmla="*/ 13636 w 138835"/>
                      <a:gd name="connsiteY7" fmla="*/ 70319 h 140638"/>
                      <a:gd name="connsiteX8" fmla="*/ 69305 w 138835"/>
                      <a:gd name="connsiteY8" fmla="*/ 126940 h 140638"/>
                      <a:gd name="connsiteX9" fmla="*/ 125200 w 138835"/>
                      <a:gd name="connsiteY9" fmla="*/ 70547 h 140638"/>
                      <a:gd name="connsiteX10" fmla="*/ 125200 w 138835"/>
                      <a:gd name="connsiteY10" fmla="*/ 70319 h 140638"/>
                      <a:gd name="connsiteX11" fmla="*/ 69531 w 138835"/>
                      <a:gd name="connsiteY11" fmla="*/ 13927 h 14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835" h="140638">
                        <a:moveTo>
                          <a:pt x="69531" y="140639"/>
                        </a:moveTo>
                        <a:cubicBezTo>
                          <a:pt x="31192" y="140702"/>
                          <a:pt x="62" y="109270"/>
                          <a:pt x="0" y="70434"/>
                        </a:cubicBezTo>
                        <a:cubicBezTo>
                          <a:pt x="-62" y="31597"/>
                          <a:pt x="30967" y="63"/>
                          <a:pt x="69305" y="0"/>
                        </a:cubicBezTo>
                        <a:cubicBezTo>
                          <a:pt x="107644" y="-63"/>
                          <a:pt x="138773" y="31369"/>
                          <a:pt x="138836" y="70205"/>
                        </a:cubicBezTo>
                        <a:cubicBezTo>
                          <a:pt x="138836" y="70243"/>
                          <a:pt x="138836" y="70281"/>
                          <a:pt x="138836" y="70319"/>
                        </a:cubicBezTo>
                        <a:cubicBezTo>
                          <a:pt x="138836" y="109111"/>
                          <a:pt x="107825" y="140576"/>
                          <a:pt x="69531" y="140639"/>
                        </a:cubicBezTo>
                        <a:close/>
                        <a:moveTo>
                          <a:pt x="69531" y="13927"/>
                        </a:moveTo>
                        <a:cubicBezTo>
                          <a:pt x="38723" y="13864"/>
                          <a:pt x="13698" y="39112"/>
                          <a:pt x="13636" y="70319"/>
                        </a:cubicBezTo>
                        <a:cubicBezTo>
                          <a:pt x="13574" y="101527"/>
                          <a:pt x="38498" y="126877"/>
                          <a:pt x="69305" y="126940"/>
                        </a:cubicBezTo>
                        <a:cubicBezTo>
                          <a:pt x="100113" y="127003"/>
                          <a:pt x="125138" y="101755"/>
                          <a:pt x="125200" y="70547"/>
                        </a:cubicBezTo>
                        <a:cubicBezTo>
                          <a:pt x="125200" y="70471"/>
                          <a:pt x="125200" y="70395"/>
                          <a:pt x="125200" y="70319"/>
                        </a:cubicBezTo>
                        <a:cubicBezTo>
                          <a:pt x="124835" y="39329"/>
                          <a:pt x="100124" y="14297"/>
                          <a:pt x="69531" y="13927"/>
                        </a:cubicBezTo>
                        <a:close/>
                      </a:path>
                    </a:pathLst>
                  </a:custGeom>
                  <a:grpFill/>
                  <a:ln w="1111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304" name="Freeform 81">
                    <a:extLst>
                      <a:ext uri="{FF2B5EF4-FFF2-40B4-BE49-F238E27FC236}">
                        <a16:creationId xmlns:a16="http://schemas.microsoft.com/office/drawing/2014/main" id="{75D9E2C6-0911-4D88-9A2B-3FA577E9A2F1}"/>
                      </a:ext>
                    </a:extLst>
                  </p:cNvPr>
                  <p:cNvSpPr/>
                  <p:nvPr/>
                </p:nvSpPr>
                <p:spPr>
                  <a:xfrm>
                    <a:off x="7196607" y="2958356"/>
                    <a:ext cx="73341" cy="59843"/>
                  </a:xfrm>
                  <a:custGeom>
                    <a:avLst/>
                    <a:gdLst>
                      <a:gd name="connsiteX0" fmla="*/ 31510 w 73341"/>
                      <a:gd name="connsiteY0" fmla="*/ 59841 h 59843"/>
                      <a:gd name="connsiteX1" fmla="*/ 25988 w 73341"/>
                      <a:gd name="connsiteY1" fmla="*/ 56987 h 59843"/>
                      <a:gd name="connsiteX2" fmla="*/ 1309 w 73341"/>
                      <a:gd name="connsiteY2" fmla="*/ 23197 h 59843"/>
                      <a:gd name="connsiteX3" fmla="*/ 2887 w 73341"/>
                      <a:gd name="connsiteY3" fmla="*/ 13380 h 59843"/>
                      <a:gd name="connsiteX4" fmla="*/ 12578 w 73341"/>
                      <a:gd name="connsiteY4" fmla="*/ 14978 h 59843"/>
                      <a:gd name="connsiteX5" fmla="*/ 31510 w 73341"/>
                      <a:gd name="connsiteY5" fmla="*/ 41347 h 59843"/>
                      <a:gd name="connsiteX6" fmla="*/ 60697 w 73341"/>
                      <a:gd name="connsiteY6" fmla="*/ 2877 h 59843"/>
                      <a:gd name="connsiteX7" fmla="*/ 70502 w 73341"/>
                      <a:gd name="connsiteY7" fmla="*/ 1393 h 59843"/>
                      <a:gd name="connsiteX8" fmla="*/ 71967 w 73341"/>
                      <a:gd name="connsiteY8" fmla="*/ 11325 h 59843"/>
                      <a:gd name="connsiteX9" fmla="*/ 37258 w 73341"/>
                      <a:gd name="connsiteY9" fmla="*/ 56987 h 59843"/>
                      <a:gd name="connsiteX10" fmla="*/ 31510 w 73341"/>
                      <a:gd name="connsiteY10" fmla="*/ 59841 h 5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41" h="59843">
                        <a:moveTo>
                          <a:pt x="31510" y="59841"/>
                        </a:moveTo>
                        <a:cubicBezTo>
                          <a:pt x="29313" y="59890"/>
                          <a:pt x="27238" y="58818"/>
                          <a:pt x="25988" y="56987"/>
                        </a:cubicBezTo>
                        <a:lnTo>
                          <a:pt x="1309" y="23197"/>
                        </a:lnTo>
                        <a:cubicBezTo>
                          <a:pt x="-931" y="20045"/>
                          <a:pt x="-225" y="15649"/>
                          <a:pt x="2887" y="13380"/>
                        </a:cubicBezTo>
                        <a:cubicBezTo>
                          <a:pt x="5999" y="11110"/>
                          <a:pt x="10338" y="11825"/>
                          <a:pt x="12578" y="14978"/>
                        </a:cubicBezTo>
                        <a:lnTo>
                          <a:pt x="31510" y="41347"/>
                        </a:lnTo>
                        <a:lnTo>
                          <a:pt x="60697" y="2877"/>
                        </a:lnTo>
                        <a:cubicBezTo>
                          <a:pt x="63000" y="-275"/>
                          <a:pt x="67390" y="-939"/>
                          <a:pt x="70502" y="1393"/>
                        </a:cubicBezTo>
                        <a:cubicBezTo>
                          <a:pt x="73613" y="3726"/>
                          <a:pt x="74269" y="8172"/>
                          <a:pt x="71967" y="11325"/>
                        </a:cubicBezTo>
                        <a:lnTo>
                          <a:pt x="37258" y="56987"/>
                        </a:lnTo>
                        <a:cubicBezTo>
                          <a:pt x="35923" y="58839"/>
                          <a:pt x="33773" y="59906"/>
                          <a:pt x="31510" y="59841"/>
                        </a:cubicBezTo>
                        <a:close/>
                      </a:path>
                    </a:pathLst>
                  </a:custGeom>
                  <a:grpFill/>
                  <a:ln w="1111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305" name="Freeform 82">
                    <a:extLst>
                      <a:ext uri="{FF2B5EF4-FFF2-40B4-BE49-F238E27FC236}">
                        <a16:creationId xmlns:a16="http://schemas.microsoft.com/office/drawing/2014/main" id="{C4570741-6FEC-495F-8D6D-68917A24E7A3}"/>
                      </a:ext>
                    </a:extLst>
                  </p:cNvPr>
                  <p:cNvSpPr/>
                  <p:nvPr/>
                </p:nvSpPr>
                <p:spPr>
                  <a:xfrm>
                    <a:off x="6997437" y="2650504"/>
                    <a:ext cx="271925" cy="285387"/>
                  </a:xfrm>
                  <a:custGeom>
                    <a:avLst/>
                    <a:gdLst>
                      <a:gd name="connsiteX0" fmla="*/ 265051 w 271925"/>
                      <a:gd name="connsiteY0" fmla="*/ 285387 h 285387"/>
                      <a:gd name="connsiteX1" fmla="*/ 262008 w 271925"/>
                      <a:gd name="connsiteY1" fmla="*/ 284588 h 285387"/>
                      <a:gd name="connsiteX2" fmla="*/ 236653 w 271925"/>
                      <a:gd name="connsiteY2" fmla="*/ 278424 h 285387"/>
                      <a:gd name="connsiteX3" fmla="*/ 229779 w 271925"/>
                      <a:gd name="connsiteY3" fmla="*/ 271460 h 285387"/>
                      <a:gd name="connsiteX4" fmla="*/ 229779 w 271925"/>
                      <a:gd name="connsiteY4" fmla="*/ 39498 h 285387"/>
                      <a:gd name="connsiteX5" fmla="*/ 6762 w 271925"/>
                      <a:gd name="connsiteY5" fmla="*/ 39498 h 285387"/>
                      <a:gd name="connsiteX6" fmla="*/ 0 w 271925"/>
                      <a:gd name="connsiteY6" fmla="*/ 32649 h 285387"/>
                      <a:gd name="connsiteX7" fmla="*/ 1 w 271925"/>
                      <a:gd name="connsiteY7" fmla="*/ 32534 h 285387"/>
                      <a:gd name="connsiteX8" fmla="*/ 1 w 271925"/>
                      <a:gd name="connsiteY8" fmla="*/ 6963 h 285387"/>
                      <a:gd name="connsiteX9" fmla="*/ 6649 w 271925"/>
                      <a:gd name="connsiteY9" fmla="*/ 1 h 285387"/>
                      <a:gd name="connsiteX10" fmla="*/ 6762 w 271925"/>
                      <a:gd name="connsiteY10" fmla="*/ 0 h 285387"/>
                      <a:gd name="connsiteX11" fmla="*/ 265051 w 271925"/>
                      <a:gd name="connsiteY11" fmla="*/ 0 h 285387"/>
                      <a:gd name="connsiteX12" fmla="*/ 271925 w 271925"/>
                      <a:gd name="connsiteY12" fmla="*/ 6963 h 285387"/>
                      <a:gd name="connsiteX13" fmla="*/ 271925 w 271925"/>
                      <a:gd name="connsiteY13" fmla="*/ 277967 h 285387"/>
                      <a:gd name="connsiteX14" fmla="*/ 268657 w 271925"/>
                      <a:gd name="connsiteY14" fmla="*/ 283903 h 285387"/>
                      <a:gd name="connsiteX15" fmla="*/ 265051 w 271925"/>
                      <a:gd name="connsiteY15" fmla="*/ 285387 h 285387"/>
                      <a:gd name="connsiteX16" fmla="*/ 243414 w 271925"/>
                      <a:gd name="connsiteY16" fmla="*/ 264953 h 285387"/>
                      <a:gd name="connsiteX17" fmla="*/ 258289 w 271925"/>
                      <a:gd name="connsiteY17" fmla="*/ 268036 h 285387"/>
                      <a:gd name="connsiteX18" fmla="*/ 258290 w 271925"/>
                      <a:gd name="connsiteY18" fmla="*/ 13813 h 285387"/>
                      <a:gd name="connsiteX19" fmla="*/ 13637 w 271925"/>
                      <a:gd name="connsiteY19" fmla="*/ 13813 h 285387"/>
                      <a:gd name="connsiteX20" fmla="*/ 13637 w 271925"/>
                      <a:gd name="connsiteY20" fmla="*/ 25228 h 285387"/>
                      <a:gd name="connsiteX21" fmla="*/ 236653 w 271925"/>
                      <a:gd name="connsiteY21" fmla="*/ 25228 h 285387"/>
                      <a:gd name="connsiteX22" fmla="*/ 243414 w 271925"/>
                      <a:gd name="connsiteY22" fmla="*/ 32078 h 28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1925" h="285387">
                        <a:moveTo>
                          <a:pt x="265051" y="285387"/>
                        </a:moveTo>
                        <a:cubicBezTo>
                          <a:pt x="263985" y="285395"/>
                          <a:pt x="262936" y="285120"/>
                          <a:pt x="262008" y="284588"/>
                        </a:cubicBezTo>
                        <a:cubicBezTo>
                          <a:pt x="254157" y="280529"/>
                          <a:pt x="245467" y="278416"/>
                          <a:pt x="236653" y="278424"/>
                        </a:cubicBezTo>
                        <a:cubicBezTo>
                          <a:pt x="232856" y="278424"/>
                          <a:pt x="229779" y="275306"/>
                          <a:pt x="229779" y="271460"/>
                        </a:cubicBezTo>
                        <a:lnTo>
                          <a:pt x="229779" y="39498"/>
                        </a:lnTo>
                        <a:lnTo>
                          <a:pt x="6762" y="39498"/>
                        </a:lnTo>
                        <a:cubicBezTo>
                          <a:pt x="3028" y="39498"/>
                          <a:pt x="1" y="36432"/>
                          <a:pt x="0" y="32649"/>
                        </a:cubicBezTo>
                        <a:cubicBezTo>
                          <a:pt x="0" y="32611"/>
                          <a:pt x="0" y="32573"/>
                          <a:pt x="1" y="32534"/>
                        </a:cubicBezTo>
                        <a:lnTo>
                          <a:pt x="1" y="6963"/>
                        </a:lnTo>
                        <a:cubicBezTo>
                          <a:pt x="-61" y="3181"/>
                          <a:pt x="2915" y="64"/>
                          <a:pt x="6649" y="1"/>
                        </a:cubicBezTo>
                        <a:cubicBezTo>
                          <a:pt x="6687" y="0"/>
                          <a:pt x="6725" y="0"/>
                          <a:pt x="6762" y="0"/>
                        </a:cubicBezTo>
                        <a:lnTo>
                          <a:pt x="265051" y="0"/>
                        </a:lnTo>
                        <a:cubicBezTo>
                          <a:pt x="268847" y="0"/>
                          <a:pt x="271925" y="3118"/>
                          <a:pt x="271925" y="6963"/>
                        </a:cubicBezTo>
                        <a:lnTo>
                          <a:pt x="271925" y="277967"/>
                        </a:lnTo>
                        <a:cubicBezTo>
                          <a:pt x="271950" y="280392"/>
                          <a:pt x="270707" y="282650"/>
                          <a:pt x="268657" y="283903"/>
                        </a:cubicBezTo>
                        <a:cubicBezTo>
                          <a:pt x="267618" y="284734"/>
                          <a:pt x="266368" y="285249"/>
                          <a:pt x="265051" y="285387"/>
                        </a:cubicBezTo>
                        <a:close/>
                        <a:moveTo>
                          <a:pt x="243414" y="264953"/>
                        </a:moveTo>
                        <a:cubicBezTo>
                          <a:pt x="248471" y="265412"/>
                          <a:pt x="253461" y="266446"/>
                          <a:pt x="258289" y="268036"/>
                        </a:cubicBezTo>
                        <a:lnTo>
                          <a:pt x="258290" y="13813"/>
                        </a:lnTo>
                        <a:lnTo>
                          <a:pt x="13637" y="13813"/>
                        </a:lnTo>
                        <a:lnTo>
                          <a:pt x="13637" y="25228"/>
                        </a:lnTo>
                        <a:lnTo>
                          <a:pt x="236653" y="25228"/>
                        </a:lnTo>
                        <a:cubicBezTo>
                          <a:pt x="240387" y="25228"/>
                          <a:pt x="243414" y="28295"/>
                          <a:pt x="243414" y="32078"/>
                        </a:cubicBezTo>
                        <a:close/>
                      </a:path>
                    </a:pathLst>
                  </a:custGeom>
                  <a:grpFill/>
                  <a:ln w="11113"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dirty="0"/>
                  </a:p>
                </p:txBody>
              </p:sp>
            </p:grpSp>
            <p:grpSp>
              <p:nvGrpSpPr>
                <p:cNvPr id="242" name="Graphic 62">
                  <a:extLst>
                    <a:ext uri="{FF2B5EF4-FFF2-40B4-BE49-F238E27FC236}">
                      <a16:creationId xmlns:a16="http://schemas.microsoft.com/office/drawing/2014/main" id="{FCD66275-5FA9-480C-BDB3-E56EE71CF5A3}"/>
                    </a:ext>
                  </a:extLst>
                </p:cNvPr>
                <p:cNvGrpSpPr>
                  <a:grpSpLocks noChangeAspect="1"/>
                </p:cNvGrpSpPr>
                <p:nvPr/>
              </p:nvGrpSpPr>
              <p:grpSpPr>
                <a:xfrm>
                  <a:off x="4534466" y="3386206"/>
                  <a:ext cx="420441" cy="309617"/>
                  <a:chOff x="6930510" y="2696605"/>
                  <a:chExt cx="420441" cy="309617"/>
                </a:xfrm>
                <a:solidFill>
                  <a:srgbClr val="FFFFFF"/>
                </a:solidFill>
              </p:grpSpPr>
              <p:sp>
                <p:nvSpPr>
                  <p:cNvPr id="283" name="Freeform 84">
                    <a:extLst>
                      <a:ext uri="{FF2B5EF4-FFF2-40B4-BE49-F238E27FC236}">
                        <a16:creationId xmlns:a16="http://schemas.microsoft.com/office/drawing/2014/main" id="{F2BFB5DA-67B8-4044-948D-43D2B284FEEE}"/>
                      </a:ext>
                    </a:extLst>
                  </p:cNvPr>
                  <p:cNvSpPr/>
                  <p:nvPr/>
                </p:nvSpPr>
                <p:spPr>
                  <a:xfrm>
                    <a:off x="6930510" y="2949761"/>
                    <a:ext cx="420441" cy="56461"/>
                  </a:xfrm>
                  <a:custGeom>
                    <a:avLst/>
                    <a:gdLst>
                      <a:gd name="connsiteX0" fmla="*/ 380333 w 420441"/>
                      <a:gd name="connsiteY0" fmla="*/ 56460 h 56461"/>
                      <a:gd name="connsiteX1" fmla="*/ 39762 w 420441"/>
                      <a:gd name="connsiteY1" fmla="*/ 56460 h 56461"/>
                      <a:gd name="connsiteX2" fmla="*/ 0 w 420441"/>
                      <a:gd name="connsiteY2" fmla="*/ 17075 h 56461"/>
                      <a:gd name="connsiteX3" fmla="*/ 0 w 420441"/>
                      <a:gd name="connsiteY3" fmla="*/ 6831 h 56461"/>
                      <a:gd name="connsiteX4" fmla="*/ 6914 w 420441"/>
                      <a:gd name="connsiteY4" fmla="*/ 0 h 56461"/>
                      <a:gd name="connsiteX5" fmla="*/ 7030 w 420441"/>
                      <a:gd name="connsiteY5" fmla="*/ 1 h 56461"/>
                      <a:gd name="connsiteX6" fmla="*/ 413411 w 420441"/>
                      <a:gd name="connsiteY6" fmla="*/ 1 h 56461"/>
                      <a:gd name="connsiteX7" fmla="*/ 420440 w 420441"/>
                      <a:gd name="connsiteY7" fmla="*/ 6716 h 56461"/>
                      <a:gd name="connsiteX8" fmla="*/ 420441 w 420441"/>
                      <a:gd name="connsiteY8" fmla="*/ 6831 h 56461"/>
                      <a:gd name="connsiteX9" fmla="*/ 420441 w 420441"/>
                      <a:gd name="connsiteY9" fmla="*/ 17075 h 56461"/>
                      <a:gd name="connsiteX10" fmla="*/ 380564 w 420441"/>
                      <a:gd name="connsiteY10" fmla="*/ 56461 h 56461"/>
                      <a:gd name="connsiteX11" fmla="*/ 380333 w 420441"/>
                      <a:gd name="connsiteY11" fmla="*/ 56460 h 56461"/>
                      <a:gd name="connsiteX12" fmla="*/ 13946 w 420441"/>
                      <a:gd name="connsiteY12" fmla="*/ 13774 h 56461"/>
                      <a:gd name="connsiteX13" fmla="*/ 13946 w 420441"/>
                      <a:gd name="connsiteY13" fmla="*/ 17075 h 56461"/>
                      <a:gd name="connsiteX14" fmla="*/ 39531 w 420441"/>
                      <a:gd name="connsiteY14" fmla="*/ 42800 h 56461"/>
                      <a:gd name="connsiteX15" fmla="*/ 39762 w 420441"/>
                      <a:gd name="connsiteY15" fmla="*/ 42801 h 56461"/>
                      <a:gd name="connsiteX16" fmla="*/ 380333 w 420441"/>
                      <a:gd name="connsiteY16" fmla="*/ 42801 h 56461"/>
                      <a:gd name="connsiteX17" fmla="*/ 406150 w 420441"/>
                      <a:gd name="connsiteY17" fmla="*/ 17303 h 56461"/>
                      <a:gd name="connsiteX18" fmla="*/ 406150 w 420441"/>
                      <a:gd name="connsiteY18" fmla="*/ 14002 h 56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0441" h="56461">
                        <a:moveTo>
                          <a:pt x="380333" y="56460"/>
                        </a:moveTo>
                        <a:lnTo>
                          <a:pt x="39762" y="56460"/>
                        </a:lnTo>
                        <a:cubicBezTo>
                          <a:pt x="17783" y="56398"/>
                          <a:pt x="0" y="38783"/>
                          <a:pt x="0" y="17075"/>
                        </a:cubicBezTo>
                        <a:lnTo>
                          <a:pt x="0" y="6831"/>
                        </a:lnTo>
                        <a:cubicBezTo>
                          <a:pt x="-1" y="3059"/>
                          <a:pt x="3095" y="1"/>
                          <a:pt x="6914" y="0"/>
                        </a:cubicBezTo>
                        <a:cubicBezTo>
                          <a:pt x="6953" y="0"/>
                          <a:pt x="6992" y="0"/>
                          <a:pt x="7030" y="1"/>
                        </a:cubicBezTo>
                        <a:lnTo>
                          <a:pt x="413411" y="1"/>
                        </a:lnTo>
                        <a:cubicBezTo>
                          <a:pt x="417229" y="-62"/>
                          <a:pt x="420377" y="2945"/>
                          <a:pt x="420440" y="6716"/>
                        </a:cubicBezTo>
                        <a:cubicBezTo>
                          <a:pt x="420441" y="6754"/>
                          <a:pt x="420441" y="6792"/>
                          <a:pt x="420441" y="6831"/>
                        </a:cubicBezTo>
                        <a:lnTo>
                          <a:pt x="420441" y="17075"/>
                        </a:lnTo>
                        <a:cubicBezTo>
                          <a:pt x="420441" y="38827"/>
                          <a:pt x="402588" y="56461"/>
                          <a:pt x="380564" y="56461"/>
                        </a:cubicBezTo>
                        <a:cubicBezTo>
                          <a:pt x="380487" y="56461"/>
                          <a:pt x="380410" y="56461"/>
                          <a:pt x="380333" y="56460"/>
                        </a:cubicBezTo>
                        <a:close/>
                        <a:moveTo>
                          <a:pt x="13946" y="13774"/>
                        </a:moveTo>
                        <a:lnTo>
                          <a:pt x="13946" y="17075"/>
                        </a:lnTo>
                        <a:cubicBezTo>
                          <a:pt x="13818" y="31157"/>
                          <a:pt x="25273" y="42674"/>
                          <a:pt x="39531" y="42800"/>
                        </a:cubicBezTo>
                        <a:cubicBezTo>
                          <a:pt x="39608" y="42801"/>
                          <a:pt x="39685" y="42801"/>
                          <a:pt x="39762" y="42801"/>
                        </a:cubicBezTo>
                        <a:lnTo>
                          <a:pt x="380333" y="42801"/>
                        </a:lnTo>
                        <a:cubicBezTo>
                          <a:pt x="394591" y="42801"/>
                          <a:pt x="406150" y="31385"/>
                          <a:pt x="406150" y="17303"/>
                        </a:cubicBezTo>
                        <a:lnTo>
                          <a:pt x="406150" y="14002"/>
                        </a:lnTo>
                        <a:close/>
                      </a:path>
                    </a:pathLst>
                  </a:custGeom>
                  <a:grpFill/>
                  <a:ln w="1137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84" name="Freeform 85">
                    <a:extLst>
                      <a:ext uri="{FF2B5EF4-FFF2-40B4-BE49-F238E27FC236}">
                        <a16:creationId xmlns:a16="http://schemas.microsoft.com/office/drawing/2014/main" id="{DFC7CDB0-6F4E-42F5-91E1-E4E913E2D165}"/>
                      </a:ext>
                    </a:extLst>
                  </p:cNvPr>
                  <p:cNvSpPr/>
                  <p:nvPr/>
                </p:nvSpPr>
                <p:spPr>
                  <a:xfrm>
                    <a:off x="6941229" y="2696605"/>
                    <a:ext cx="399004" cy="266930"/>
                  </a:xfrm>
                  <a:custGeom>
                    <a:avLst/>
                    <a:gdLst>
                      <a:gd name="connsiteX0" fmla="*/ 391974 w 399004"/>
                      <a:gd name="connsiteY0" fmla="*/ 266931 h 266930"/>
                      <a:gd name="connsiteX1" fmla="*/ 7030 w 399004"/>
                      <a:gd name="connsiteY1" fmla="*/ 266931 h 266930"/>
                      <a:gd name="connsiteX2" fmla="*/ 0 w 399004"/>
                      <a:gd name="connsiteY2" fmla="*/ 259987 h 266930"/>
                      <a:gd name="connsiteX3" fmla="*/ 0 w 399004"/>
                      <a:gd name="connsiteY3" fmla="*/ 13773 h 266930"/>
                      <a:gd name="connsiteX4" fmla="*/ 13946 w 399004"/>
                      <a:gd name="connsiteY4" fmla="*/ 0 h 266930"/>
                      <a:gd name="connsiteX5" fmla="*/ 385059 w 399004"/>
                      <a:gd name="connsiteY5" fmla="*/ 0 h 266930"/>
                      <a:gd name="connsiteX6" fmla="*/ 399004 w 399004"/>
                      <a:gd name="connsiteY6" fmla="*/ 13773 h 266930"/>
                      <a:gd name="connsiteX7" fmla="*/ 399004 w 399004"/>
                      <a:gd name="connsiteY7" fmla="*/ 259987 h 266930"/>
                      <a:gd name="connsiteX8" fmla="*/ 391974 w 399004"/>
                      <a:gd name="connsiteY8" fmla="*/ 266931 h 266930"/>
                      <a:gd name="connsiteX9" fmla="*/ 13946 w 399004"/>
                      <a:gd name="connsiteY9" fmla="*/ 253157 h 266930"/>
                      <a:gd name="connsiteX10" fmla="*/ 385059 w 399004"/>
                      <a:gd name="connsiteY10" fmla="*/ 253157 h 266930"/>
                      <a:gd name="connsiteX11" fmla="*/ 385059 w 399004"/>
                      <a:gd name="connsiteY11" fmla="*/ 14115 h 266930"/>
                      <a:gd name="connsiteX12" fmla="*/ 13946 w 399004"/>
                      <a:gd name="connsiteY12" fmla="*/ 14115 h 26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9004" h="266930">
                        <a:moveTo>
                          <a:pt x="391974" y="266931"/>
                        </a:moveTo>
                        <a:lnTo>
                          <a:pt x="7030" y="266931"/>
                        </a:lnTo>
                        <a:cubicBezTo>
                          <a:pt x="3148" y="266931"/>
                          <a:pt x="0" y="263822"/>
                          <a:pt x="0" y="259987"/>
                        </a:cubicBezTo>
                        <a:lnTo>
                          <a:pt x="0" y="13773"/>
                        </a:lnTo>
                        <a:cubicBezTo>
                          <a:pt x="0" y="6167"/>
                          <a:pt x="6244" y="0"/>
                          <a:pt x="13946" y="0"/>
                        </a:cubicBezTo>
                        <a:lnTo>
                          <a:pt x="385059" y="0"/>
                        </a:lnTo>
                        <a:cubicBezTo>
                          <a:pt x="392761" y="0"/>
                          <a:pt x="399004" y="6167"/>
                          <a:pt x="399004" y="13773"/>
                        </a:cubicBezTo>
                        <a:lnTo>
                          <a:pt x="399004" y="259987"/>
                        </a:lnTo>
                        <a:cubicBezTo>
                          <a:pt x="399004" y="263822"/>
                          <a:pt x="395857" y="266931"/>
                          <a:pt x="391974" y="266931"/>
                        </a:cubicBezTo>
                        <a:close/>
                        <a:moveTo>
                          <a:pt x="13946" y="253157"/>
                        </a:moveTo>
                        <a:lnTo>
                          <a:pt x="385059" y="253157"/>
                        </a:lnTo>
                        <a:lnTo>
                          <a:pt x="385059" y="14115"/>
                        </a:lnTo>
                        <a:lnTo>
                          <a:pt x="13946" y="14115"/>
                        </a:lnTo>
                        <a:close/>
                      </a:path>
                    </a:pathLst>
                  </a:custGeom>
                  <a:grpFill/>
                  <a:ln w="1137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85" name="Freeform 86">
                    <a:extLst>
                      <a:ext uri="{FF2B5EF4-FFF2-40B4-BE49-F238E27FC236}">
                        <a16:creationId xmlns:a16="http://schemas.microsoft.com/office/drawing/2014/main" id="{4A47C28C-40B5-4DCC-A2AD-626BCF2B96B0}"/>
                      </a:ext>
                    </a:extLst>
                  </p:cNvPr>
                  <p:cNvSpPr/>
                  <p:nvPr/>
                </p:nvSpPr>
                <p:spPr>
                  <a:xfrm>
                    <a:off x="6970042" y="2725631"/>
                    <a:ext cx="341377" cy="208763"/>
                  </a:xfrm>
                  <a:custGeom>
                    <a:avLst/>
                    <a:gdLst>
                      <a:gd name="connsiteX0" fmla="*/ 327432 w 341377"/>
                      <a:gd name="connsiteY0" fmla="*/ 208764 h 208763"/>
                      <a:gd name="connsiteX1" fmla="*/ 13946 w 341377"/>
                      <a:gd name="connsiteY1" fmla="*/ 208764 h 208763"/>
                      <a:gd name="connsiteX2" fmla="*/ 0 w 341377"/>
                      <a:gd name="connsiteY2" fmla="*/ 194990 h 208763"/>
                      <a:gd name="connsiteX3" fmla="*/ 0 w 341377"/>
                      <a:gd name="connsiteY3" fmla="*/ 13887 h 208763"/>
                      <a:gd name="connsiteX4" fmla="*/ 13946 w 341377"/>
                      <a:gd name="connsiteY4" fmla="*/ 0 h 208763"/>
                      <a:gd name="connsiteX5" fmla="*/ 327432 w 341377"/>
                      <a:gd name="connsiteY5" fmla="*/ 0 h 208763"/>
                      <a:gd name="connsiteX6" fmla="*/ 341378 w 341377"/>
                      <a:gd name="connsiteY6" fmla="*/ 13887 h 208763"/>
                      <a:gd name="connsiteX7" fmla="*/ 341378 w 341377"/>
                      <a:gd name="connsiteY7" fmla="*/ 194990 h 208763"/>
                      <a:gd name="connsiteX8" fmla="*/ 327432 w 341377"/>
                      <a:gd name="connsiteY8" fmla="*/ 208764 h 208763"/>
                      <a:gd name="connsiteX9" fmla="*/ 13946 w 341377"/>
                      <a:gd name="connsiteY9" fmla="*/ 13887 h 208763"/>
                      <a:gd name="connsiteX10" fmla="*/ 13946 w 341377"/>
                      <a:gd name="connsiteY10" fmla="*/ 194990 h 208763"/>
                      <a:gd name="connsiteX11" fmla="*/ 327432 w 341377"/>
                      <a:gd name="connsiteY11" fmla="*/ 194990 h 208763"/>
                      <a:gd name="connsiteX12" fmla="*/ 327432 w 341377"/>
                      <a:gd name="connsiteY12" fmla="*/ 13887 h 20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377" h="208763">
                        <a:moveTo>
                          <a:pt x="327432" y="208764"/>
                        </a:moveTo>
                        <a:lnTo>
                          <a:pt x="13946" y="208764"/>
                        </a:lnTo>
                        <a:cubicBezTo>
                          <a:pt x="6244" y="208764"/>
                          <a:pt x="0" y="202597"/>
                          <a:pt x="0" y="194990"/>
                        </a:cubicBezTo>
                        <a:lnTo>
                          <a:pt x="0" y="13887"/>
                        </a:lnTo>
                        <a:cubicBezTo>
                          <a:pt x="0" y="6262"/>
                          <a:pt x="6225" y="63"/>
                          <a:pt x="13946" y="0"/>
                        </a:cubicBezTo>
                        <a:lnTo>
                          <a:pt x="327432" y="0"/>
                        </a:lnTo>
                        <a:cubicBezTo>
                          <a:pt x="335153" y="63"/>
                          <a:pt x="341378" y="6262"/>
                          <a:pt x="341378" y="13887"/>
                        </a:cubicBezTo>
                        <a:lnTo>
                          <a:pt x="341378" y="194990"/>
                        </a:lnTo>
                        <a:cubicBezTo>
                          <a:pt x="341378" y="202597"/>
                          <a:pt x="335134" y="208764"/>
                          <a:pt x="327432" y="208764"/>
                        </a:cubicBezTo>
                        <a:close/>
                        <a:moveTo>
                          <a:pt x="13946" y="13887"/>
                        </a:moveTo>
                        <a:lnTo>
                          <a:pt x="13946" y="194990"/>
                        </a:lnTo>
                        <a:lnTo>
                          <a:pt x="327432" y="194990"/>
                        </a:lnTo>
                        <a:lnTo>
                          <a:pt x="327432" y="13887"/>
                        </a:lnTo>
                        <a:close/>
                      </a:path>
                    </a:pathLst>
                  </a:custGeom>
                  <a:grpFill/>
                  <a:ln w="1137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86" name="Freeform 87">
                    <a:extLst>
                      <a:ext uri="{FF2B5EF4-FFF2-40B4-BE49-F238E27FC236}">
                        <a16:creationId xmlns:a16="http://schemas.microsoft.com/office/drawing/2014/main" id="{D10EF32F-A260-4B2E-8382-E47E71729835}"/>
                      </a:ext>
                    </a:extLst>
                  </p:cNvPr>
                  <p:cNvSpPr/>
                  <p:nvPr/>
                </p:nvSpPr>
                <p:spPr>
                  <a:xfrm>
                    <a:off x="7033086" y="2760349"/>
                    <a:ext cx="55782" cy="55093"/>
                  </a:xfrm>
                  <a:custGeom>
                    <a:avLst/>
                    <a:gdLst>
                      <a:gd name="connsiteX0" fmla="*/ 27890 w 55782"/>
                      <a:gd name="connsiteY0" fmla="*/ 55094 h 55093"/>
                      <a:gd name="connsiteX1" fmla="*/ 0 w 55782"/>
                      <a:gd name="connsiteY1" fmla="*/ 27546 h 55093"/>
                      <a:gd name="connsiteX2" fmla="*/ 27892 w 55782"/>
                      <a:gd name="connsiteY2" fmla="*/ 0 h 55093"/>
                      <a:gd name="connsiteX3" fmla="*/ 55781 w 55782"/>
                      <a:gd name="connsiteY3" fmla="*/ 27319 h 55093"/>
                      <a:gd name="connsiteX4" fmla="*/ 28122 w 55782"/>
                      <a:gd name="connsiteY4" fmla="*/ 55093 h 55093"/>
                      <a:gd name="connsiteX5" fmla="*/ 27890 w 55782"/>
                      <a:gd name="connsiteY5" fmla="*/ 55094 h 55093"/>
                      <a:gd name="connsiteX6" fmla="*/ 27890 w 55782"/>
                      <a:gd name="connsiteY6" fmla="*/ 13887 h 55093"/>
                      <a:gd name="connsiteX7" fmla="*/ 13834 w 55782"/>
                      <a:gd name="connsiteY7" fmla="*/ 27551 h 55093"/>
                      <a:gd name="connsiteX8" fmla="*/ 27668 w 55782"/>
                      <a:gd name="connsiteY8" fmla="*/ 41433 h 55093"/>
                      <a:gd name="connsiteX9" fmla="*/ 41724 w 55782"/>
                      <a:gd name="connsiteY9" fmla="*/ 27770 h 55093"/>
                      <a:gd name="connsiteX10" fmla="*/ 41720 w 55782"/>
                      <a:gd name="connsiteY10" fmla="*/ 27319 h 55093"/>
                      <a:gd name="connsiteX11" fmla="*/ 27890 w 55782"/>
                      <a:gd name="connsiteY11" fmla="*/ 13887 h 55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782" h="55093">
                        <a:moveTo>
                          <a:pt x="27890" y="55094"/>
                        </a:moveTo>
                        <a:cubicBezTo>
                          <a:pt x="12486" y="55093"/>
                          <a:pt x="-1" y="42760"/>
                          <a:pt x="0" y="27546"/>
                        </a:cubicBezTo>
                        <a:cubicBezTo>
                          <a:pt x="1" y="12332"/>
                          <a:pt x="12488" y="-1"/>
                          <a:pt x="27892" y="0"/>
                        </a:cubicBezTo>
                        <a:cubicBezTo>
                          <a:pt x="43206" y="1"/>
                          <a:pt x="55655" y="12195"/>
                          <a:pt x="55781" y="27319"/>
                        </a:cubicBezTo>
                        <a:cubicBezTo>
                          <a:pt x="55909" y="42532"/>
                          <a:pt x="43525" y="54967"/>
                          <a:pt x="28122" y="55093"/>
                        </a:cubicBezTo>
                        <a:cubicBezTo>
                          <a:pt x="28044" y="55093"/>
                          <a:pt x="27967" y="55094"/>
                          <a:pt x="27890" y="55094"/>
                        </a:cubicBezTo>
                        <a:close/>
                        <a:moveTo>
                          <a:pt x="27890" y="13887"/>
                        </a:moveTo>
                        <a:cubicBezTo>
                          <a:pt x="20188" y="13827"/>
                          <a:pt x="13895" y="19944"/>
                          <a:pt x="13834" y="27551"/>
                        </a:cubicBezTo>
                        <a:cubicBezTo>
                          <a:pt x="13773" y="35157"/>
                          <a:pt x="19967" y="41373"/>
                          <a:pt x="27668" y="41433"/>
                        </a:cubicBezTo>
                        <a:cubicBezTo>
                          <a:pt x="35370" y="41494"/>
                          <a:pt x="41663" y="35376"/>
                          <a:pt x="41724" y="27770"/>
                        </a:cubicBezTo>
                        <a:cubicBezTo>
                          <a:pt x="41725" y="27620"/>
                          <a:pt x="41724" y="27469"/>
                          <a:pt x="41720" y="27319"/>
                        </a:cubicBezTo>
                        <a:cubicBezTo>
                          <a:pt x="41534" y="19890"/>
                          <a:pt x="35414" y="13946"/>
                          <a:pt x="27890" y="13887"/>
                        </a:cubicBezTo>
                        <a:close/>
                      </a:path>
                    </a:pathLst>
                  </a:custGeom>
                  <a:grpFill/>
                  <a:ln w="1137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87" name="Freeform 88">
                    <a:extLst>
                      <a:ext uri="{FF2B5EF4-FFF2-40B4-BE49-F238E27FC236}">
                        <a16:creationId xmlns:a16="http://schemas.microsoft.com/office/drawing/2014/main" id="{0158793F-616E-48CD-8FBC-650B958894E5}"/>
                      </a:ext>
                    </a:extLst>
                  </p:cNvPr>
                  <p:cNvSpPr/>
                  <p:nvPr/>
                </p:nvSpPr>
                <p:spPr>
                  <a:xfrm>
                    <a:off x="7008651" y="2815173"/>
                    <a:ext cx="105112" cy="84518"/>
                  </a:xfrm>
                  <a:custGeom>
                    <a:avLst/>
                    <a:gdLst>
                      <a:gd name="connsiteX0" fmla="*/ 97735 w 105112"/>
                      <a:gd name="connsiteY0" fmla="*/ 84504 h 84518"/>
                      <a:gd name="connsiteX1" fmla="*/ 6916 w 105112"/>
                      <a:gd name="connsiteY1" fmla="*/ 84504 h 84518"/>
                      <a:gd name="connsiteX2" fmla="*/ 0 w 105112"/>
                      <a:gd name="connsiteY2" fmla="*/ 77675 h 84518"/>
                      <a:gd name="connsiteX3" fmla="*/ 1 w 105112"/>
                      <a:gd name="connsiteY3" fmla="*/ 77560 h 84518"/>
                      <a:gd name="connsiteX4" fmla="*/ 1 w 105112"/>
                      <a:gd name="connsiteY4" fmla="*/ 20645 h 84518"/>
                      <a:gd name="connsiteX5" fmla="*/ 11526 w 105112"/>
                      <a:gd name="connsiteY5" fmla="*/ 4367 h 84518"/>
                      <a:gd name="connsiteX6" fmla="*/ 12448 w 105112"/>
                      <a:gd name="connsiteY6" fmla="*/ 4367 h 84518"/>
                      <a:gd name="connsiteX7" fmla="*/ 30658 w 105112"/>
                      <a:gd name="connsiteY7" fmla="*/ 156 h 84518"/>
                      <a:gd name="connsiteX8" fmla="*/ 38150 w 105112"/>
                      <a:gd name="connsiteY8" fmla="*/ 3115 h 84518"/>
                      <a:gd name="connsiteX9" fmla="*/ 52556 w 105112"/>
                      <a:gd name="connsiteY9" fmla="*/ 24401 h 84518"/>
                      <a:gd name="connsiteX10" fmla="*/ 66963 w 105112"/>
                      <a:gd name="connsiteY10" fmla="*/ 3115 h 84518"/>
                      <a:gd name="connsiteX11" fmla="*/ 74339 w 105112"/>
                      <a:gd name="connsiteY11" fmla="*/ 156 h 84518"/>
                      <a:gd name="connsiteX12" fmla="*/ 92664 w 105112"/>
                      <a:gd name="connsiteY12" fmla="*/ 4367 h 84518"/>
                      <a:gd name="connsiteX13" fmla="*/ 93586 w 105112"/>
                      <a:gd name="connsiteY13" fmla="*/ 4367 h 84518"/>
                      <a:gd name="connsiteX14" fmla="*/ 105111 w 105112"/>
                      <a:gd name="connsiteY14" fmla="*/ 20645 h 84518"/>
                      <a:gd name="connsiteX15" fmla="*/ 105111 w 105112"/>
                      <a:gd name="connsiteY15" fmla="*/ 77560 h 84518"/>
                      <a:gd name="connsiteX16" fmla="*/ 98328 w 105112"/>
                      <a:gd name="connsiteY16" fmla="*/ 84518 h 84518"/>
                      <a:gd name="connsiteX17" fmla="*/ 97735 w 105112"/>
                      <a:gd name="connsiteY17" fmla="*/ 84504 h 84518"/>
                      <a:gd name="connsiteX18" fmla="*/ 14062 w 105112"/>
                      <a:gd name="connsiteY18" fmla="*/ 70730 h 84518"/>
                      <a:gd name="connsiteX19" fmla="*/ 90820 w 105112"/>
                      <a:gd name="connsiteY19" fmla="*/ 70730 h 84518"/>
                      <a:gd name="connsiteX20" fmla="*/ 90820 w 105112"/>
                      <a:gd name="connsiteY20" fmla="*/ 20190 h 84518"/>
                      <a:gd name="connsiteX21" fmla="*/ 88745 w 105112"/>
                      <a:gd name="connsiteY21" fmla="*/ 16889 h 84518"/>
                      <a:gd name="connsiteX22" fmla="*/ 75837 w 105112"/>
                      <a:gd name="connsiteY22" fmla="*/ 13929 h 84518"/>
                      <a:gd name="connsiteX23" fmla="*/ 58203 w 105112"/>
                      <a:gd name="connsiteY23" fmla="*/ 39882 h 84518"/>
                      <a:gd name="connsiteX24" fmla="*/ 48024 w 105112"/>
                      <a:gd name="connsiteY24" fmla="*/ 41211 h 84518"/>
                      <a:gd name="connsiteX25" fmla="*/ 46678 w 105112"/>
                      <a:gd name="connsiteY25" fmla="*/ 39882 h 84518"/>
                      <a:gd name="connsiteX26" fmla="*/ 28929 w 105112"/>
                      <a:gd name="connsiteY26" fmla="*/ 13929 h 84518"/>
                      <a:gd name="connsiteX27" fmla="*/ 16021 w 105112"/>
                      <a:gd name="connsiteY27" fmla="*/ 16889 h 84518"/>
                      <a:gd name="connsiteX28" fmla="*/ 13947 w 105112"/>
                      <a:gd name="connsiteY28" fmla="*/ 20190 h 8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5112" h="84518">
                        <a:moveTo>
                          <a:pt x="97735" y="84504"/>
                        </a:moveTo>
                        <a:lnTo>
                          <a:pt x="6916" y="84504"/>
                        </a:lnTo>
                        <a:cubicBezTo>
                          <a:pt x="3097" y="84504"/>
                          <a:pt x="1" y="81447"/>
                          <a:pt x="0" y="77675"/>
                        </a:cubicBezTo>
                        <a:cubicBezTo>
                          <a:pt x="0" y="77636"/>
                          <a:pt x="0" y="77598"/>
                          <a:pt x="1" y="77560"/>
                        </a:cubicBezTo>
                        <a:lnTo>
                          <a:pt x="1" y="20645"/>
                        </a:lnTo>
                        <a:cubicBezTo>
                          <a:pt x="59" y="13386"/>
                          <a:pt x="4642" y="6913"/>
                          <a:pt x="11526" y="4367"/>
                        </a:cubicBezTo>
                        <a:lnTo>
                          <a:pt x="12448" y="4367"/>
                        </a:lnTo>
                        <a:lnTo>
                          <a:pt x="30658" y="156"/>
                        </a:lnTo>
                        <a:cubicBezTo>
                          <a:pt x="33531" y="-445"/>
                          <a:pt x="36488" y="723"/>
                          <a:pt x="38150" y="3115"/>
                        </a:cubicBezTo>
                        <a:lnTo>
                          <a:pt x="52556" y="24401"/>
                        </a:lnTo>
                        <a:lnTo>
                          <a:pt x="66963" y="3115"/>
                        </a:lnTo>
                        <a:cubicBezTo>
                          <a:pt x="68586" y="742"/>
                          <a:pt x="71500" y="-427"/>
                          <a:pt x="74339" y="156"/>
                        </a:cubicBezTo>
                        <a:lnTo>
                          <a:pt x="92664" y="4367"/>
                        </a:lnTo>
                        <a:lnTo>
                          <a:pt x="93586" y="4367"/>
                        </a:lnTo>
                        <a:cubicBezTo>
                          <a:pt x="100470" y="6913"/>
                          <a:pt x="105053" y="13386"/>
                          <a:pt x="105111" y="20645"/>
                        </a:cubicBezTo>
                        <a:lnTo>
                          <a:pt x="105111" y="77560"/>
                        </a:lnTo>
                        <a:cubicBezTo>
                          <a:pt x="105183" y="81331"/>
                          <a:pt x="102146" y="84446"/>
                          <a:pt x="98328" y="84518"/>
                        </a:cubicBezTo>
                        <a:cubicBezTo>
                          <a:pt x="98130" y="84521"/>
                          <a:pt x="97932" y="84517"/>
                          <a:pt x="97735" y="84504"/>
                        </a:cubicBezTo>
                        <a:close/>
                        <a:moveTo>
                          <a:pt x="14062" y="70730"/>
                        </a:moveTo>
                        <a:lnTo>
                          <a:pt x="90820" y="70730"/>
                        </a:lnTo>
                        <a:lnTo>
                          <a:pt x="90820" y="20190"/>
                        </a:lnTo>
                        <a:cubicBezTo>
                          <a:pt x="90803" y="18794"/>
                          <a:pt x="90004" y="17523"/>
                          <a:pt x="88745" y="16889"/>
                        </a:cubicBezTo>
                        <a:lnTo>
                          <a:pt x="75837" y="13929"/>
                        </a:lnTo>
                        <a:lnTo>
                          <a:pt x="58203" y="39882"/>
                        </a:lnTo>
                        <a:cubicBezTo>
                          <a:pt x="55764" y="43026"/>
                          <a:pt x="51206" y="43621"/>
                          <a:pt x="48024" y="41211"/>
                        </a:cubicBezTo>
                        <a:cubicBezTo>
                          <a:pt x="47518" y="40828"/>
                          <a:pt x="47066" y="40382"/>
                          <a:pt x="46678" y="39882"/>
                        </a:cubicBezTo>
                        <a:lnTo>
                          <a:pt x="28929" y="13929"/>
                        </a:lnTo>
                        <a:lnTo>
                          <a:pt x="16021" y="16889"/>
                        </a:lnTo>
                        <a:cubicBezTo>
                          <a:pt x="14744" y="17503"/>
                          <a:pt x="13937" y="18787"/>
                          <a:pt x="13947" y="20190"/>
                        </a:cubicBezTo>
                        <a:close/>
                      </a:path>
                    </a:pathLst>
                  </a:custGeom>
                  <a:grpFill/>
                  <a:ln w="1137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88" name="Freeform 89">
                    <a:extLst>
                      <a:ext uri="{FF2B5EF4-FFF2-40B4-BE49-F238E27FC236}">
                        <a16:creationId xmlns:a16="http://schemas.microsoft.com/office/drawing/2014/main" id="{F460941E-726D-4969-82B6-00EF5EADFBBE}"/>
                      </a:ext>
                    </a:extLst>
                  </p:cNvPr>
                  <p:cNvSpPr/>
                  <p:nvPr/>
                </p:nvSpPr>
                <p:spPr>
                  <a:xfrm>
                    <a:off x="7053946" y="2845128"/>
                    <a:ext cx="13946" cy="54548"/>
                  </a:xfrm>
                  <a:custGeom>
                    <a:avLst/>
                    <a:gdLst>
                      <a:gd name="connsiteX0" fmla="*/ 7030 w 13946"/>
                      <a:gd name="connsiteY0" fmla="*/ 54549 h 54548"/>
                      <a:gd name="connsiteX1" fmla="*/ 0 w 13946"/>
                      <a:gd name="connsiteY1" fmla="*/ 47605 h 54548"/>
                      <a:gd name="connsiteX2" fmla="*/ 0 w 13946"/>
                      <a:gd name="connsiteY2" fmla="*/ 6057 h 54548"/>
                      <a:gd name="connsiteX3" fmla="*/ 7871 w 13946"/>
                      <a:gd name="connsiteY3" fmla="*/ 58 h 54548"/>
                      <a:gd name="connsiteX4" fmla="*/ 13946 w 13946"/>
                      <a:gd name="connsiteY4" fmla="*/ 6057 h 54548"/>
                      <a:gd name="connsiteX5" fmla="*/ 13946 w 13946"/>
                      <a:gd name="connsiteY5" fmla="*/ 47605 h 54548"/>
                      <a:gd name="connsiteX6" fmla="*/ 7147 w 13946"/>
                      <a:gd name="connsiteY6" fmla="*/ 54548 h 54548"/>
                      <a:gd name="connsiteX7" fmla="*/ 7030 w 13946"/>
                      <a:gd name="connsiteY7" fmla="*/ 54549 h 5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6" h="54548">
                        <a:moveTo>
                          <a:pt x="7030" y="54549"/>
                        </a:moveTo>
                        <a:cubicBezTo>
                          <a:pt x="3148" y="54549"/>
                          <a:pt x="0" y="51440"/>
                          <a:pt x="0" y="47605"/>
                        </a:cubicBezTo>
                        <a:lnTo>
                          <a:pt x="0" y="6057"/>
                        </a:lnTo>
                        <a:cubicBezTo>
                          <a:pt x="496" y="2254"/>
                          <a:pt x="4020" y="-432"/>
                          <a:pt x="7871" y="58"/>
                        </a:cubicBezTo>
                        <a:cubicBezTo>
                          <a:pt x="11041" y="461"/>
                          <a:pt x="13537" y="2926"/>
                          <a:pt x="13946" y="6057"/>
                        </a:cubicBezTo>
                        <a:lnTo>
                          <a:pt x="13946" y="47605"/>
                        </a:lnTo>
                        <a:cubicBezTo>
                          <a:pt x="14009" y="51376"/>
                          <a:pt x="10965" y="54485"/>
                          <a:pt x="7147" y="54548"/>
                        </a:cubicBezTo>
                        <a:cubicBezTo>
                          <a:pt x="7108" y="54548"/>
                          <a:pt x="7069" y="54549"/>
                          <a:pt x="7030" y="54549"/>
                        </a:cubicBezTo>
                        <a:close/>
                      </a:path>
                    </a:pathLst>
                  </a:custGeom>
                  <a:grpFill/>
                  <a:ln w="1137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89" name="Freeform 90">
                    <a:extLst>
                      <a:ext uri="{FF2B5EF4-FFF2-40B4-BE49-F238E27FC236}">
                        <a16:creationId xmlns:a16="http://schemas.microsoft.com/office/drawing/2014/main" id="{1DB39EAC-6F26-458F-9316-2DC35044F6B8}"/>
                      </a:ext>
                    </a:extLst>
                  </p:cNvPr>
                  <p:cNvSpPr/>
                  <p:nvPr/>
                </p:nvSpPr>
                <p:spPr>
                  <a:xfrm>
                    <a:off x="7138541" y="2757731"/>
                    <a:ext cx="142221" cy="110381"/>
                  </a:xfrm>
                  <a:custGeom>
                    <a:avLst/>
                    <a:gdLst>
                      <a:gd name="connsiteX0" fmla="*/ 6915 w 142221"/>
                      <a:gd name="connsiteY0" fmla="*/ 110301 h 110381"/>
                      <a:gd name="connsiteX1" fmla="*/ 4495 w 142221"/>
                      <a:gd name="connsiteY1" fmla="*/ 110301 h 110381"/>
                      <a:gd name="connsiteX2" fmla="*/ 0 w 142221"/>
                      <a:gd name="connsiteY2" fmla="*/ 103813 h 110381"/>
                      <a:gd name="connsiteX3" fmla="*/ 0 w 142221"/>
                      <a:gd name="connsiteY3" fmla="*/ 25156 h 110381"/>
                      <a:gd name="connsiteX4" fmla="*/ 25471 w 142221"/>
                      <a:gd name="connsiteY4" fmla="*/ 0 h 110381"/>
                      <a:gd name="connsiteX5" fmla="*/ 116751 w 142221"/>
                      <a:gd name="connsiteY5" fmla="*/ 0 h 110381"/>
                      <a:gd name="connsiteX6" fmla="*/ 142222 w 142221"/>
                      <a:gd name="connsiteY6" fmla="*/ 25156 h 110381"/>
                      <a:gd name="connsiteX7" fmla="*/ 142222 w 142221"/>
                      <a:gd name="connsiteY7" fmla="*/ 49174 h 110381"/>
                      <a:gd name="connsiteX8" fmla="*/ 116751 w 142221"/>
                      <a:gd name="connsiteY8" fmla="*/ 74331 h 110381"/>
                      <a:gd name="connsiteX9" fmla="*/ 50481 w 142221"/>
                      <a:gd name="connsiteY9" fmla="*/ 74331 h 110381"/>
                      <a:gd name="connsiteX10" fmla="*/ 34345 w 142221"/>
                      <a:gd name="connsiteY10" fmla="*/ 81844 h 110381"/>
                      <a:gd name="connsiteX11" fmla="*/ 12332 w 142221"/>
                      <a:gd name="connsiteY11" fmla="*/ 107797 h 110381"/>
                      <a:gd name="connsiteX12" fmla="*/ 6915 w 142221"/>
                      <a:gd name="connsiteY12" fmla="*/ 110301 h 110381"/>
                      <a:gd name="connsiteX13" fmla="*/ 25471 w 142221"/>
                      <a:gd name="connsiteY13" fmla="*/ 13773 h 110381"/>
                      <a:gd name="connsiteX14" fmla="*/ 13946 w 142221"/>
                      <a:gd name="connsiteY14" fmla="*/ 25156 h 110381"/>
                      <a:gd name="connsiteX15" fmla="*/ 13946 w 142221"/>
                      <a:gd name="connsiteY15" fmla="*/ 84348 h 110381"/>
                      <a:gd name="connsiteX16" fmla="*/ 23627 w 142221"/>
                      <a:gd name="connsiteY16" fmla="*/ 72965 h 110381"/>
                      <a:gd name="connsiteX17" fmla="*/ 50481 w 142221"/>
                      <a:gd name="connsiteY17" fmla="*/ 60557 h 110381"/>
                      <a:gd name="connsiteX18" fmla="*/ 116751 w 142221"/>
                      <a:gd name="connsiteY18" fmla="*/ 60557 h 110381"/>
                      <a:gd name="connsiteX19" fmla="*/ 128276 w 142221"/>
                      <a:gd name="connsiteY19" fmla="*/ 49174 h 110381"/>
                      <a:gd name="connsiteX20" fmla="*/ 128276 w 142221"/>
                      <a:gd name="connsiteY20" fmla="*/ 25156 h 110381"/>
                      <a:gd name="connsiteX21" fmla="*/ 116751 w 142221"/>
                      <a:gd name="connsiteY21" fmla="*/ 13773 h 11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21" h="110381">
                        <a:moveTo>
                          <a:pt x="6915" y="110301"/>
                        </a:moveTo>
                        <a:cubicBezTo>
                          <a:pt x="6112" y="110409"/>
                          <a:pt x="5298" y="110409"/>
                          <a:pt x="4495" y="110301"/>
                        </a:cubicBezTo>
                        <a:cubicBezTo>
                          <a:pt x="1782" y="109265"/>
                          <a:pt x="-5" y="106686"/>
                          <a:pt x="0" y="103813"/>
                        </a:cubicBezTo>
                        <a:lnTo>
                          <a:pt x="0" y="25156"/>
                        </a:lnTo>
                        <a:cubicBezTo>
                          <a:pt x="0" y="11263"/>
                          <a:pt x="11404" y="0"/>
                          <a:pt x="25471" y="0"/>
                        </a:cubicBezTo>
                        <a:lnTo>
                          <a:pt x="116751" y="0"/>
                        </a:lnTo>
                        <a:cubicBezTo>
                          <a:pt x="130818" y="0"/>
                          <a:pt x="142222" y="11263"/>
                          <a:pt x="142222" y="25156"/>
                        </a:cubicBezTo>
                        <a:lnTo>
                          <a:pt x="142222" y="49174"/>
                        </a:lnTo>
                        <a:cubicBezTo>
                          <a:pt x="142222" y="63068"/>
                          <a:pt x="130818" y="74331"/>
                          <a:pt x="116751" y="74331"/>
                        </a:cubicBezTo>
                        <a:lnTo>
                          <a:pt x="50481" y="74331"/>
                        </a:lnTo>
                        <a:cubicBezTo>
                          <a:pt x="44238" y="74339"/>
                          <a:pt x="38324" y="77093"/>
                          <a:pt x="34345" y="81844"/>
                        </a:cubicBezTo>
                        <a:lnTo>
                          <a:pt x="12332" y="107797"/>
                        </a:lnTo>
                        <a:cubicBezTo>
                          <a:pt x="10984" y="109373"/>
                          <a:pt x="9005" y="110289"/>
                          <a:pt x="6915" y="110301"/>
                        </a:cubicBezTo>
                        <a:close/>
                        <a:moveTo>
                          <a:pt x="25471" y="13773"/>
                        </a:moveTo>
                        <a:cubicBezTo>
                          <a:pt x="19106" y="13773"/>
                          <a:pt x="13946" y="18870"/>
                          <a:pt x="13946" y="25156"/>
                        </a:cubicBezTo>
                        <a:lnTo>
                          <a:pt x="13946" y="84348"/>
                        </a:lnTo>
                        <a:lnTo>
                          <a:pt x="23627" y="72965"/>
                        </a:lnTo>
                        <a:cubicBezTo>
                          <a:pt x="30238" y="65056"/>
                          <a:pt x="40097" y="60501"/>
                          <a:pt x="50481" y="60557"/>
                        </a:cubicBezTo>
                        <a:lnTo>
                          <a:pt x="116751" y="60557"/>
                        </a:lnTo>
                        <a:cubicBezTo>
                          <a:pt x="123116" y="60557"/>
                          <a:pt x="128276" y="55461"/>
                          <a:pt x="128276" y="49174"/>
                        </a:cubicBezTo>
                        <a:lnTo>
                          <a:pt x="128276" y="25156"/>
                        </a:lnTo>
                        <a:cubicBezTo>
                          <a:pt x="128276" y="18870"/>
                          <a:pt x="123116" y="13773"/>
                          <a:pt x="116751" y="13773"/>
                        </a:cubicBezTo>
                        <a:close/>
                      </a:path>
                    </a:pathLst>
                  </a:custGeom>
                  <a:grpFill/>
                  <a:ln w="1137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90" name="Freeform 91">
                    <a:extLst>
                      <a:ext uri="{FF2B5EF4-FFF2-40B4-BE49-F238E27FC236}">
                        <a16:creationId xmlns:a16="http://schemas.microsoft.com/office/drawing/2014/main" id="{6DFABA1F-FB11-42E8-81BB-837F0F5C1297}"/>
                      </a:ext>
                    </a:extLst>
                  </p:cNvPr>
                  <p:cNvSpPr/>
                  <p:nvPr/>
                </p:nvSpPr>
                <p:spPr>
                  <a:xfrm>
                    <a:off x="7173463" y="2787895"/>
                    <a:ext cx="16136" cy="15936"/>
                  </a:xfrm>
                  <a:custGeom>
                    <a:avLst/>
                    <a:gdLst>
                      <a:gd name="connsiteX0" fmla="*/ 16135 w 16136"/>
                      <a:gd name="connsiteY0" fmla="*/ 7969 h 15936"/>
                      <a:gd name="connsiteX1" fmla="*/ 8068 w 16136"/>
                      <a:gd name="connsiteY1" fmla="*/ 15937 h 15936"/>
                      <a:gd name="connsiteX2" fmla="*/ 0 w 16136"/>
                      <a:gd name="connsiteY2" fmla="*/ 7969 h 15936"/>
                      <a:gd name="connsiteX3" fmla="*/ 8068 w 16136"/>
                      <a:gd name="connsiteY3" fmla="*/ 1 h 15936"/>
                      <a:gd name="connsiteX4" fmla="*/ 16135 w 16136"/>
                      <a:gd name="connsiteY4" fmla="*/ 7740 h 15936"/>
                      <a:gd name="connsiteX5" fmla="*/ 16135 w 16136"/>
                      <a:gd name="connsiteY5" fmla="*/ 7969 h 1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6" h="15936">
                        <a:moveTo>
                          <a:pt x="16135" y="7969"/>
                        </a:moveTo>
                        <a:cubicBezTo>
                          <a:pt x="16135" y="12370"/>
                          <a:pt x="12523" y="15937"/>
                          <a:pt x="8068" y="15937"/>
                        </a:cubicBezTo>
                        <a:cubicBezTo>
                          <a:pt x="3612" y="15937"/>
                          <a:pt x="0" y="12370"/>
                          <a:pt x="0" y="7969"/>
                        </a:cubicBezTo>
                        <a:cubicBezTo>
                          <a:pt x="0" y="3568"/>
                          <a:pt x="3612" y="1"/>
                          <a:pt x="8068" y="1"/>
                        </a:cubicBezTo>
                        <a:cubicBezTo>
                          <a:pt x="12459" y="-62"/>
                          <a:pt x="16071" y="3402"/>
                          <a:pt x="16135" y="7740"/>
                        </a:cubicBezTo>
                        <a:cubicBezTo>
                          <a:pt x="16136" y="7816"/>
                          <a:pt x="16136" y="7892"/>
                          <a:pt x="16135" y="7969"/>
                        </a:cubicBezTo>
                        <a:close/>
                      </a:path>
                    </a:pathLst>
                  </a:custGeom>
                  <a:grpFill/>
                  <a:ln w="1137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91" name="Freeform 92">
                    <a:extLst>
                      <a:ext uri="{FF2B5EF4-FFF2-40B4-BE49-F238E27FC236}">
                        <a16:creationId xmlns:a16="http://schemas.microsoft.com/office/drawing/2014/main" id="{DBF4C72B-30CF-4B79-91C2-E0422BA46C96}"/>
                      </a:ext>
                    </a:extLst>
                  </p:cNvPr>
                  <p:cNvSpPr/>
                  <p:nvPr/>
                </p:nvSpPr>
                <p:spPr>
                  <a:xfrm>
                    <a:off x="7201469" y="2787895"/>
                    <a:ext cx="16136" cy="15936"/>
                  </a:xfrm>
                  <a:custGeom>
                    <a:avLst/>
                    <a:gdLst>
                      <a:gd name="connsiteX0" fmla="*/ 16135 w 16136"/>
                      <a:gd name="connsiteY0" fmla="*/ 7969 h 15936"/>
                      <a:gd name="connsiteX1" fmla="*/ 8067 w 16136"/>
                      <a:gd name="connsiteY1" fmla="*/ 15936 h 15936"/>
                      <a:gd name="connsiteX2" fmla="*/ 0 w 16136"/>
                      <a:gd name="connsiteY2" fmla="*/ 7967 h 15936"/>
                      <a:gd name="connsiteX3" fmla="*/ 8068 w 16136"/>
                      <a:gd name="connsiteY3" fmla="*/ 0 h 15936"/>
                      <a:gd name="connsiteX4" fmla="*/ 8183 w 16136"/>
                      <a:gd name="connsiteY4" fmla="*/ 1 h 15936"/>
                      <a:gd name="connsiteX5" fmla="*/ 16136 w 16136"/>
                      <a:gd name="connsiteY5" fmla="*/ 7854 h 15936"/>
                      <a:gd name="connsiteX6" fmla="*/ 16135 w 16136"/>
                      <a:gd name="connsiteY6" fmla="*/ 7969 h 1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36" h="15936">
                        <a:moveTo>
                          <a:pt x="16135" y="7969"/>
                        </a:moveTo>
                        <a:cubicBezTo>
                          <a:pt x="16135" y="12370"/>
                          <a:pt x="12522" y="15937"/>
                          <a:pt x="8067" y="15936"/>
                        </a:cubicBezTo>
                        <a:cubicBezTo>
                          <a:pt x="3611" y="15936"/>
                          <a:pt x="0" y="12368"/>
                          <a:pt x="0" y="7967"/>
                        </a:cubicBezTo>
                        <a:cubicBezTo>
                          <a:pt x="0" y="3567"/>
                          <a:pt x="3613" y="0"/>
                          <a:pt x="8068" y="0"/>
                        </a:cubicBezTo>
                        <a:cubicBezTo>
                          <a:pt x="8107" y="0"/>
                          <a:pt x="8145" y="0"/>
                          <a:pt x="8183" y="1"/>
                        </a:cubicBezTo>
                        <a:cubicBezTo>
                          <a:pt x="12575" y="0"/>
                          <a:pt x="16136" y="3516"/>
                          <a:pt x="16136" y="7854"/>
                        </a:cubicBezTo>
                        <a:cubicBezTo>
                          <a:pt x="16136" y="7892"/>
                          <a:pt x="16136" y="7931"/>
                          <a:pt x="16135" y="7969"/>
                        </a:cubicBezTo>
                        <a:close/>
                      </a:path>
                    </a:pathLst>
                  </a:custGeom>
                  <a:grpFill/>
                  <a:ln w="1137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92" name="Freeform 93">
                    <a:extLst>
                      <a:ext uri="{FF2B5EF4-FFF2-40B4-BE49-F238E27FC236}">
                        <a16:creationId xmlns:a16="http://schemas.microsoft.com/office/drawing/2014/main" id="{7F05EA65-D7EA-4BF7-BAC7-D35923ADC429}"/>
                      </a:ext>
                    </a:extLst>
                  </p:cNvPr>
                  <p:cNvSpPr/>
                  <p:nvPr/>
                </p:nvSpPr>
                <p:spPr>
                  <a:xfrm>
                    <a:off x="7230552" y="2787896"/>
                    <a:ext cx="15173" cy="15822"/>
                  </a:xfrm>
                  <a:custGeom>
                    <a:avLst/>
                    <a:gdLst>
                      <a:gd name="connsiteX0" fmla="*/ 15174 w 15173"/>
                      <a:gd name="connsiteY0" fmla="*/ 7968 h 15822"/>
                      <a:gd name="connsiteX1" fmla="*/ 7106 w 15173"/>
                      <a:gd name="connsiteY1" fmla="*/ 15822 h 15822"/>
                      <a:gd name="connsiteX2" fmla="*/ 58 w 15173"/>
                      <a:gd name="connsiteY2" fmla="*/ 6960 h 15822"/>
                      <a:gd name="connsiteX3" fmla="*/ 7106 w 15173"/>
                      <a:gd name="connsiteY3" fmla="*/ 0 h 15822"/>
                      <a:gd name="connsiteX4" fmla="*/ 15174 w 15173"/>
                      <a:gd name="connsiteY4" fmla="*/ 7968 h 15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73" h="15822">
                        <a:moveTo>
                          <a:pt x="15174" y="7968"/>
                        </a:moveTo>
                        <a:cubicBezTo>
                          <a:pt x="15111" y="12324"/>
                          <a:pt x="11517" y="15823"/>
                          <a:pt x="7106" y="15822"/>
                        </a:cubicBezTo>
                        <a:cubicBezTo>
                          <a:pt x="2682" y="15297"/>
                          <a:pt x="-473" y="11330"/>
                          <a:pt x="58" y="6960"/>
                        </a:cubicBezTo>
                        <a:cubicBezTo>
                          <a:pt x="502" y="3313"/>
                          <a:pt x="3413" y="438"/>
                          <a:pt x="7106" y="0"/>
                        </a:cubicBezTo>
                        <a:cubicBezTo>
                          <a:pt x="11562" y="0"/>
                          <a:pt x="15174" y="3567"/>
                          <a:pt x="15174" y="7968"/>
                        </a:cubicBezTo>
                        <a:close/>
                      </a:path>
                    </a:pathLst>
                  </a:custGeom>
                  <a:grpFill/>
                  <a:ln w="11377"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grpSp>
            <p:grpSp>
              <p:nvGrpSpPr>
                <p:cNvPr id="243" name="Graphic 64">
                  <a:extLst>
                    <a:ext uri="{FF2B5EF4-FFF2-40B4-BE49-F238E27FC236}">
                      <a16:creationId xmlns:a16="http://schemas.microsoft.com/office/drawing/2014/main" id="{854147DA-543A-4A67-9B38-5F2B5C7A7A6C}"/>
                    </a:ext>
                  </a:extLst>
                </p:cNvPr>
                <p:cNvGrpSpPr>
                  <a:grpSpLocks noChangeAspect="1"/>
                </p:cNvGrpSpPr>
                <p:nvPr/>
              </p:nvGrpSpPr>
              <p:grpSpPr>
                <a:xfrm>
                  <a:off x="5744280" y="4496785"/>
                  <a:ext cx="322891" cy="410536"/>
                  <a:chOff x="6976611" y="2642820"/>
                  <a:chExt cx="322891" cy="410536"/>
                </a:xfrm>
                <a:solidFill>
                  <a:srgbClr val="FFFFFF"/>
                </a:solidFill>
              </p:grpSpPr>
              <p:sp>
                <p:nvSpPr>
                  <p:cNvPr id="271" name="Freeform 95">
                    <a:extLst>
                      <a:ext uri="{FF2B5EF4-FFF2-40B4-BE49-F238E27FC236}">
                        <a16:creationId xmlns:a16="http://schemas.microsoft.com/office/drawing/2014/main" id="{76680215-F7BC-45E3-9892-CC033DB421B3}"/>
                      </a:ext>
                    </a:extLst>
                  </p:cNvPr>
                  <p:cNvSpPr/>
                  <p:nvPr/>
                </p:nvSpPr>
                <p:spPr>
                  <a:xfrm>
                    <a:off x="6976611" y="2642820"/>
                    <a:ext cx="317464" cy="410536"/>
                  </a:xfrm>
                  <a:custGeom>
                    <a:avLst/>
                    <a:gdLst>
                      <a:gd name="connsiteX0" fmla="*/ 310491 w 317464"/>
                      <a:gd name="connsiteY0" fmla="*/ 410536 h 410536"/>
                      <a:gd name="connsiteX1" fmla="*/ 7031 w 317464"/>
                      <a:gd name="connsiteY1" fmla="*/ 410536 h 410536"/>
                      <a:gd name="connsiteX2" fmla="*/ 1 w 317464"/>
                      <a:gd name="connsiteY2" fmla="*/ 403921 h 410536"/>
                      <a:gd name="connsiteX3" fmla="*/ 1 w 317464"/>
                      <a:gd name="connsiteY3" fmla="*/ 403695 h 410536"/>
                      <a:gd name="connsiteX4" fmla="*/ 1 w 317464"/>
                      <a:gd name="connsiteY4" fmla="*/ 6840 h 410536"/>
                      <a:gd name="connsiteX5" fmla="*/ 7031 w 317464"/>
                      <a:gd name="connsiteY5" fmla="*/ 0 h 410536"/>
                      <a:gd name="connsiteX6" fmla="*/ 310491 w 317464"/>
                      <a:gd name="connsiteY6" fmla="*/ 0 h 410536"/>
                      <a:gd name="connsiteX7" fmla="*/ 317407 w 317464"/>
                      <a:gd name="connsiteY7" fmla="*/ 6727 h 410536"/>
                      <a:gd name="connsiteX8" fmla="*/ 317406 w 317464"/>
                      <a:gd name="connsiteY8" fmla="*/ 6840 h 410536"/>
                      <a:gd name="connsiteX9" fmla="*/ 317406 w 317464"/>
                      <a:gd name="connsiteY9" fmla="*/ 36781 h 410536"/>
                      <a:gd name="connsiteX10" fmla="*/ 311332 w 317464"/>
                      <a:gd name="connsiteY10" fmla="*/ 44439 h 410536"/>
                      <a:gd name="connsiteX11" fmla="*/ 303461 w 317464"/>
                      <a:gd name="connsiteY11" fmla="*/ 38529 h 410536"/>
                      <a:gd name="connsiteX12" fmla="*/ 303461 w 317464"/>
                      <a:gd name="connsiteY12" fmla="*/ 36781 h 410536"/>
                      <a:gd name="connsiteX13" fmla="*/ 303461 w 317464"/>
                      <a:gd name="connsiteY13" fmla="*/ 13569 h 410536"/>
                      <a:gd name="connsiteX14" fmla="*/ 13947 w 317464"/>
                      <a:gd name="connsiteY14" fmla="*/ 13569 h 410536"/>
                      <a:gd name="connsiteX15" fmla="*/ 13947 w 317464"/>
                      <a:gd name="connsiteY15" fmla="*/ 396967 h 410536"/>
                      <a:gd name="connsiteX16" fmla="*/ 303461 w 317464"/>
                      <a:gd name="connsiteY16" fmla="*/ 396967 h 410536"/>
                      <a:gd name="connsiteX17" fmla="*/ 303461 w 317464"/>
                      <a:gd name="connsiteY17" fmla="*/ 208800 h 410536"/>
                      <a:gd name="connsiteX18" fmla="*/ 311332 w 317464"/>
                      <a:gd name="connsiteY18" fmla="*/ 202890 h 410536"/>
                      <a:gd name="connsiteX19" fmla="*/ 317406 w 317464"/>
                      <a:gd name="connsiteY19" fmla="*/ 208800 h 410536"/>
                      <a:gd name="connsiteX20" fmla="*/ 317406 w 317464"/>
                      <a:gd name="connsiteY20" fmla="*/ 403695 h 410536"/>
                      <a:gd name="connsiteX21" fmla="*/ 310607 w 317464"/>
                      <a:gd name="connsiteY21" fmla="*/ 410535 h 410536"/>
                      <a:gd name="connsiteX22" fmla="*/ 310491 w 317464"/>
                      <a:gd name="connsiteY22" fmla="*/ 410536 h 41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7464" h="410536">
                        <a:moveTo>
                          <a:pt x="310491" y="410536"/>
                        </a:moveTo>
                        <a:lnTo>
                          <a:pt x="7031" y="410536"/>
                        </a:lnTo>
                        <a:cubicBezTo>
                          <a:pt x="3213" y="410598"/>
                          <a:pt x="65" y="407637"/>
                          <a:pt x="1" y="403921"/>
                        </a:cubicBezTo>
                        <a:cubicBezTo>
                          <a:pt x="0" y="403846"/>
                          <a:pt x="0" y="403771"/>
                          <a:pt x="1" y="403695"/>
                        </a:cubicBezTo>
                        <a:lnTo>
                          <a:pt x="1" y="6840"/>
                        </a:lnTo>
                        <a:cubicBezTo>
                          <a:pt x="1" y="3063"/>
                          <a:pt x="3149" y="0"/>
                          <a:pt x="7031" y="0"/>
                        </a:cubicBezTo>
                        <a:lnTo>
                          <a:pt x="310491" y="0"/>
                        </a:lnTo>
                        <a:cubicBezTo>
                          <a:pt x="314310" y="-1"/>
                          <a:pt x="317407" y="3011"/>
                          <a:pt x="317407" y="6727"/>
                        </a:cubicBezTo>
                        <a:cubicBezTo>
                          <a:pt x="317407" y="6765"/>
                          <a:pt x="317407" y="6803"/>
                          <a:pt x="317406" y="6840"/>
                        </a:cubicBezTo>
                        <a:lnTo>
                          <a:pt x="317406" y="36781"/>
                        </a:lnTo>
                        <a:cubicBezTo>
                          <a:pt x="317903" y="40528"/>
                          <a:pt x="315183" y="43957"/>
                          <a:pt x="311332" y="44439"/>
                        </a:cubicBezTo>
                        <a:cubicBezTo>
                          <a:pt x="307481" y="44922"/>
                          <a:pt x="303957" y="42276"/>
                          <a:pt x="303461" y="38529"/>
                        </a:cubicBezTo>
                        <a:cubicBezTo>
                          <a:pt x="303384" y="37949"/>
                          <a:pt x="303384" y="37361"/>
                          <a:pt x="303461" y="36781"/>
                        </a:cubicBezTo>
                        <a:lnTo>
                          <a:pt x="303461" y="13569"/>
                        </a:lnTo>
                        <a:lnTo>
                          <a:pt x="13947" y="13569"/>
                        </a:lnTo>
                        <a:lnTo>
                          <a:pt x="13947" y="396967"/>
                        </a:lnTo>
                        <a:lnTo>
                          <a:pt x="303461" y="396967"/>
                        </a:lnTo>
                        <a:lnTo>
                          <a:pt x="303461" y="208800"/>
                        </a:lnTo>
                        <a:cubicBezTo>
                          <a:pt x="303957" y="205053"/>
                          <a:pt x="307481" y="202407"/>
                          <a:pt x="311332" y="202890"/>
                        </a:cubicBezTo>
                        <a:cubicBezTo>
                          <a:pt x="314502" y="203287"/>
                          <a:pt x="316998" y="205716"/>
                          <a:pt x="317406" y="208800"/>
                        </a:cubicBezTo>
                        <a:lnTo>
                          <a:pt x="317406" y="403695"/>
                        </a:lnTo>
                        <a:cubicBezTo>
                          <a:pt x="317470" y="407411"/>
                          <a:pt x="314426" y="410473"/>
                          <a:pt x="310607" y="410535"/>
                        </a:cubicBezTo>
                        <a:cubicBezTo>
                          <a:pt x="310569" y="410535"/>
                          <a:pt x="310530" y="410536"/>
                          <a:pt x="310491" y="410536"/>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72" name="Freeform 96">
                    <a:extLst>
                      <a:ext uri="{FF2B5EF4-FFF2-40B4-BE49-F238E27FC236}">
                        <a16:creationId xmlns:a16="http://schemas.microsoft.com/office/drawing/2014/main" id="{913F65D7-B6C2-49B9-BF0B-9CC95713F2E0}"/>
                      </a:ext>
                    </a:extLst>
                  </p:cNvPr>
                  <p:cNvSpPr/>
                  <p:nvPr/>
                </p:nvSpPr>
                <p:spPr>
                  <a:xfrm>
                    <a:off x="7047583" y="2717280"/>
                    <a:ext cx="150568" cy="13568"/>
                  </a:xfrm>
                  <a:custGeom>
                    <a:avLst/>
                    <a:gdLst>
                      <a:gd name="connsiteX0" fmla="*/ 144436 w 150568"/>
                      <a:gd name="connsiteY0" fmla="*/ 13569 h 13568"/>
                      <a:gd name="connsiteX1" fmla="*/ 6133 w 150568"/>
                      <a:gd name="connsiteY1" fmla="*/ 13569 h 13568"/>
                      <a:gd name="connsiteX2" fmla="*/ 58 w 150568"/>
                      <a:gd name="connsiteY2" fmla="*/ 5910 h 13568"/>
                      <a:gd name="connsiteX3" fmla="*/ 6133 w 150568"/>
                      <a:gd name="connsiteY3" fmla="*/ 0 h 13568"/>
                      <a:gd name="connsiteX4" fmla="*/ 144436 w 150568"/>
                      <a:gd name="connsiteY4" fmla="*/ 0 h 13568"/>
                      <a:gd name="connsiteX5" fmla="*/ 150510 w 150568"/>
                      <a:gd name="connsiteY5" fmla="*/ 7658 h 13568"/>
                      <a:gd name="connsiteX6" fmla="*/ 144436 w 150568"/>
                      <a:gd name="connsiteY6" fmla="*/ 13569 h 1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568" h="13568">
                        <a:moveTo>
                          <a:pt x="144436" y="13569"/>
                        </a:moveTo>
                        <a:lnTo>
                          <a:pt x="6133" y="13569"/>
                        </a:lnTo>
                        <a:cubicBezTo>
                          <a:pt x="2282" y="13086"/>
                          <a:pt x="-438" y="9657"/>
                          <a:pt x="58" y="5910"/>
                        </a:cubicBezTo>
                        <a:cubicBezTo>
                          <a:pt x="467" y="2826"/>
                          <a:pt x="2963" y="397"/>
                          <a:pt x="6133" y="0"/>
                        </a:cubicBezTo>
                        <a:lnTo>
                          <a:pt x="144436" y="0"/>
                        </a:lnTo>
                        <a:cubicBezTo>
                          <a:pt x="148287" y="483"/>
                          <a:pt x="151006" y="3911"/>
                          <a:pt x="150510" y="7658"/>
                        </a:cubicBezTo>
                        <a:cubicBezTo>
                          <a:pt x="150102" y="10743"/>
                          <a:pt x="147606" y="13171"/>
                          <a:pt x="144436" y="13569"/>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73" name="Freeform 97">
                    <a:extLst>
                      <a:ext uri="{FF2B5EF4-FFF2-40B4-BE49-F238E27FC236}">
                        <a16:creationId xmlns:a16="http://schemas.microsoft.com/office/drawing/2014/main" id="{BD31A5A7-D4CB-4C2B-BD9A-13BF766CFAEF}"/>
                      </a:ext>
                    </a:extLst>
                  </p:cNvPr>
                  <p:cNvSpPr/>
                  <p:nvPr/>
                </p:nvSpPr>
                <p:spPr>
                  <a:xfrm>
                    <a:off x="7016580" y="2785403"/>
                    <a:ext cx="176683" cy="13681"/>
                  </a:xfrm>
                  <a:custGeom>
                    <a:avLst/>
                    <a:gdLst>
                      <a:gd name="connsiteX0" fmla="*/ 168754 w 176683"/>
                      <a:gd name="connsiteY0" fmla="*/ 13625 h 13681"/>
                      <a:gd name="connsiteX1" fmla="*/ 6133 w 176683"/>
                      <a:gd name="connsiteY1" fmla="*/ 13625 h 13681"/>
                      <a:gd name="connsiteX2" fmla="*/ 58 w 176683"/>
                      <a:gd name="connsiteY2" fmla="*/ 5967 h 13681"/>
                      <a:gd name="connsiteX3" fmla="*/ 6133 w 176683"/>
                      <a:gd name="connsiteY3" fmla="*/ 57 h 13681"/>
                      <a:gd name="connsiteX4" fmla="*/ 168754 w 176683"/>
                      <a:gd name="connsiteY4" fmla="*/ 57 h 13681"/>
                      <a:gd name="connsiteX5" fmla="*/ 176625 w 176683"/>
                      <a:gd name="connsiteY5" fmla="*/ 5967 h 13681"/>
                      <a:gd name="connsiteX6" fmla="*/ 170551 w 176683"/>
                      <a:gd name="connsiteY6" fmla="*/ 13625 h 13681"/>
                      <a:gd name="connsiteX7" fmla="*/ 168754 w 176683"/>
                      <a:gd name="connsiteY7" fmla="*/ 13625 h 1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683" h="13681">
                        <a:moveTo>
                          <a:pt x="168754" y="13625"/>
                        </a:moveTo>
                        <a:lnTo>
                          <a:pt x="6133" y="13625"/>
                        </a:lnTo>
                        <a:cubicBezTo>
                          <a:pt x="2282" y="13143"/>
                          <a:pt x="-438" y="9714"/>
                          <a:pt x="58" y="5967"/>
                        </a:cubicBezTo>
                        <a:cubicBezTo>
                          <a:pt x="467" y="2882"/>
                          <a:pt x="2963" y="454"/>
                          <a:pt x="6133" y="57"/>
                        </a:cubicBezTo>
                        <a:lnTo>
                          <a:pt x="168754" y="57"/>
                        </a:lnTo>
                        <a:cubicBezTo>
                          <a:pt x="172605" y="-426"/>
                          <a:pt x="176129" y="2220"/>
                          <a:pt x="176625" y="5967"/>
                        </a:cubicBezTo>
                        <a:cubicBezTo>
                          <a:pt x="177121" y="9714"/>
                          <a:pt x="174402" y="13143"/>
                          <a:pt x="170551" y="13625"/>
                        </a:cubicBezTo>
                        <a:cubicBezTo>
                          <a:pt x="169954" y="13700"/>
                          <a:pt x="169351" y="13700"/>
                          <a:pt x="168754" y="13625"/>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74" name="Freeform 98">
                    <a:extLst>
                      <a:ext uri="{FF2B5EF4-FFF2-40B4-BE49-F238E27FC236}">
                        <a16:creationId xmlns:a16="http://schemas.microsoft.com/office/drawing/2014/main" id="{80DE6D76-C051-44EC-9CB0-A56DAC7816D5}"/>
                      </a:ext>
                    </a:extLst>
                  </p:cNvPr>
                  <p:cNvSpPr/>
                  <p:nvPr/>
                </p:nvSpPr>
                <p:spPr>
                  <a:xfrm>
                    <a:off x="7016580" y="2831099"/>
                    <a:ext cx="166934" cy="13568"/>
                  </a:xfrm>
                  <a:custGeom>
                    <a:avLst/>
                    <a:gdLst>
                      <a:gd name="connsiteX0" fmla="*/ 160802 w 166934"/>
                      <a:gd name="connsiteY0" fmla="*/ 13569 h 13568"/>
                      <a:gd name="connsiteX1" fmla="*/ 6133 w 166934"/>
                      <a:gd name="connsiteY1" fmla="*/ 13569 h 13568"/>
                      <a:gd name="connsiteX2" fmla="*/ 58 w 166934"/>
                      <a:gd name="connsiteY2" fmla="*/ 5910 h 13568"/>
                      <a:gd name="connsiteX3" fmla="*/ 6133 w 166934"/>
                      <a:gd name="connsiteY3" fmla="*/ 0 h 13568"/>
                      <a:gd name="connsiteX4" fmla="*/ 160802 w 166934"/>
                      <a:gd name="connsiteY4" fmla="*/ 0 h 13568"/>
                      <a:gd name="connsiteX5" fmla="*/ 166876 w 166934"/>
                      <a:gd name="connsiteY5" fmla="*/ 7658 h 13568"/>
                      <a:gd name="connsiteX6" fmla="*/ 160802 w 166934"/>
                      <a:gd name="connsiteY6" fmla="*/ 13569 h 1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34" h="13568">
                        <a:moveTo>
                          <a:pt x="160802" y="13569"/>
                        </a:moveTo>
                        <a:lnTo>
                          <a:pt x="6133" y="13569"/>
                        </a:lnTo>
                        <a:cubicBezTo>
                          <a:pt x="2282" y="13086"/>
                          <a:pt x="-438" y="9657"/>
                          <a:pt x="58" y="5910"/>
                        </a:cubicBezTo>
                        <a:cubicBezTo>
                          <a:pt x="467" y="2826"/>
                          <a:pt x="2963" y="397"/>
                          <a:pt x="6133" y="0"/>
                        </a:cubicBezTo>
                        <a:lnTo>
                          <a:pt x="160802" y="0"/>
                        </a:lnTo>
                        <a:cubicBezTo>
                          <a:pt x="164653" y="483"/>
                          <a:pt x="167372" y="3911"/>
                          <a:pt x="166876" y="7658"/>
                        </a:cubicBezTo>
                        <a:cubicBezTo>
                          <a:pt x="166468" y="10743"/>
                          <a:pt x="163972" y="13171"/>
                          <a:pt x="160802" y="13569"/>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75" name="Freeform 99">
                    <a:extLst>
                      <a:ext uri="{FF2B5EF4-FFF2-40B4-BE49-F238E27FC236}">
                        <a16:creationId xmlns:a16="http://schemas.microsoft.com/office/drawing/2014/main" id="{15BF9E3E-E9F2-47A0-86E9-86229CE0D2D7}"/>
                      </a:ext>
                    </a:extLst>
                  </p:cNvPr>
                  <p:cNvSpPr/>
                  <p:nvPr/>
                </p:nvSpPr>
                <p:spPr>
                  <a:xfrm>
                    <a:off x="7015796" y="2877524"/>
                    <a:ext cx="160547" cy="13680"/>
                  </a:xfrm>
                  <a:custGeom>
                    <a:avLst/>
                    <a:gdLst>
                      <a:gd name="connsiteX0" fmla="*/ 153517 w 160547"/>
                      <a:gd name="connsiteY0" fmla="*/ 13681 h 13680"/>
                      <a:gd name="connsiteX1" fmla="*/ 6916 w 160547"/>
                      <a:gd name="connsiteY1" fmla="*/ 13681 h 13680"/>
                      <a:gd name="connsiteX2" fmla="*/ 0 w 160547"/>
                      <a:gd name="connsiteY2" fmla="*/ 6953 h 13680"/>
                      <a:gd name="connsiteX3" fmla="*/ 1 w 160547"/>
                      <a:gd name="connsiteY3" fmla="*/ 6840 h 13680"/>
                      <a:gd name="connsiteX4" fmla="*/ 6916 w 160547"/>
                      <a:gd name="connsiteY4" fmla="*/ 0 h 13680"/>
                      <a:gd name="connsiteX5" fmla="*/ 153517 w 160547"/>
                      <a:gd name="connsiteY5" fmla="*/ 0 h 13680"/>
                      <a:gd name="connsiteX6" fmla="*/ 160548 w 160547"/>
                      <a:gd name="connsiteY6" fmla="*/ 6840 h 13680"/>
                      <a:gd name="connsiteX7" fmla="*/ 153517 w 160547"/>
                      <a:gd name="connsiteY7" fmla="*/ 13681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47" h="13680">
                        <a:moveTo>
                          <a:pt x="153517" y="13681"/>
                        </a:moveTo>
                        <a:lnTo>
                          <a:pt x="6916" y="13681"/>
                        </a:lnTo>
                        <a:cubicBezTo>
                          <a:pt x="3097" y="13681"/>
                          <a:pt x="1" y="10669"/>
                          <a:pt x="0" y="6953"/>
                        </a:cubicBezTo>
                        <a:cubicBezTo>
                          <a:pt x="0" y="6916"/>
                          <a:pt x="0" y="6878"/>
                          <a:pt x="1" y="6840"/>
                        </a:cubicBezTo>
                        <a:cubicBezTo>
                          <a:pt x="0" y="3106"/>
                          <a:pt x="3078" y="61"/>
                          <a:pt x="6916" y="0"/>
                        </a:cubicBezTo>
                        <a:lnTo>
                          <a:pt x="153517" y="0"/>
                        </a:lnTo>
                        <a:cubicBezTo>
                          <a:pt x="157400" y="0"/>
                          <a:pt x="160548" y="3063"/>
                          <a:pt x="160548" y="6840"/>
                        </a:cubicBezTo>
                        <a:cubicBezTo>
                          <a:pt x="160548" y="10618"/>
                          <a:pt x="157400" y="13681"/>
                          <a:pt x="153517" y="13681"/>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76" name="Freeform 100">
                    <a:extLst>
                      <a:ext uri="{FF2B5EF4-FFF2-40B4-BE49-F238E27FC236}">
                        <a16:creationId xmlns:a16="http://schemas.microsoft.com/office/drawing/2014/main" id="{2A365C32-51DF-4935-86CE-9D76F5C69601}"/>
                      </a:ext>
                    </a:extLst>
                  </p:cNvPr>
                  <p:cNvSpPr/>
                  <p:nvPr/>
                </p:nvSpPr>
                <p:spPr>
                  <a:xfrm>
                    <a:off x="7015452" y="2923164"/>
                    <a:ext cx="152594" cy="14129"/>
                  </a:xfrm>
                  <a:custGeom>
                    <a:avLst/>
                    <a:gdLst>
                      <a:gd name="connsiteX0" fmla="*/ 145564 w 152594"/>
                      <a:gd name="connsiteY0" fmla="*/ 14129 h 14129"/>
                      <a:gd name="connsiteX1" fmla="*/ 7261 w 152594"/>
                      <a:gd name="connsiteY1" fmla="*/ 14129 h 14129"/>
                      <a:gd name="connsiteX2" fmla="*/ 0 w 152594"/>
                      <a:gd name="connsiteY2" fmla="*/ 7065 h 14129"/>
                      <a:gd name="connsiteX3" fmla="*/ 7261 w 152594"/>
                      <a:gd name="connsiteY3" fmla="*/ 0 h 14129"/>
                      <a:gd name="connsiteX4" fmla="*/ 145564 w 152594"/>
                      <a:gd name="connsiteY4" fmla="*/ 0 h 14129"/>
                      <a:gd name="connsiteX5" fmla="*/ 152594 w 152594"/>
                      <a:gd name="connsiteY5" fmla="*/ 6840 h 14129"/>
                      <a:gd name="connsiteX6" fmla="*/ 145564 w 152594"/>
                      <a:gd name="connsiteY6" fmla="*/ 13681 h 1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94" h="14129">
                        <a:moveTo>
                          <a:pt x="145564" y="14129"/>
                        </a:moveTo>
                        <a:lnTo>
                          <a:pt x="7261" y="14129"/>
                        </a:lnTo>
                        <a:cubicBezTo>
                          <a:pt x="3251" y="14129"/>
                          <a:pt x="0" y="10966"/>
                          <a:pt x="0" y="7065"/>
                        </a:cubicBezTo>
                        <a:cubicBezTo>
                          <a:pt x="0" y="3163"/>
                          <a:pt x="3251" y="0"/>
                          <a:pt x="7261" y="0"/>
                        </a:cubicBezTo>
                        <a:lnTo>
                          <a:pt x="145564" y="0"/>
                        </a:lnTo>
                        <a:cubicBezTo>
                          <a:pt x="149447" y="0"/>
                          <a:pt x="152594" y="3063"/>
                          <a:pt x="152594" y="6840"/>
                        </a:cubicBezTo>
                        <a:cubicBezTo>
                          <a:pt x="152594" y="10618"/>
                          <a:pt x="149447" y="13681"/>
                          <a:pt x="145564" y="13681"/>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77" name="Freeform 101">
                    <a:extLst>
                      <a:ext uri="{FF2B5EF4-FFF2-40B4-BE49-F238E27FC236}">
                        <a16:creationId xmlns:a16="http://schemas.microsoft.com/office/drawing/2014/main" id="{48C6DA68-4ED1-4C8D-8749-45345DD095EA}"/>
                      </a:ext>
                    </a:extLst>
                  </p:cNvPr>
                  <p:cNvSpPr/>
                  <p:nvPr/>
                </p:nvSpPr>
                <p:spPr>
                  <a:xfrm>
                    <a:off x="7128768" y="2992072"/>
                    <a:ext cx="112786" cy="13682"/>
                  </a:xfrm>
                  <a:custGeom>
                    <a:avLst/>
                    <a:gdLst>
                      <a:gd name="connsiteX0" fmla="*/ 104857 w 112786"/>
                      <a:gd name="connsiteY0" fmla="*/ 13625 h 13682"/>
                      <a:gd name="connsiteX1" fmla="*/ 7929 w 112786"/>
                      <a:gd name="connsiteY1" fmla="*/ 13625 h 13682"/>
                      <a:gd name="connsiteX2" fmla="*/ 58 w 112786"/>
                      <a:gd name="connsiteY2" fmla="*/ 7715 h 13682"/>
                      <a:gd name="connsiteX3" fmla="*/ 6133 w 112786"/>
                      <a:gd name="connsiteY3" fmla="*/ 57 h 13682"/>
                      <a:gd name="connsiteX4" fmla="*/ 7929 w 112786"/>
                      <a:gd name="connsiteY4" fmla="*/ 57 h 13682"/>
                      <a:gd name="connsiteX5" fmla="*/ 104857 w 112786"/>
                      <a:gd name="connsiteY5" fmla="*/ 57 h 13682"/>
                      <a:gd name="connsiteX6" fmla="*/ 112728 w 112786"/>
                      <a:gd name="connsiteY6" fmla="*/ 5967 h 13682"/>
                      <a:gd name="connsiteX7" fmla="*/ 106653 w 112786"/>
                      <a:gd name="connsiteY7" fmla="*/ 13625 h 13682"/>
                      <a:gd name="connsiteX8" fmla="*/ 104857 w 112786"/>
                      <a:gd name="connsiteY8" fmla="*/ 13625 h 13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786" h="13682">
                        <a:moveTo>
                          <a:pt x="104857" y="13625"/>
                        </a:moveTo>
                        <a:lnTo>
                          <a:pt x="7929" y="13625"/>
                        </a:lnTo>
                        <a:cubicBezTo>
                          <a:pt x="4079" y="14108"/>
                          <a:pt x="555" y="11462"/>
                          <a:pt x="58" y="7715"/>
                        </a:cubicBezTo>
                        <a:cubicBezTo>
                          <a:pt x="-438" y="3968"/>
                          <a:pt x="2282" y="540"/>
                          <a:pt x="6133" y="57"/>
                        </a:cubicBezTo>
                        <a:cubicBezTo>
                          <a:pt x="6729" y="-18"/>
                          <a:pt x="7333" y="-18"/>
                          <a:pt x="7929" y="57"/>
                        </a:cubicBezTo>
                        <a:lnTo>
                          <a:pt x="104857" y="57"/>
                        </a:lnTo>
                        <a:cubicBezTo>
                          <a:pt x="108708" y="-426"/>
                          <a:pt x="112232" y="2220"/>
                          <a:pt x="112728" y="5967"/>
                        </a:cubicBezTo>
                        <a:cubicBezTo>
                          <a:pt x="113224" y="9714"/>
                          <a:pt x="110504" y="13143"/>
                          <a:pt x="106653" y="13625"/>
                        </a:cubicBezTo>
                        <a:cubicBezTo>
                          <a:pt x="106057" y="13700"/>
                          <a:pt x="105453" y="13700"/>
                          <a:pt x="104857" y="13625"/>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78" name="Freeform 102">
                    <a:extLst>
                      <a:ext uri="{FF2B5EF4-FFF2-40B4-BE49-F238E27FC236}">
                        <a16:creationId xmlns:a16="http://schemas.microsoft.com/office/drawing/2014/main" id="{3835B730-C14F-4674-939C-881F71701B1E}"/>
                      </a:ext>
                    </a:extLst>
                  </p:cNvPr>
                  <p:cNvSpPr/>
                  <p:nvPr/>
                </p:nvSpPr>
                <p:spPr>
                  <a:xfrm>
                    <a:off x="7189052" y="2700310"/>
                    <a:ext cx="95569" cy="264569"/>
                  </a:xfrm>
                  <a:custGeom>
                    <a:avLst/>
                    <a:gdLst>
                      <a:gd name="connsiteX0" fmla="*/ 46647 w 95569"/>
                      <a:gd name="connsiteY0" fmla="*/ 264570 h 264569"/>
                      <a:gd name="connsiteX1" fmla="*/ 45494 w 95569"/>
                      <a:gd name="connsiteY1" fmla="*/ 264570 h 264569"/>
                      <a:gd name="connsiteX2" fmla="*/ 5847 w 95569"/>
                      <a:gd name="connsiteY2" fmla="*/ 258066 h 264569"/>
                      <a:gd name="connsiteX3" fmla="*/ 1352 w 95569"/>
                      <a:gd name="connsiteY3" fmla="*/ 255262 h 264569"/>
                      <a:gd name="connsiteX4" fmla="*/ 85 w 95569"/>
                      <a:gd name="connsiteY4" fmla="*/ 250216 h 264569"/>
                      <a:gd name="connsiteX5" fmla="*/ 41921 w 95569"/>
                      <a:gd name="connsiteY5" fmla="*/ 9793 h 264569"/>
                      <a:gd name="connsiteX6" fmla="*/ 55867 w 95569"/>
                      <a:gd name="connsiteY6" fmla="*/ 149 h 264569"/>
                      <a:gd name="connsiteX7" fmla="*/ 85487 w 95569"/>
                      <a:gd name="connsiteY7" fmla="*/ 5083 h 264569"/>
                      <a:gd name="connsiteX8" fmla="*/ 95398 w 95569"/>
                      <a:gd name="connsiteY8" fmla="*/ 18652 h 264569"/>
                      <a:gd name="connsiteX9" fmla="*/ 53562 w 95569"/>
                      <a:gd name="connsiteY9" fmla="*/ 258851 h 264569"/>
                      <a:gd name="connsiteX10" fmla="*/ 46647 w 95569"/>
                      <a:gd name="connsiteY10" fmla="*/ 264570 h 264569"/>
                      <a:gd name="connsiteX11" fmla="*/ 15067 w 95569"/>
                      <a:gd name="connsiteY11" fmla="*/ 245282 h 264569"/>
                      <a:gd name="connsiteX12" fmla="*/ 40884 w 95569"/>
                      <a:gd name="connsiteY12" fmla="*/ 249543 h 264569"/>
                      <a:gd name="connsiteX13" fmla="*/ 81222 w 95569"/>
                      <a:gd name="connsiteY13" fmla="*/ 17755 h 264569"/>
                      <a:gd name="connsiteX14" fmla="*/ 55406 w 95569"/>
                      <a:gd name="connsiteY14" fmla="*/ 13494 h 26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569" h="264569">
                        <a:moveTo>
                          <a:pt x="46647" y="264570"/>
                        </a:moveTo>
                        <a:lnTo>
                          <a:pt x="45494" y="264570"/>
                        </a:lnTo>
                        <a:lnTo>
                          <a:pt x="5847" y="258066"/>
                        </a:lnTo>
                        <a:cubicBezTo>
                          <a:pt x="4028" y="257743"/>
                          <a:pt x="2414" y="256736"/>
                          <a:pt x="1352" y="255262"/>
                        </a:cubicBezTo>
                        <a:cubicBezTo>
                          <a:pt x="253" y="253813"/>
                          <a:pt x="-204" y="251996"/>
                          <a:pt x="85" y="250216"/>
                        </a:cubicBezTo>
                        <a:lnTo>
                          <a:pt x="41921" y="9793"/>
                        </a:lnTo>
                        <a:cubicBezTo>
                          <a:pt x="43094" y="3419"/>
                          <a:pt x="49295" y="-868"/>
                          <a:pt x="55867" y="149"/>
                        </a:cubicBezTo>
                        <a:lnTo>
                          <a:pt x="85487" y="5083"/>
                        </a:lnTo>
                        <a:cubicBezTo>
                          <a:pt x="92074" y="6169"/>
                          <a:pt x="96510" y="12243"/>
                          <a:pt x="95398" y="18652"/>
                        </a:cubicBezTo>
                        <a:lnTo>
                          <a:pt x="53562" y="258851"/>
                        </a:lnTo>
                        <a:cubicBezTo>
                          <a:pt x="52999" y="262143"/>
                          <a:pt x="50077" y="264560"/>
                          <a:pt x="46647" y="264570"/>
                        </a:cubicBezTo>
                        <a:close/>
                        <a:moveTo>
                          <a:pt x="15067" y="245282"/>
                        </a:moveTo>
                        <a:lnTo>
                          <a:pt x="40884" y="249543"/>
                        </a:lnTo>
                        <a:lnTo>
                          <a:pt x="81222" y="17755"/>
                        </a:lnTo>
                        <a:lnTo>
                          <a:pt x="55406" y="13494"/>
                        </a:ln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79" name="Freeform 103">
                    <a:extLst>
                      <a:ext uri="{FF2B5EF4-FFF2-40B4-BE49-F238E27FC236}">
                        <a16:creationId xmlns:a16="http://schemas.microsoft.com/office/drawing/2014/main" id="{5A49A211-D5E5-4A70-8FF6-43DB85192223}"/>
                      </a:ext>
                    </a:extLst>
                  </p:cNvPr>
                  <p:cNvSpPr/>
                  <p:nvPr/>
                </p:nvSpPr>
                <p:spPr>
                  <a:xfrm>
                    <a:off x="7189187" y="2944722"/>
                    <a:ext cx="53638" cy="60976"/>
                  </a:xfrm>
                  <a:custGeom>
                    <a:avLst/>
                    <a:gdLst>
                      <a:gd name="connsiteX0" fmla="*/ 18966 w 53638"/>
                      <a:gd name="connsiteY0" fmla="*/ 60976 h 60976"/>
                      <a:gd name="connsiteX1" fmla="*/ 17929 w 53638"/>
                      <a:gd name="connsiteY1" fmla="*/ 60976 h 60976"/>
                      <a:gd name="connsiteX2" fmla="*/ 12397 w 53638"/>
                      <a:gd name="connsiteY2" fmla="*/ 55817 h 60976"/>
                      <a:gd name="connsiteX3" fmla="*/ 180 w 53638"/>
                      <a:gd name="connsiteY3" fmla="*/ 8383 h 60976"/>
                      <a:gd name="connsiteX4" fmla="*/ 1909 w 53638"/>
                      <a:gd name="connsiteY4" fmla="*/ 2216 h 60976"/>
                      <a:gd name="connsiteX5" fmla="*/ 8133 w 53638"/>
                      <a:gd name="connsiteY5" fmla="*/ 85 h 60976"/>
                      <a:gd name="connsiteX6" fmla="*/ 47780 w 53638"/>
                      <a:gd name="connsiteY6" fmla="*/ 6589 h 60976"/>
                      <a:gd name="connsiteX7" fmla="*/ 53081 w 53638"/>
                      <a:gd name="connsiteY7" fmla="*/ 10626 h 60976"/>
                      <a:gd name="connsiteX8" fmla="*/ 52505 w 53638"/>
                      <a:gd name="connsiteY8" fmla="*/ 17018 h 60976"/>
                      <a:gd name="connsiteX9" fmla="*/ 24844 w 53638"/>
                      <a:gd name="connsiteY9" fmla="*/ 57948 h 60976"/>
                      <a:gd name="connsiteX10" fmla="*/ 18966 w 53638"/>
                      <a:gd name="connsiteY10" fmla="*/ 60976 h 60976"/>
                      <a:gd name="connsiteX11" fmla="*/ 16200 w 53638"/>
                      <a:gd name="connsiteY11" fmla="*/ 15224 h 60976"/>
                      <a:gd name="connsiteX12" fmla="*/ 21963 w 53638"/>
                      <a:gd name="connsiteY12" fmla="*/ 37651 h 60976"/>
                      <a:gd name="connsiteX13" fmla="*/ 34871 w 53638"/>
                      <a:gd name="connsiteY13" fmla="*/ 18363 h 6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8" h="60976">
                        <a:moveTo>
                          <a:pt x="18966" y="60976"/>
                        </a:moveTo>
                        <a:lnTo>
                          <a:pt x="17929" y="60976"/>
                        </a:lnTo>
                        <a:cubicBezTo>
                          <a:pt x="15170" y="60527"/>
                          <a:pt x="12975" y="58480"/>
                          <a:pt x="12397" y="55817"/>
                        </a:cubicBezTo>
                        <a:lnTo>
                          <a:pt x="180" y="8383"/>
                        </a:lnTo>
                        <a:cubicBezTo>
                          <a:pt x="-348" y="6175"/>
                          <a:pt x="302" y="3857"/>
                          <a:pt x="1909" y="2216"/>
                        </a:cubicBezTo>
                        <a:cubicBezTo>
                          <a:pt x="3479" y="526"/>
                          <a:pt x="5821" y="-276"/>
                          <a:pt x="8133" y="85"/>
                        </a:cubicBezTo>
                        <a:lnTo>
                          <a:pt x="47780" y="6589"/>
                        </a:lnTo>
                        <a:cubicBezTo>
                          <a:pt x="50104" y="7043"/>
                          <a:pt x="52070" y="8540"/>
                          <a:pt x="53081" y="10626"/>
                        </a:cubicBezTo>
                        <a:cubicBezTo>
                          <a:pt x="53992" y="12717"/>
                          <a:pt x="53776" y="15112"/>
                          <a:pt x="52505" y="17018"/>
                        </a:cubicBezTo>
                        <a:lnTo>
                          <a:pt x="24844" y="57948"/>
                        </a:lnTo>
                        <a:cubicBezTo>
                          <a:pt x="23545" y="59868"/>
                          <a:pt x="21329" y="61010"/>
                          <a:pt x="18966" y="60976"/>
                        </a:cubicBezTo>
                        <a:close/>
                        <a:moveTo>
                          <a:pt x="16200" y="15224"/>
                        </a:moveTo>
                        <a:lnTo>
                          <a:pt x="21963" y="37651"/>
                        </a:lnTo>
                        <a:lnTo>
                          <a:pt x="34871" y="18363"/>
                        </a:ln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80" name="Freeform 104">
                    <a:extLst>
                      <a:ext uri="{FF2B5EF4-FFF2-40B4-BE49-F238E27FC236}">
                        <a16:creationId xmlns:a16="http://schemas.microsoft.com/office/drawing/2014/main" id="{3C680521-81E1-4918-A95E-787FE4FB98D3}"/>
                      </a:ext>
                    </a:extLst>
                  </p:cNvPr>
                  <p:cNvSpPr/>
                  <p:nvPr/>
                </p:nvSpPr>
                <p:spPr>
                  <a:xfrm>
                    <a:off x="7236659" y="2677628"/>
                    <a:ext cx="44169" cy="40887"/>
                  </a:xfrm>
                  <a:custGeom>
                    <a:avLst/>
                    <a:gdLst>
                      <a:gd name="connsiteX0" fmla="*/ 34884 w 44169"/>
                      <a:gd name="connsiteY0" fmla="*/ 40885 h 40887"/>
                      <a:gd name="connsiteX1" fmla="*/ 33731 w 44169"/>
                      <a:gd name="connsiteY1" fmla="*/ 40885 h 40887"/>
                      <a:gd name="connsiteX2" fmla="*/ 5840 w 44169"/>
                      <a:gd name="connsiteY2" fmla="*/ 36288 h 40887"/>
                      <a:gd name="connsiteX3" fmla="*/ 77 w 44169"/>
                      <a:gd name="connsiteY3" fmla="*/ 28438 h 40887"/>
                      <a:gd name="connsiteX4" fmla="*/ 2152 w 44169"/>
                      <a:gd name="connsiteY4" fmla="*/ 17224 h 40887"/>
                      <a:gd name="connsiteX5" fmla="*/ 10796 w 44169"/>
                      <a:gd name="connsiteY5" fmla="*/ 3880 h 40887"/>
                      <a:gd name="connsiteX6" fmla="*/ 26585 w 44169"/>
                      <a:gd name="connsiteY6" fmla="*/ 292 h 40887"/>
                      <a:gd name="connsiteX7" fmla="*/ 40300 w 44169"/>
                      <a:gd name="connsiteY7" fmla="*/ 8702 h 40887"/>
                      <a:gd name="connsiteX8" fmla="*/ 43873 w 44169"/>
                      <a:gd name="connsiteY8" fmla="*/ 24065 h 40887"/>
                      <a:gd name="connsiteX9" fmla="*/ 41799 w 44169"/>
                      <a:gd name="connsiteY9" fmla="*/ 35279 h 40887"/>
                      <a:gd name="connsiteX10" fmla="*/ 39033 w 44169"/>
                      <a:gd name="connsiteY10" fmla="*/ 39652 h 40887"/>
                      <a:gd name="connsiteX11" fmla="*/ 34884 w 44169"/>
                      <a:gd name="connsiteY11" fmla="*/ 40885 h 40887"/>
                      <a:gd name="connsiteX12" fmla="*/ 15060 w 44169"/>
                      <a:gd name="connsiteY12" fmla="*/ 23841 h 40887"/>
                      <a:gd name="connsiteX13" fmla="*/ 29236 w 44169"/>
                      <a:gd name="connsiteY13" fmla="*/ 26195 h 40887"/>
                      <a:gd name="connsiteX14" fmla="*/ 30158 w 44169"/>
                      <a:gd name="connsiteY14" fmla="*/ 21261 h 40887"/>
                      <a:gd name="connsiteX15" fmla="*/ 28890 w 44169"/>
                      <a:gd name="connsiteY15" fmla="*/ 15991 h 40887"/>
                      <a:gd name="connsiteX16" fmla="*/ 24280 w 44169"/>
                      <a:gd name="connsiteY16" fmla="*/ 13187 h 40887"/>
                      <a:gd name="connsiteX17" fmla="*/ 15982 w 44169"/>
                      <a:gd name="connsiteY17" fmla="*/ 18906 h 4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169" h="40887">
                        <a:moveTo>
                          <a:pt x="34884" y="40885"/>
                        </a:moveTo>
                        <a:lnTo>
                          <a:pt x="33731" y="40885"/>
                        </a:lnTo>
                        <a:lnTo>
                          <a:pt x="5840" y="36288"/>
                        </a:lnTo>
                        <a:cubicBezTo>
                          <a:pt x="2062" y="35604"/>
                          <a:pt x="-483" y="32137"/>
                          <a:pt x="77" y="28438"/>
                        </a:cubicBezTo>
                        <a:lnTo>
                          <a:pt x="2152" y="17224"/>
                        </a:lnTo>
                        <a:cubicBezTo>
                          <a:pt x="3054" y="11820"/>
                          <a:pt x="6174" y="7003"/>
                          <a:pt x="10796" y="3880"/>
                        </a:cubicBezTo>
                        <a:cubicBezTo>
                          <a:pt x="15346" y="661"/>
                          <a:pt x="21040" y="-633"/>
                          <a:pt x="26585" y="292"/>
                        </a:cubicBezTo>
                        <a:cubicBezTo>
                          <a:pt x="32103" y="1263"/>
                          <a:pt x="37020" y="4277"/>
                          <a:pt x="40300" y="8702"/>
                        </a:cubicBezTo>
                        <a:cubicBezTo>
                          <a:pt x="43521" y="13167"/>
                          <a:pt x="44804" y="18686"/>
                          <a:pt x="43873" y="24065"/>
                        </a:cubicBezTo>
                        <a:lnTo>
                          <a:pt x="41799" y="35279"/>
                        </a:lnTo>
                        <a:cubicBezTo>
                          <a:pt x="41559" y="37053"/>
                          <a:pt x="40553" y="38644"/>
                          <a:pt x="39033" y="39652"/>
                        </a:cubicBezTo>
                        <a:cubicBezTo>
                          <a:pt x="37821" y="40485"/>
                          <a:pt x="36367" y="40918"/>
                          <a:pt x="34884" y="40885"/>
                        </a:cubicBezTo>
                        <a:close/>
                        <a:moveTo>
                          <a:pt x="15060" y="23841"/>
                        </a:moveTo>
                        <a:lnTo>
                          <a:pt x="29236" y="26195"/>
                        </a:lnTo>
                        <a:lnTo>
                          <a:pt x="30158" y="21261"/>
                        </a:lnTo>
                        <a:cubicBezTo>
                          <a:pt x="30447" y="19411"/>
                          <a:pt x="29993" y="17524"/>
                          <a:pt x="28890" y="15991"/>
                        </a:cubicBezTo>
                        <a:cubicBezTo>
                          <a:pt x="27761" y="14536"/>
                          <a:pt x="26119" y="13537"/>
                          <a:pt x="24280" y="13187"/>
                        </a:cubicBezTo>
                        <a:cubicBezTo>
                          <a:pt x="20375" y="12576"/>
                          <a:pt x="16685" y="15119"/>
                          <a:pt x="15982" y="18906"/>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81" name="Freeform 105">
                    <a:extLst>
                      <a:ext uri="{FF2B5EF4-FFF2-40B4-BE49-F238E27FC236}">
                        <a16:creationId xmlns:a16="http://schemas.microsoft.com/office/drawing/2014/main" id="{A76C0A36-BBE9-47DA-A046-1FC9067BDDE0}"/>
                      </a:ext>
                    </a:extLst>
                  </p:cNvPr>
                  <p:cNvSpPr/>
                  <p:nvPr/>
                </p:nvSpPr>
                <p:spPr>
                  <a:xfrm>
                    <a:off x="7226677" y="2730239"/>
                    <a:ext cx="72825" cy="106579"/>
                  </a:xfrm>
                  <a:custGeom>
                    <a:avLst/>
                    <a:gdLst>
                      <a:gd name="connsiteX0" fmla="*/ 53279 w 72825"/>
                      <a:gd name="connsiteY0" fmla="*/ 106580 h 106579"/>
                      <a:gd name="connsiteX1" fmla="*/ 52127 w 72825"/>
                      <a:gd name="connsiteY1" fmla="*/ 106580 h 106579"/>
                      <a:gd name="connsiteX2" fmla="*/ 46447 w 72825"/>
                      <a:gd name="connsiteY2" fmla="*/ 99030 h 106579"/>
                      <a:gd name="connsiteX3" fmla="*/ 46479 w 72825"/>
                      <a:gd name="connsiteY3" fmla="*/ 98842 h 106579"/>
                      <a:gd name="connsiteX4" fmla="*/ 58696 w 72825"/>
                      <a:gd name="connsiteY4" fmla="*/ 28196 h 106579"/>
                      <a:gd name="connsiteX5" fmla="*/ 53971 w 72825"/>
                      <a:gd name="connsiteY5" fmla="*/ 21804 h 106579"/>
                      <a:gd name="connsiteX6" fmla="*/ 5450 w 72825"/>
                      <a:gd name="connsiteY6" fmla="*/ 13506 h 106579"/>
                      <a:gd name="connsiteX7" fmla="*/ 182 w 72825"/>
                      <a:gd name="connsiteY7" fmla="*/ 5301 h 106579"/>
                      <a:gd name="connsiteX8" fmla="*/ 7870 w 72825"/>
                      <a:gd name="connsiteY8" fmla="*/ 49 h 106579"/>
                      <a:gd name="connsiteX9" fmla="*/ 56391 w 72825"/>
                      <a:gd name="connsiteY9" fmla="*/ 8011 h 106579"/>
                      <a:gd name="connsiteX10" fmla="*/ 72527 w 72825"/>
                      <a:gd name="connsiteY10" fmla="*/ 30439 h 106579"/>
                      <a:gd name="connsiteX11" fmla="*/ 60195 w 72825"/>
                      <a:gd name="connsiteY11" fmla="*/ 101085 h 106579"/>
                      <a:gd name="connsiteX12" fmla="*/ 53279 w 72825"/>
                      <a:gd name="connsiteY12" fmla="*/ 106580 h 10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825" h="106579">
                        <a:moveTo>
                          <a:pt x="53279" y="106580"/>
                        </a:moveTo>
                        <a:lnTo>
                          <a:pt x="52127" y="106580"/>
                        </a:lnTo>
                        <a:cubicBezTo>
                          <a:pt x="48416" y="106021"/>
                          <a:pt x="45873" y="102641"/>
                          <a:pt x="46447" y="99030"/>
                        </a:cubicBezTo>
                        <a:cubicBezTo>
                          <a:pt x="46457" y="98967"/>
                          <a:pt x="46468" y="98905"/>
                          <a:pt x="46479" y="98842"/>
                        </a:cubicBezTo>
                        <a:lnTo>
                          <a:pt x="58696" y="28196"/>
                        </a:lnTo>
                        <a:cubicBezTo>
                          <a:pt x="59182" y="25166"/>
                          <a:pt x="57077" y="22319"/>
                          <a:pt x="53971" y="21804"/>
                        </a:cubicBezTo>
                        <a:lnTo>
                          <a:pt x="5450" y="13506"/>
                        </a:lnTo>
                        <a:cubicBezTo>
                          <a:pt x="1666" y="12655"/>
                          <a:pt x="-692" y="8982"/>
                          <a:pt x="182" y="5301"/>
                        </a:cubicBezTo>
                        <a:cubicBezTo>
                          <a:pt x="990" y="1897"/>
                          <a:pt x="4305" y="-367"/>
                          <a:pt x="7870" y="49"/>
                        </a:cubicBezTo>
                        <a:lnTo>
                          <a:pt x="56391" y="8011"/>
                        </a:lnTo>
                        <a:cubicBezTo>
                          <a:pt x="67198" y="9890"/>
                          <a:pt x="74411" y="19916"/>
                          <a:pt x="72527" y="30439"/>
                        </a:cubicBezTo>
                        <a:lnTo>
                          <a:pt x="60195" y="101085"/>
                        </a:lnTo>
                        <a:cubicBezTo>
                          <a:pt x="59534" y="104289"/>
                          <a:pt x="56637" y="106590"/>
                          <a:pt x="53279" y="106580"/>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82" name="Freeform 106">
                    <a:extLst>
                      <a:ext uri="{FF2B5EF4-FFF2-40B4-BE49-F238E27FC236}">
                        <a16:creationId xmlns:a16="http://schemas.microsoft.com/office/drawing/2014/main" id="{B488B42B-1A8C-4E54-8327-41339DD77E19}"/>
                      </a:ext>
                    </a:extLst>
                  </p:cNvPr>
                  <p:cNvSpPr/>
                  <p:nvPr/>
                </p:nvSpPr>
                <p:spPr>
                  <a:xfrm>
                    <a:off x="7222964" y="2752687"/>
                    <a:ext cx="53079" cy="20100"/>
                  </a:xfrm>
                  <a:custGeom>
                    <a:avLst/>
                    <a:gdLst>
                      <a:gd name="connsiteX0" fmla="*/ 46158 w 53079"/>
                      <a:gd name="connsiteY0" fmla="*/ 19988 h 20100"/>
                      <a:gd name="connsiteX1" fmla="*/ 45005 w 53079"/>
                      <a:gd name="connsiteY1" fmla="*/ 19988 h 20100"/>
                      <a:gd name="connsiteX2" fmla="*/ 5359 w 53079"/>
                      <a:gd name="connsiteY2" fmla="*/ 13484 h 20100"/>
                      <a:gd name="connsiteX3" fmla="*/ 204 w 53079"/>
                      <a:gd name="connsiteY3" fmla="*/ 5212 h 20100"/>
                      <a:gd name="connsiteX4" fmla="*/ 7664 w 53079"/>
                      <a:gd name="connsiteY4" fmla="*/ 28 h 20100"/>
                      <a:gd name="connsiteX5" fmla="*/ 47310 w 53079"/>
                      <a:gd name="connsiteY5" fmla="*/ 6532 h 20100"/>
                      <a:gd name="connsiteX6" fmla="*/ 52963 w 53079"/>
                      <a:gd name="connsiteY6" fmla="*/ 14490 h 20100"/>
                      <a:gd name="connsiteX7" fmla="*/ 46158 w 53079"/>
                      <a:gd name="connsiteY7" fmla="*/ 20101 h 2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79" h="20100">
                        <a:moveTo>
                          <a:pt x="46158" y="19988"/>
                        </a:moveTo>
                        <a:lnTo>
                          <a:pt x="45005" y="19988"/>
                        </a:lnTo>
                        <a:lnTo>
                          <a:pt x="5359" y="13484"/>
                        </a:lnTo>
                        <a:cubicBezTo>
                          <a:pt x="1587" y="12585"/>
                          <a:pt x="-721" y="8882"/>
                          <a:pt x="204" y="5212"/>
                        </a:cubicBezTo>
                        <a:cubicBezTo>
                          <a:pt x="1031" y="1928"/>
                          <a:pt x="4202" y="-276"/>
                          <a:pt x="7664" y="28"/>
                        </a:cubicBezTo>
                        <a:lnTo>
                          <a:pt x="47310" y="6532"/>
                        </a:lnTo>
                        <a:cubicBezTo>
                          <a:pt x="51130" y="7211"/>
                          <a:pt x="53661" y="10774"/>
                          <a:pt x="52963" y="14490"/>
                        </a:cubicBezTo>
                        <a:cubicBezTo>
                          <a:pt x="52361" y="17700"/>
                          <a:pt x="49512" y="20049"/>
                          <a:pt x="46158" y="20101"/>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grpSp>
            <p:grpSp>
              <p:nvGrpSpPr>
                <p:cNvPr id="244" name="Graphic 66">
                  <a:extLst>
                    <a:ext uri="{FF2B5EF4-FFF2-40B4-BE49-F238E27FC236}">
                      <a16:creationId xmlns:a16="http://schemas.microsoft.com/office/drawing/2014/main" id="{52C5BDDF-3803-4B99-B26D-2EAB1CA9F2AA}"/>
                    </a:ext>
                  </a:extLst>
                </p:cNvPr>
                <p:cNvGrpSpPr>
                  <a:grpSpLocks noChangeAspect="1"/>
                </p:cNvGrpSpPr>
                <p:nvPr/>
              </p:nvGrpSpPr>
              <p:grpSpPr>
                <a:xfrm>
                  <a:off x="6927701" y="2141540"/>
                  <a:ext cx="327200" cy="417696"/>
                  <a:chOff x="6976613" y="2642799"/>
                  <a:chExt cx="327200" cy="417696"/>
                </a:xfrm>
                <a:solidFill>
                  <a:srgbClr val="FFFFFF"/>
                </a:solidFill>
              </p:grpSpPr>
              <p:sp>
                <p:nvSpPr>
                  <p:cNvPr id="257" name="Freeform 108">
                    <a:extLst>
                      <a:ext uri="{FF2B5EF4-FFF2-40B4-BE49-F238E27FC236}">
                        <a16:creationId xmlns:a16="http://schemas.microsoft.com/office/drawing/2014/main" id="{8F58B902-DA8A-4F0F-8EA8-5226909B5528}"/>
                      </a:ext>
                    </a:extLst>
                  </p:cNvPr>
                  <p:cNvSpPr/>
                  <p:nvPr/>
                </p:nvSpPr>
                <p:spPr>
                  <a:xfrm>
                    <a:off x="7218433" y="2937888"/>
                    <a:ext cx="85380" cy="85265"/>
                  </a:xfrm>
                  <a:custGeom>
                    <a:avLst/>
                    <a:gdLst>
                      <a:gd name="connsiteX0" fmla="*/ 63598 w 85380"/>
                      <a:gd name="connsiteY0" fmla="*/ 85265 h 85265"/>
                      <a:gd name="connsiteX1" fmla="*/ 48154 w 85380"/>
                      <a:gd name="connsiteY1" fmla="*/ 78926 h 85265"/>
                      <a:gd name="connsiteX2" fmla="*/ 2053 w 85380"/>
                      <a:gd name="connsiteY2" fmla="*/ 32825 h 85265"/>
                      <a:gd name="connsiteX3" fmla="*/ 94 w 85380"/>
                      <a:gd name="connsiteY3" fmla="*/ 26832 h 85265"/>
                      <a:gd name="connsiteX4" fmla="*/ 3782 w 85380"/>
                      <a:gd name="connsiteY4" fmla="*/ 21761 h 85265"/>
                      <a:gd name="connsiteX5" fmla="*/ 21761 w 85380"/>
                      <a:gd name="connsiteY5" fmla="*/ 3782 h 85265"/>
                      <a:gd name="connsiteX6" fmla="*/ 26832 w 85380"/>
                      <a:gd name="connsiteY6" fmla="*/ 94 h 85265"/>
                      <a:gd name="connsiteX7" fmla="*/ 32825 w 85380"/>
                      <a:gd name="connsiteY7" fmla="*/ 2053 h 85265"/>
                      <a:gd name="connsiteX8" fmla="*/ 78926 w 85380"/>
                      <a:gd name="connsiteY8" fmla="*/ 48154 h 85265"/>
                      <a:gd name="connsiteX9" fmla="*/ 85381 w 85380"/>
                      <a:gd name="connsiteY9" fmla="*/ 63483 h 85265"/>
                      <a:gd name="connsiteX10" fmla="*/ 78926 w 85380"/>
                      <a:gd name="connsiteY10" fmla="*/ 78926 h 85265"/>
                      <a:gd name="connsiteX11" fmla="*/ 63598 w 85380"/>
                      <a:gd name="connsiteY11" fmla="*/ 85265 h 85265"/>
                      <a:gd name="connsiteX12" fmla="*/ 17497 w 85380"/>
                      <a:gd name="connsiteY12" fmla="*/ 29137 h 85265"/>
                      <a:gd name="connsiteX13" fmla="*/ 57835 w 85380"/>
                      <a:gd name="connsiteY13" fmla="*/ 69245 h 85265"/>
                      <a:gd name="connsiteX14" fmla="*/ 69360 w 85380"/>
                      <a:gd name="connsiteY14" fmla="*/ 69245 h 85265"/>
                      <a:gd name="connsiteX15" fmla="*/ 69360 w 85380"/>
                      <a:gd name="connsiteY15" fmla="*/ 57720 h 85265"/>
                      <a:gd name="connsiteX16" fmla="*/ 29368 w 85380"/>
                      <a:gd name="connsiteY16" fmla="*/ 17843 h 85265"/>
                      <a:gd name="connsiteX17" fmla="*/ 24181 w 85380"/>
                      <a:gd name="connsiteY17" fmla="*/ 23720 h 85265"/>
                      <a:gd name="connsiteX18" fmla="*/ 17958 w 85380"/>
                      <a:gd name="connsiteY18" fmla="*/ 29368 h 85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380" h="85265">
                        <a:moveTo>
                          <a:pt x="63598" y="85265"/>
                        </a:moveTo>
                        <a:cubicBezTo>
                          <a:pt x="57810" y="85300"/>
                          <a:pt x="52249" y="83017"/>
                          <a:pt x="48154" y="78926"/>
                        </a:cubicBezTo>
                        <a:lnTo>
                          <a:pt x="2053" y="32825"/>
                        </a:lnTo>
                        <a:cubicBezTo>
                          <a:pt x="457" y="31270"/>
                          <a:pt x="-275" y="29030"/>
                          <a:pt x="94" y="26832"/>
                        </a:cubicBezTo>
                        <a:cubicBezTo>
                          <a:pt x="459" y="24657"/>
                          <a:pt x="1825" y="22779"/>
                          <a:pt x="3782" y="21761"/>
                        </a:cubicBezTo>
                        <a:cubicBezTo>
                          <a:pt x="11477" y="17754"/>
                          <a:pt x="17754" y="11477"/>
                          <a:pt x="21761" y="3782"/>
                        </a:cubicBezTo>
                        <a:cubicBezTo>
                          <a:pt x="22779" y="1825"/>
                          <a:pt x="24657" y="459"/>
                          <a:pt x="26832" y="94"/>
                        </a:cubicBezTo>
                        <a:cubicBezTo>
                          <a:pt x="29030" y="-275"/>
                          <a:pt x="31270" y="457"/>
                          <a:pt x="32825" y="2053"/>
                        </a:cubicBezTo>
                        <a:lnTo>
                          <a:pt x="78926" y="48154"/>
                        </a:lnTo>
                        <a:cubicBezTo>
                          <a:pt x="83064" y="52179"/>
                          <a:pt x="85393" y="57710"/>
                          <a:pt x="85381" y="63483"/>
                        </a:cubicBezTo>
                        <a:cubicBezTo>
                          <a:pt x="85385" y="69287"/>
                          <a:pt x="83060" y="74851"/>
                          <a:pt x="78926" y="78926"/>
                        </a:cubicBezTo>
                        <a:cubicBezTo>
                          <a:pt x="74882" y="83022"/>
                          <a:pt x="69354" y="85308"/>
                          <a:pt x="63598" y="85265"/>
                        </a:cubicBezTo>
                        <a:close/>
                        <a:moveTo>
                          <a:pt x="17497" y="29137"/>
                        </a:moveTo>
                        <a:lnTo>
                          <a:pt x="57835" y="69245"/>
                        </a:lnTo>
                        <a:cubicBezTo>
                          <a:pt x="61018" y="72428"/>
                          <a:pt x="66178" y="72428"/>
                          <a:pt x="69360" y="69245"/>
                        </a:cubicBezTo>
                        <a:cubicBezTo>
                          <a:pt x="72543" y="66063"/>
                          <a:pt x="72543" y="60903"/>
                          <a:pt x="69360" y="57720"/>
                        </a:cubicBezTo>
                        <a:lnTo>
                          <a:pt x="29368" y="17843"/>
                        </a:lnTo>
                        <a:cubicBezTo>
                          <a:pt x="27763" y="19908"/>
                          <a:pt x="26031" y="21871"/>
                          <a:pt x="24181" y="23720"/>
                        </a:cubicBezTo>
                        <a:cubicBezTo>
                          <a:pt x="22262" y="25767"/>
                          <a:pt x="20180" y="27655"/>
                          <a:pt x="17958" y="29368"/>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58" name="Freeform 109">
                    <a:extLst>
                      <a:ext uri="{FF2B5EF4-FFF2-40B4-BE49-F238E27FC236}">
                        <a16:creationId xmlns:a16="http://schemas.microsoft.com/office/drawing/2014/main" id="{1B009F64-77C5-40BA-BC4B-E69D815DBEF9}"/>
                      </a:ext>
                    </a:extLst>
                  </p:cNvPr>
                  <p:cNvSpPr/>
                  <p:nvPr/>
                </p:nvSpPr>
                <p:spPr>
                  <a:xfrm>
                    <a:off x="7042075" y="2642799"/>
                    <a:ext cx="172994" cy="114236"/>
                  </a:xfrm>
                  <a:custGeom>
                    <a:avLst/>
                    <a:gdLst>
                      <a:gd name="connsiteX0" fmla="*/ 166079 w 172994"/>
                      <a:gd name="connsiteY0" fmla="*/ 114237 h 114236"/>
                      <a:gd name="connsiteX1" fmla="*/ 7030 w 172994"/>
                      <a:gd name="connsiteY1" fmla="*/ 114237 h 114236"/>
                      <a:gd name="connsiteX2" fmla="*/ 0 w 172994"/>
                      <a:gd name="connsiteY2" fmla="*/ 107207 h 114236"/>
                      <a:gd name="connsiteX3" fmla="*/ 0 w 172994"/>
                      <a:gd name="connsiteY3" fmla="*/ 47045 h 114236"/>
                      <a:gd name="connsiteX4" fmla="*/ 18325 w 172994"/>
                      <a:gd name="connsiteY4" fmla="*/ 28835 h 114236"/>
                      <a:gd name="connsiteX5" fmla="*/ 45179 w 172994"/>
                      <a:gd name="connsiteY5" fmla="*/ 28835 h 114236"/>
                      <a:gd name="connsiteX6" fmla="*/ 101701 w 172994"/>
                      <a:gd name="connsiteY6" fmla="*/ 2720 h 114236"/>
                      <a:gd name="connsiteX7" fmla="*/ 127815 w 172994"/>
                      <a:gd name="connsiteY7" fmla="*/ 28835 h 114236"/>
                      <a:gd name="connsiteX8" fmla="*/ 154784 w 172994"/>
                      <a:gd name="connsiteY8" fmla="*/ 28835 h 114236"/>
                      <a:gd name="connsiteX9" fmla="*/ 172994 w 172994"/>
                      <a:gd name="connsiteY9" fmla="*/ 47045 h 114236"/>
                      <a:gd name="connsiteX10" fmla="*/ 172994 w 172994"/>
                      <a:gd name="connsiteY10" fmla="*/ 107207 h 114236"/>
                      <a:gd name="connsiteX11" fmla="*/ 166195 w 172994"/>
                      <a:gd name="connsiteY11" fmla="*/ 114236 h 114236"/>
                      <a:gd name="connsiteX12" fmla="*/ 166079 w 172994"/>
                      <a:gd name="connsiteY12" fmla="*/ 114237 h 114236"/>
                      <a:gd name="connsiteX13" fmla="*/ 14061 w 172994"/>
                      <a:gd name="connsiteY13" fmla="*/ 100291 h 114236"/>
                      <a:gd name="connsiteX14" fmla="*/ 159048 w 172994"/>
                      <a:gd name="connsiteY14" fmla="*/ 100291 h 114236"/>
                      <a:gd name="connsiteX15" fmla="*/ 159048 w 172994"/>
                      <a:gd name="connsiteY15" fmla="*/ 47045 h 114236"/>
                      <a:gd name="connsiteX16" fmla="*/ 154784 w 172994"/>
                      <a:gd name="connsiteY16" fmla="*/ 42780 h 114236"/>
                      <a:gd name="connsiteX17" fmla="*/ 122629 w 172994"/>
                      <a:gd name="connsiteY17" fmla="*/ 42780 h 114236"/>
                      <a:gd name="connsiteX18" fmla="*/ 115829 w 172994"/>
                      <a:gd name="connsiteY18" fmla="*/ 37363 h 114236"/>
                      <a:gd name="connsiteX19" fmla="*/ 80154 w 172994"/>
                      <a:gd name="connsiteY19" fmla="*/ 14490 h 114236"/>
                      <a:gd name="connsiteX20" fmla="*/ 57280 w 172994"/>
                      <a:gd name="connsiteY20" fmla="*/ 37363 h 114236"/>
                      <a:gd name="connsiteX21" fmla="*/ 50481 w 172994"/>
                      <a:gd name="connsiteY21" fmla="*/ 42780 h 114236"/>
                      <a:gd name="connsiteX22" fmla="*/ 18325 w 172994"/>
                      <a:gd name="connsiteY22" fmla="*/ 42780 h 114236"/>
                      <a:gd name="connsiteX23" fmla="*/ 14061 w 172994"/>
                      <a:gd name="connsiteY23" fmla="*/ 47045 h 11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2994" h="114236">
                        <a:moveTo>
                          <a:pt x="166079" y="114237"/>
                        </a:moveTo>
                        <a:lnTo>
                          <a:pt x="7030" y="114237"/>
                        </a:lnTo>
                        <a:cubicBezTo>
                          <a:pt x="3148" y="114237"/>
                          <a:pt x="0" y="111089"/>
                          <a:pt x="0" y="107207"/>
                        </a:cubicBezTo>
                        <a:lnTo>
                          <a:pt x="0" y="47045"/>
                        </a:lnTo>
                        <a:cubicBezTo>
                          <a:pt x="63" y="36969"/>
                          <a:pt x="8249" y="28835"/>
                          <a:pt x="18325" y="28835"/>
                        </a:cubicBezTo>
                        <a:lnTo>
                          <a:pt x="45179" y="28835"/>
                        </a:lnTo>
                        <a:cubicBezTo>
                          <a:pt x="53576" y="6015"/>
                          <a:pt x="78881" y="-5676"/>
                          <a:pt x="101701" y="2720"/>
                        </a:cubicBezTo>
                        <a:cubicBezTo>
                          <a:pt x="113812" y="7177"/>
                          <a:pt x="123358" y="16723"/>
                          <a:pt x="127815" y="28835"/>
                        </a:cubicBezTo>
                        <a:lnTo>
                          <a:pt x="154784" y="28835"/>
                        </a:lnTo>
                        <a:cubicBezTo>
                          <a:pt x="164841" y="28835"/>
                          <a:pt x="172994" y="36988"/>
                          <a:pt x="172994" y="47045"/>
                        </a:cubicBezTo>
                        <a:lnTo>
                          <a:pt x="172994" y="107207"/>
                        </a:lnTo>
                        <a:cubicBezTo>
                          <a:pt x="173058" y="111025"/>
                          <a:pt x="170014" y="114172"/>
                          <a:pt x="166195" y="114236"/>
                        </a:cubicBezTo>
                        <a:cubicBezTo>
                          <a:pt x="166156" y="114237"/>
                          <a:pt x="166118" y="114237"/>
                          <a:pt x="166079" y="114237"/>
                        </a:cubicBezTo>
                        <a:close/>
                        <a:moveTo>
                          <a:pt x="14061" y="100291"/>
                        </a:moveTo>
                        <a:lnTo>
                          <a:pt x="159048" y="100291"/>
                        </a:lnTo>
                        <a:lnTo>
                          <a:pt x="159048" y="47045"/>
                        </a:lnTo>
                        <a:cubicBezTo>
                          <a:pt x="159048" y="44690"/>
                          <a:pt x="157139" y="42780"/>
                          <a:pt x="154784" y="42780"/>
                        </a:cubicBezTo>
                        <a:lnTo>
                          <a:pt x="122629" y="42780"/>
                        </a:lnTo>
                        <a:cubicBezTo>
                          <a:pt x="119383" y="42761"/>
                          <a:pt x="116574" y="40522"/>
                          <a:pt x="115829" y="37363"/>
                        </a:cubicBezTo>
                        <a:cubicBezTo>
                          <a:pt x="112294" y="21196"/>
                          <a:pt x="96322" y="10955"/>
                          <a:pt x="80154" y="14490"/>
                        </a:cubicBezTo>
                        <a:cubicBezTo>
                          <a:pt x="68716" y="16991"/>
                          <a:pt x="59781" y="25925"/>
                          <a:pt x="57280" y="37363"/>
                        </a:cubicBezTo>
                        <a:cubicBezTo>
                          <a:pt x="56536" y="40522"/>
                          <a:pt x="53726" y="42761"/>
                          <a:pt x="50481" y="42780"/>
                        </a:cubicBezTo>
                        <a:lnTo>
                          <a:pt x="18325" y="42780"/>
                        </a:lnTo>
                        <a:cubicBezTo>
                          <a:pt x="15970" y="42780"/>
                          <a:pt x="14061" y="44690"/>
                          <a:pt x="14061" y="47045"/>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59" name="Freeform 110">
                    <a:extLst>
                      <a:ext uri="{FF2B5EF4-FFF2-40B4-BE49-F238E27FC236}">
                        <a16:creationId xmlns:a16="http://schemas.microsoft.com/office/drawing/2014/main" id="{5219693C-2A9F-43C6-BB7A-28208D8064D0}"/>
                      </a:ext>
                    </a:extLst>
                  </p:cNvPr>
                  <p:cNvSpPr/>
                  <p:nvPr/>
                </p:nvSpPr>
                <p:spPr>
                  <a:xfrm>
                    <a:off x="7041176" y="2711914"/>
                    <a:ext cx="173110" cy="14061"/>
                  </a:xfrm>
                  <a:custGeom>
                    <a:avLst/>
                    <a:gdLst>
                      <a:gd name="connsiteX0" fmla="*/ 166978 w 173110"/>
                      <a:gd name="connsiteY0" fmla="*/ 14003 h 14061"/>
                      <a:gd name="connsiteX1" fmla="*/ 7929 w 173110"/>
                      <a:gd name="connsiteY1" fmla="*/ 14003 h 14061"/>
                      <a:gd name="connsiteX2" fmla="*/ 58 w 173110"/>
                      <a:gd name="connsiteY2" fmla="*/ 7929 h 14061"/>
                      <a:gd name="connsiteX3" fmla="*/ 6133 w 173110"/>
                      <a:gd name="connsiteY3" fmla="*/ 58 h 14061"/>
                      <a:gd name="connsiteX4" fmla="*/ 7929 w 173110"/>
                      <a:gd name="connsiteY4" fmla="*/ 58 h 14061"/>
                      <a:gd name="connsiteX5" fmla="*/ 166978 w 173110"/>
                      <a:gd name="connsiteY5" fmla="*/ 58 h 14061"/>
                      <a:gd name="connsiteX6" fmla="*/ 173052 w 173110"/>
                      <a:gd name="connsiteY6" fmla="*/ 7929 h 14061"/>
                      <a:gd name="connsiteX7" fmla="*/ 166978 w 173110"/>
                      <a:gd name="connsiteY7" fmla="*/ 14003 h 1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10" h="14061">
                        <a:moveTo>
                          <a:pt x="166978" y="14003"/>
                        </a:moveTo>
                        <a:lnTo>
                          <a:pt x="7929" y="14003"/>
                        </a:lnTo>
                        <a:cubicBezTo>
                          <a:pt x="4079" y="14499"/>
                          <a:pt x="555" y="11780"/>
                          <a:pt x="58" y="7929"/>
                        </a:cubicBezTo>
                        <a:cubicBezTo>
                          <a:pt x="-438" y="4078"/>
                          <a:pt x="2282" y="554"/>
                          <a:pt x="6133" y="58"/>
                        </a:cubicBezTo>
                        <a:cubicBezTo>
                          <a:pt x="6729" y="-19"/>
                          <a:pt x="7333" y="-19"/>
                          <a:pt x="7929" y="58"/>
                        </a:cubicBezTo>
                        <a:lnTo>
                          <a:pt x="166978" y="58"/>
                        </a:lnTo>
                        <a:cubicBezTo>
                          <a:pt x="170829" y="554"/>
                          <a:pt x="173549" y="4078"/>
                          <a:pt x="173052" y="7929"/>
                        </a:cubicBezTo>
                        <a:cubicBezTo>
                          <a:pt x="172644" y="11099"/>
                          <a:pt x="170148" y="13595"/>
                          <a:pt x="166978" y="14003"/>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60" name="Freeform 111">
                    <a:extLst>
                      <a:ext uri="{FF2B5EF4-FFF2-40B4-BE49-F238E27FC236}">
                        <a16:creationId xmlns:a16="http://schemas.microsoft.com/office/drawing/2014/main" id="{02B66C91-7BAE-4F3C-A44C-3821C6DBB73F}"/>
                      </a:ext>
                    </a:extLst>
                  </p:cNvPr>
                  <p:cNvSpPr/>
                  <p:nvPr/>
                </p:nvSpPr>
                <p:spPr>
                  <a:xfrm>
                    <a:off x="7052240" y="2806650"/>
                    <a:ext cx="152777" cy="14061"/>
                  </a:xfrm>
                  <a:custGeom>
                    <a:avLst/>
                    <a:gdLst>
                      <a:gd name="connsiteX0" fmla="*/ 144849 w 152778"/>
                      <a:gd name="connsiteY0" fmla="*/ 14004 h 14062"/>
                      <a:gd name="connsiteX1" fmla="*/ 7929 w 152778"/>
                      <a:gd name="connsiteY1" fmla="*/ 14004 h 14062"/>
                      <a:gd name="connsiteX2" fmla="*/ 58 w 152778"/>
                      <a:gd name="connsiteY2" fmla="*/ 7929 h 14062"/>
                      <a:gd name="connsiteX3" fmla="*/ 6133 w 152778"/>
                      <a:gd name="connsiteY3" fmla="*/ 58 h 14062"/>
                      <a:gd name="connsiteX4" fmla="*/ 7929 w 152778"/>
                      <a:gd name="connsiteY4" fmla="*/ 58 h 14062"/>
                      <a:gd name="connsiteX5" fmla="*/ 144849 w 152778"/>
                      <a:gd name="connsiteY5" fmla="*/ 58 h 14062"/>
                      <a:gd name="connsiteX6" fmla="*/ 152721 w 152778"/>
                      <a:gd name="connsiteY6" fmla="*/ 6133 h 14062"/>
                      <a:gd name="connsiteX7" fmla="*/ 146646 w 152778"/>
                      <a:gd name="connsiteY7" fmla="*/ 14004 h 14062"/>
                      <a:gd name="connsiteX8" fmla="*/ 144849 w 152778"/>
                      <a:gd name="connsiteY8" fmla="*/ 14004 h 1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78" h="14062">
                        <a:moveTo>
                          <a:pt x="144849" y="14004"/>
                        </a:moveTo>
                        <a:lnTo>
                          <a:pt x="7929" y="14004"/>
                        </a:lnTo>
                        <a:cubicBezTo>
                          <a:pt x="4079" y="14500"/>
                          <a:pt x="555" y="11780"/>
                          <a:pt x="58" y="7929"/>
                        </a:cubicBezTo>
                        <a:cubicBezTo>
                          <a:pt x="-438" y="4079"/>
                          <a:pt x="2282" y="555"/>
                          <a:pt x="6133" y="58"/>
                        </a:cubicBezTo>
                        <a:cubicBezTo>
                          <a:pt x="6729" y="-18"/>
                          <a:pt x="7333" y="-18"/>
                          <a:pt x="7929" y="58"/>
                        </a:cubicBezTo>
                        <a:lnTo>
                          <a:pt x="144849" y="58"/>
                        </a:lnTo>
                        <a:cubicBezTo>
                          <a:pt x="148700" y="-438"/>
                          <a:pt x="152224" y="2282"/>
                          <a:pt x="152721" y="6133"/>
                        </a:cubicBezTo>
                        <a:cubicBezTo>
                          <a:pt x="153217" y="9984"/>
                          <a:pt x="150497" y="13508"/>
                          <a:pt x="146646" y="14004"/>
                        </a:cubicBezTo>
                        <a:cubicBezTo>
                          <a:pt x="146050" y="14081"/>
                          <a:pt x="145446" y="14081"/>
                          <a:pt x="144849" y="14004"/>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61" name="Freeform 112">
                    <a:extLst>
                      <a:ext uri="{FF2B5EF4-FFF2-40B4-BE49-F238E27FC236}">
                        <a16:creationId xmlns:a16="http://schemas.microsoft.com/office/drawing/2014/main" id="{B65F3421-CB28-4BE4-996C-65233B934269}"/>
                      </a:ext>
                    </a:extLst>
                  </p:cNvPr>
                  <p:cNvSpPr/>
                  <p:nvPr/>
                </p:nvSpPr>
                <p:spPr>
                  <a:xfrm>
                    <a:off x="7053139" y="2842323"/>
                    <a:ext cx="150980" cy="14060"/>
                  </a:xfrm>
                  <a:custGeom>
                    <a:avLst/>
                    <a:gdLst>
                      <a:gd name="connsiteX0" fmla="*/ 143950 w 150980"/>
                      <a:gd name="connsiteY0" fmla="*/ 14061 h 14060"/>
                      <a:gd name="connsiteX1" fmla="*/ 7030 w 150980"/>
                      <a:gd name="connsiteY1" fmla="*/ 14061 h 14060"/>
                      <a:gd name="connsiteX2" fmla="*/ 0 w 150980"/>
                      <a:gd name="connsiteY2" fmla="*/ 7030 h 14060"/>
                      <a:gd name="connsiteX3" fmla="*/ 7030 w 150980"/>
                      <a:gd name="connsiteY3" fmla="*/ 0 h 14060"/>
                      <a:gd name="connsiteX4" fmla="*/ 143950 w 150980"/>
                      <a:gd name="connsiteY4" fmla="*/ 0 h 14060"/>
                      <a:gd name="connsiteX5" fmla="*/ 150981 w 150980"/>
                      <a:gd name="connsiteY5" fmla="*/ 7030 h 14060"/>
                      <a:gd name="connsiteX6" fmla="*/ 143950 w 150980"/>
                      <a:gd name="connsiteY6" fmla="*/ 14061 h 1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980" h="14060">
                        <a:moveTo>
                          <a:pt x="143950" y="14061"/>
                        </a:moveTo>
                        <a:lnTo>
                          <a:pt x="7030" y="14061"/>
                        </a:lnTo>
                        <a:cubicBezTo>
                          <a:pt x="3148" y="14061"/>
                          <a:pt x="0" y="10913"/>
                          <a:pt x="0" y="7030"/>
                        </a:cubicBezTo>
                        <a:cubicBezTo>
                          <a:pt x="0" y="3148"/>
                          <a:pt x="3148" y="0"/>
                          <a:pt x="7030" y="0"/>
                        </a:cubicBezTo>
                        <a:lnTo>
                          <a:pt x="143950" y="0"/>
                        </a:lnTo>
                        <a:cubicBezTo>
                          <a:pt x="147807" y="62"/>
                          <a:pt x="150919" y="3173"/>
                          <a:pt x="150981" y="7030"/>
                        </a:cubicBezTo>
                        <a:cubicBezTo>
                          <a:pt x="150981" y="10913"/>
                          <a:pt x="147833" y="14061"/>
                          <a:pt x="143950" y="14061"/>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62" name="Freeform 113">
                    <a:extLst>
                      <a:ext uri="{FF2B5EF4-FFF2-40B4-BE49-F238E27FC236}">
                        <a16:creationId xmlns:a16="http://schemas.microsoft.com/office/drawing/2014/main" id="{2DD7C4A7-4BE2-4498-B2A8-33EE12B30C90}"/>
                      </a:ext>
                    </a:extLst>
                  </p:cNvPr>
                  <p:cNvSpPr/>
                  <p:nvPr/>
                </p:nvSpPr>
                <p:spPr>
                  <a:xfrm>
                    <a:off x="7052240" y="2877993"/>
                    <a:ext cx="126433" cy="14061"/>
                  </a:xfrm>
                  <a:custGeom>
                    <a:avLst/>
                    <a:gdLst>
                      <a:gd name="connsiteX0" fmla="*/ 120301 w 126433"/>
                      <a:gd name="connsiteY0" fmla="*/ 14003 h 14061"/>
                      <a:gd name="connsiteX1" fmla="*/ 7929 w 126433"/>
                      <a:gd name="connsiteY1" fmla="*/ 14003 h 14061"/>
                      <a:gd name="connsiteX2" fmla="*/ 58 w 126433"/>
                      <a:gd name="connsiteY2" fmla="*/ 7929 h 14061"/>
                      <a:gd name="connsiteX3" fmla="*/ 6133 w 126433"/>
                      <a:gd name="connsiteY3" fmla="*/ 58 h 14061"/>
                      <a:gd name="connsiteX4" fmla="*/ 7929 w 126433"/>
                      <a:gd name="connsiteY4" fmla="*/ 58 h 14061"/>
                      <a:gd name="connsiteX5" fmla="*/ 120301 w 126433"/>
                      <a:gd name="connsiteY5" fmla="*/ 58 h 14061"/>
                      <a:gd name="connsiteX6" fmla="*/ 126375 w 126433"/>
                      <a:gd name="connsiteY6" fmla="*/ 7929 h 14061"/>
                      <a:gd name="connsiteX7" fmla="*/ 120301 w 126433"/>
                      <a:gd name="connsiteY7" fmla="*/ 14003 h 1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433" h="14061">
                        <a:moveTo>
                          <a:pt x="120301" y="14003"/>
                        </a:moveTo>
                        <a:lnTo>
                          <a:pt x="7929" y="14003"/>
                        </a:lnTo>
                        <a:cubicBezTo>
                          <a:pt x="4079" y="14499"/>
                          <a:pt x="555" y="11780"/>
                          <a:pt x="58" y="7929"/>
                        </a:cubicBezTo>
                        <a:cubicBezTo>
                          <a:pt x="-438" y="4078"/>
                          <a:pt x="2282" y="554"/>
                          <a:pt x="6133" y="58"/>
                        </a:cubicBezTo>
                        <a:cubicBezTo>
                          <a:pt x="6729" y="-19"/>
                          <a:pt x="7333" y="-19"/>
                          <a:pt x="7929" y="58"/>
                        </a:cubicBezTo>
                        <a:lnTo>
                          <a:pt x="120301" y="58"/>
                        </a:lnTo>
                        <a:cubicBezTo>
                          <a:pt x="124152" y="554"/>
                          <a:pt x="126871" y="4078"/>
                          <a:pt x="126375" y="7929"/>
                        </a:cubicBezTo>
                        <a:cubicBezTo>
                          <a:pt x="125967" y="11099"/>
                          <a:pt x="123471" y="13595"/>
                          <a:pt x="120301" y="14003"/>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63" name="Freeform 114">
                    <a:extLst>
                      <a:ext uri="{FF2B5EF4-FFF2-40B4-BE49-F238E27FC236}">
                        <a16:creationId xmlns:a16="http://schemas.microsoft.com/office/drawing/2014/main" id="{22F1C662-A8F0-41C1-BB8B-EC3232CFD6EA}"/>
                      </a:ext>
                    </a:extLst>
                  </p:cNvPr>
                  <p:cNvSpPr/>
                  <p:nvPr/>
                </p:nvSpPr>
                <p:spPr>
                  <a:xfrm>
                    <a:off x="7052240" y="2913722"/>
                    <a:ext cx="109260" cy="14061"/>
                  </a:xfrm>
                  <a:custGeom>
                    <a:avLst/>
                    <a:gdLst>
                      <a:gd name="connsiteX0" fmla="*/ 103128 w 109260"/>
                      <a:gd name="connsiteY0" fmla="*/ 14003 h 14061"/>
                      <a:gd name="connsiteX1" fmla="*/ 7929 w 109260"/>
                      <a:gd name="connsiteY1" fmla="*/ 14003 h 14061"/>
                      <a:gd name="connsiteX2" fmla="*/ 58 w 109260"/>
                      <a:gd name="connsiteY2" fmla="*/ 7929 h 14061"/>
                      <a:gd name="connsiteX3" fmla="*/ 6133 w 109260"/>
                      <a:gd name="connsiteY3" fmla="*/ 58 h 14061"/>
                      <a:gd name="connsiteX4" fmla="*/ 7929 w 109260"/>
                      <a:gd name="connsiteY4" fmla="*/ 58 h 14061"/>
                      <a:gd name="connsiteX5" fmla="*/ 103128 w 109260"/>
                      <a:gd name="connsiteY5" fmla="*/ 58 h 14061"/>
                      <a:gd name="connsiteX6" fmla="*/ 109203 w 109260"/>
                      <a:gd name="connsiteY6" fmla="*/ 7929 h 14061"/>
                      <a:gd name="connsiteX7" fmla="*/ 103128 w 109260"/>
                      <a:gd name="connsiteY7" fmla="*/ 14003 h 1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260" h="14061">
                        <a:moveTo>
                          <a:pt x="103128" y="14003"/>
                        </a:moveTo>
                        <a:lnTo>
                          <a:pt x="7929" y="14003"/>
                        </a:lnTo>
                        <a:cubicBezTo>
                          <a:pt x="4079" y="14499"/>
                          <a:pt x="555" y="11780"/>
                          <a:pt x="58" y="7929"/>
                        </a:cubicBezTo>
                        <a:cubicBezTo>
                          <a:pt x="-438" y="4078"/>
                          <a:pt x="2282" y="554"/>
                          <a:pt x="6133" y="58"/>
                        </a:cubicBezTo>
                        <a:cubicBezTo>
                          <a:pt x="6729" y="-19"/>
                          <a:pt x="7333" y="-19"/>
                          <a:pt x="7929" y="58"/>
                        </a:cubicBezTo>
                        <a:lnTo>
                          <a:pt x="103128" y="58"/>
                        </a:lnTo>
                        <a:cubicBezTo>
                          <a:pt x="106979" y="554"/>
                          <a:pt x="109699" y="4078"/>
                          <a:pt x="109203" y="7929"/>
                        </a:cubicBezTo>
                        <a:cubicBezTo>
                          <a:pt x="108794" y="11099"/>
                          <a:pt x="106298" y="13595"/>
                          <a:pt x="103128" y="14003"/>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64" name="Freeform 115">
                    <a:extLst>
                      <a:ext uri="{FF2B5EF4-FFF2-40B4-BE49-F238E27FC236}">
                        <a16:creationId xmlns:a16="http://schemas.microsoft.com/office/drawing/2014/main" id="{0702AF30-8B5D-4984-AC73-B846A2C06720}"/>
                      </a:ext>
                    </a:extLst>
                  </p:cNvPr>
                  <p:cNvSpPr/>
                  <p:nvPr/>
                </p:nvSpPr>
                <p:spPr>
                  <a:xfrm>
                    <a:off x="7052240" y="2949450"/>
                    <a:ext cx="120901" cy="14061"/>
                  </a:xfrm>
                  <a:custGeom>
                    <a:avLst/>
                    <a:gdLst>
                      <a:gd name="connsiteX0" fmla="*/ 114769 w 120901"/>
                      <a:gd name="connsiteY0" fmla="*/ 14003 h 14061"/>
                      <a:gd name="connsiteX1" fmla="*/ 7929 w 120901"/>
                      <a:gd name="connsiteY1" fmla="*/ 14003 h 14061"/>
                      <a:gd name="connsiteX2" fmla="*/ 58 w 120901"/>
                      <a:gd name="connsiteY2" fmla="*/ 7929 h 14061"/>
                      <a:gd name="connsiteX3" fmla="*/ 6133 w 120901"/>
                      <a:gd name="connsiteY3" fmla="*/ 58 h 14061"/>
                      <a:gd name="connsiteX4" fmla="*/ 7929 w 120901"/>
                      <a:gd name="connsiteY4" fmla="*/ 58 h 14061"/>
                      <a:gd name="connsiteX5" fmla="*/ 114769 w 120901"/>
                      <a:gd name="connsiteY5" fmla="*/ 58 h 14061"/>
                      <a:gd name="connsiteX6" fmla="*/ 120843 w 120901"/>
                      <a:gd name="connsiteY6" fmla="*/ 7929 h 14061"/>
                      <a:gd name="connsiteX7" fmla="*/ 114769 w 120901"/>
                      <a:gd name="connsiteY7" fmla="*/ 14003 h 1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01" h="14061">
                        <a:moveTo>
                          <a:pt x="114769" y="14003"/>
                        </a:moveTo>
                        <a:lnTo>
                          <a:pt x="7929" y="14003"/>
                        </a:lnTo>
                        <a:cubicBezTo>
                          <a:pt x="4079" y="14499"/>
                          <a:pt x="555" y="11780"/>
                          <a:pt x="58" y="7929"/>
                        </a:cubicBezTo>
                        <a:cubicBezTo>
                          <a:pt x="-438" y="4078"/>
                          <a:pt x="2282" y="554"/>
                          <a:pt x="6133" y="58"/>
                        </a:cubicBezTo>
                        <a:cubicBezTo>
                          <a:pt x="6729" y="-19"/>
                          <a:pt x="7333" y="-19"/>
                          <a:pt x="7929" y="58"/>
                        </a:cubicBezTo>
                        <a:lnTo>
                          <a:pt x="114769" y="58"/>
                        </a:lnTo>
                        <a:cubicBezTo>
                          <a:pt x="118620" y="554"/>
                          <a:pt x="121339" y="4078"/>
                          <a:pt x="120843" y="7929"/>
                        </a:cubicBezTo>
                        <a:cubicBezTo>
                          <a:pt x="120435" y="11099"/>
                          <a:pt x="117939" y="13595"/>
                          <a:pt x="114769" y="14003"/>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65" name="Freeform 116">
                    <a:extLst>
                      <a:ext uri="{FF2B5EF4-FFF2-40B4-BE49-F238E27FC236}">
                        <a16:creationId xmlns:a16="http://schemas.microsoft.com/office/drawing/2014/main" id="{63155A2B-2E81-4DAF-AA16-E9CC6E369F74}"/>
                      </a:ext>
                    </a:extLst>
                  </p:cNvPr>
                  <p:cNvSpPr/>
                  <p:nvPr/>
                </p:nvSpPr>
                <p:spPr>
                  <a:xfrm>
                    <a:off x="7230836" y="2950621"/>
                    <a:ext cx="13184" cy="13523"/>
                  </a:xfrm>
                  <a:custGeom>
                    <a:avLst/>
                    <a:gdLst>
                      <a:gd name="connsiteX0" fmla="*/ 6592 w 13184"/>
                      <a:gd name="connsiteY0" fmla="*/ 13523 h 13523"/>
                      <a:gd name="connsiteX1" fmla="*/ 14 w 13184"/>
                      <a:gd name="connsiteY1" fmla="*/ 6068 h 13523"/>
                      <a:gd name="connsiteX2" fmla="*/ 1636 w 13184"/>
                      <a:gd name="connsiteY2" fmla="*/ 1998 h 13523"/>
                      <a:gd name="connsiteX3" fmla="*/ 11548 w 13184"/>
                      <a:gd name="connsiteY3" fmla="*/ 1998 h 13523"/>
                      <a:gd name="connsiteX4" fmla="*/ 10662 w 13184"/>
                      <a:gd name="connsiteY4" fmla="*/ 11901 h 13523"/>
                      <a:gd name="connsiteX5" fmla="*/ 6592 w 13184"/>
                      <a:gd name="connsiteY5" fmla="*/ 13523 h 1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84" h="13523">
                        <a:moveTo>
                          <a:pt x="6592" y="13523"/>
                        </a:moveTo>
                        <a:cubicBezTo>
                          <a:pt x="2717" y="13281"/>
                          <a:pt x="-228" y="9943"/>
                          <a:pt x="14" y="6068"/>
                        </a:cubicBezTo>
                        <a:cubicBezTo>
                          <a:pt x="107" y="4573"/>
                          <a:pt x="676" y="3147"/>
                          <a:pt x="1636" y="1998"/>
                        </a:cubicBezTo>
                        <a:cubicBezTo>
                          <a:pt x="4403" y="-666"/>
                          <a:pt x="8781" y="-666"/>
                          <a:pt x="11548" y="1998"/>
                        </a:cubicBezTo>
                        <a:cubicBezTo>
                          <a:pt x="14038" y="4977"/>
                          <a:pt x="13641" y="9411"/>
                          <a:pt x="10662" y="11901"/>
                        </a:cubicBezTo>
                        <a:cubicBezTo>
                          <a:pt x="9513" y="12861"/>
                          <a:pt x="8087" y="13430"/>
                          <a:pt x="6592" y="13523"/>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66" name="Freeform 117">
                    <a:extLst>
                      <a:ext uri="{FF2B5EF4-FFF2-40B4-BE49-F238E27FC236}">
                        <a16:creationId xmlns:a16="http://schemas.microsoft.com/office/drawing/2014/main" id="{8E599497-EAB9-4B76-B74A-82BD10AB58EB}"/>
                      </a:ext>
                    </a:extLst>
                  </p:cNvPr>
                  <p:cNvSpPr/>
                  <p:nvPr/>
                </p:nvSpPr>
                <p:spPr>
                  <a:xfrm>
                    <a:off x="7007730" y="2729374"/>
                    <a:ext cx="242028" cy="300578"/>
                  </a:xfrm>
                  <a:custGeom>
                    <a:avLst/>
                    <a:gdLst>
                      <a:gd name="connsiteX0" fmla="*/ 234769 w 242030"/>
                      <a:gd name="connsiteY0" fmla="*/ 300580 h 300579"/>
                      <a:gd name="connsiteX1" fmla="*/ 7030 w 242030"/>
                      <a:gd name="connsiteY1" fmla="*/ 300580 h 300579"/>
                      <a:gd name="connsiteX2" fmla="*/ 0 w 242030"/>
                      <a:gd name="connsiteY2" fmla="*/ 293780 h 300579"/>
                      <a:gd name="connsiteX3" fmla="*/ 0 w 242030"/>
                      <a:gd name="connsiteY3" fmla="*/ 6916 h 300579"/>
                      <a:gd name="connsiteX4" fmla="*/ 6914 w 242030"/>
                      <a:gd name="connsiteY4" fmla="*/ 0 h 300579"/>
                      <a:gd name="connsiteX5" fmla="*/ 7030 w 242030"/>
                      <a:gd name="connsiteY5" fmla="*/ 1 h 300579"/>
                      <a:gd name="connsiteX6" fmla="*/ 41606 w 242030"/>
                      <a:gd name="connsiteY6" fmla="*/ 1 h 300579"/>
                      <a:gd name="connsiteX7" fmla="*/ 48636 w 242030"/>
                      <a:gd name="connsiteY7" fmla="*/ 6800 h 300579"/>
                      <a:gd name="connsiteX8" fmla="*/ 48637 w 242030"/>
                      <a:gd name="connsiteY8" fmla="*/ 6916 h 300579"/>
                      <a:gd name="connsiteX9" fmla="*/ 48637 w 242030"/>
                      <a:gd name="connsiteY9" fmla="*/ 13716 h 300579"/>
                      <a:gd name="connsiteX10" fmla="*/ 193394 w 242030"/>
                      <a:gd name="connsiteY10" fmla="*/ 13716 h 300579"/>
                      <a:gd name="connsiteX11" fmla="*/ 193394 w 242030"/>
                      <a:gd name="connsiteY11" fmla="*/ 6916 h 300579"/>
                      <a:gd name="connsiteX12" fmla="*/ 200308 w 242030"/>
                      <a:gd name="connsiteY12" fmla="*/ 0 h 300579"/>
                      <a:gd name="connsiteX13" fmla="*/ 200424 w 242030"/>
                      <a:gd name="connsiteY13" fmla="*/ 1 h 300579"/>
                      <a:gd name="connsiteX14" fmla="*/ 235000 w 242030"/>
                      <a:gd name="connsiteY14" fmla="*/ 1 h 300579"/>
                      <a:gd name="connsiteX15" fmla="*/ 242030 w 242030"/>
                      <a:gd name="connsiteY15" fmla="*/ 6916 h 300579"/>
                      <a:gd name="connsiteX16" fmla="*/ 242030 w 242030"/>
                      <a:gd name="connsiteY16" fmla="*/ 165619 h 300579"/>
                      <a:gd name="connsiteX17" fmla="*/ 237190 w 242030"/>
                      <a:gd name="connsiteY17" fmla="*/ 172303 h 300579"/>
                      <a:gd name="connsiteX18" fmla="*/ 229352 w 242030"/>
                      <a:gd name="connsiteY18" fmla="*/ 169653 h 300579"/>
                      <a:gd name="connsiteX19" fmla="*/ 224973 w 242030"/>
                      <a:gd name="connsiteY19" fmla="*/ 164582 h 300579"/>
                      <a:gd name="connsiteX20" fmla="*/ 166785 w 242030"/>
                      <a:gd name="connsiteY20" fmla="*/ 164451 h 300579"/>
                      <a:gd name="connsiteX21" fmla="*/ 154669 w 242030"/>
                      <a:gd name="connsiteY21" fmla="*/ 193740 h 300579"/>
                      <a:gd name="connsiteX22" fmla="*/ 195770 w 242030"/>
                      <a:gd name="connsiteY22" fmla="*/ 234930 h 300579"/>
                      <a:gd name="connsiteX23" fmla="*/ 214600 w 242030"/>
                      <a:gd name="connsiteY23" fmla="*/ 230391 h 300579"/>
                      <a:gd name="connsiteX24" fmla="*/ 222783 w 242030"/>
                      <a:gd name="connsiteY24" fmla="*/ 231658 h 300579"/>
                      <a:gd name="connsiteX25" fmla="*/ 239725 w 242030"/>
                      <a:gd name="connsiteY25" fmla="*/ 248831 h 300579"/>
                      <a:gd name="connsiteX26" fmla="*/ 241800 w 242030"/>
                      <a:gd name="connsiteY26" fmla="*/ 253787 h 300579"/>
                      <a:gd name="connsiteX27" fmla="*/ 241800 w 242030"/>
                      <a:gd name="connsiteY27" fmla="*/ 293780 h 300579"/>
                      <a:gd name="connsiteX28" fmla="*/ 234769 w 242030"/>
                      <a:gd name="connsiteY28" fmla="*/ 300580 h 300579"/>
                      <a:gd name="connsiteX29" fmla="*/ 13946 w 242030"/>
                      <a:gd name="connsiteY29" fmla="*/ 286634 h 300579"/>
                      <a:gd name="connsiteX30" fmla="*/ 227739 w 242030"/>
                      <a:gd name="connsiteY30" fmla="*/ 286634 h 300579"/>
                      <a:gd name="connsiteX31" fmla="*/ 227739 w 242030"/>
                      <a:gd name="connsiteY31" fmla="*/ 256668 h 300579"/>
                      <a:gd name="connsiteX32" fmla="*/ 216214 w 242030"/>
                      <a:gd name="connsiteY32" fmla="*/ 245143 h 300579"/>
                      <a:gd name="connsiteX33" fmla="*/ 156743 w 242030"/>
                      <a:gd name="connsiteY33" fmla="*/ 232926 h 300579"/>
                      <a:gd name="connsiteX34" fmla="*/ 156743 w 242030"/>
                      <a:gd name="connsiteY34" fmla="*/ 155016 h 300579"/>
                      <a:gd name="connsiteX35" fmla="*/ 156743 w 242030"/>
                      <a:gd name="connsiteY35" fmla="*/ 155016 h 300579"/>
                      <a:gd name="connsiteX36" fmla="*/ 227854 w 242030"/>
                      <a:gd name="connsiteY36" fmla="*/ 149138 h 300579"/>
                      <a:gd name="connsiteX37" fmla="*/ 227854 w 242030"/>
                      <a:gd name="connsiteY37" fmla="*/ 13947 h 300579"/>
                      <a:gd name="connsiteX38" fmla="*/ 207339 w 242030"/>
                      <a:gd name="connsiteY38" fmla="*/ 13947 h 300579"/>
                      <a:gd name="connsiteX39" fmla="*/ 207339 w 242030"/>
                      <a:gd name="connsiteY39" fmla="*/ 20631 h 300579"/>
                      <a:gd name="connsiteX40" fmla="*/ 200540 w 242030"/>
                      <a:gd name="connsiteY40" fmla="*/ 27661 h 300579"/>
                      <a:gd name="connsiteX41" fmla="*/ 200424 w 242030"/>
                      <a:gd name="connsiteY41" fmla="*/ 27662 h 300579"/>
                      <a:gd name="connsiteX42" fmla="*/ 41376 w 242030"/>
                      <a:gd name="connsiteY42" fmla="*/ 27662 h 300579"/>
                      <a:gd name="connsiteX43" fmla="*/ 34345 w 242030"/>
                      <a:gd name="connsiteY43" fmla="*/ 20631 h 300579"/>
                      <a:gd name="connsiteX44" fmla="*/ 34345 w 242030"/>
                      <a:gd name="connsiteY44" fmla="*/ 13947 h 300579"/>
                      <a:gd name="connsiteX45" fmla="*/ 13946 w 242030"/>
                      <a:gd name="connsiteY45" fmla="*/ 13947 h 30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42030" h="300579">
                        <a:moveTo>
                          <a:pt x="234769" y="300580"/>
                        </a:moveTo>
                        <a:lnTo>
                          <a:pt x="7030" y="300580"/>
                        </a:lnTo>
                        <a:cubicBezTo>
                          <a:pt x="3236" y="300582"/>
                          <a:pt x="124" y="297572"/>
                          <a:pt x="0" y="293780"/>
                        </a:cubicBezTo>
                        <a:lnTo>
                          <a:pt x="0" y="6916"/>
                        </a:lnTo>
                        <a:cubicBezTo>
                          <a:pt x="-1" y="3097"/>
                          <a:pt x="3095" y="1"/>
                          <a:pt x="6914" y="0"/>
                        </a:cubicBezTo>
                        <a:cubicBezTo>
                          <a:pt x="6953" y="0"/>
                          <a:pt x="6992" y="0"/>
                          <a:pt x="7030" y="1"/>
                        </a:cubicBezTo>
                        <a:lnTo>
                          <a:pt x="41606" y="1"/>
                        </a:lnTo>
                        <a:cubicBezTo>
                          <a:pt x="45425" y="-63"/>
                          <a:pt x="48572" y="2981"/>
                          <a:pt x="48636" y="6800"/>
                        </a:cubicBezTo>
                        <a:cubicBezTo>
                          <a:pt x="48636" y="6839"/>
                          <a:pt x="48637" y="6877"/>
                          <a:pt x="48637" y="6916"/>
                        </a:cubicBezTo>
                        <a:lnTo>
                          <a:pt x="48637" y="13716"/>
                        </a:lnTo>
                        <a:lnTo>
                          <a:pt x="193394" y="13716"/>
                        </a:lnTo>
                        <a:lnTo>
                          <a:pt x="193394" y="6916"/>
                        </a:lnTo>
                        <a:cubicBezTo>
                          <a:pt x="193393" y="3097"/>
                          <a:pt x="196489" y="1"/>
                          <a:pt x="200308" y="0"/>
                        </a:cubicBezTo>
                        <a:cubicBezTo>
                          <a:pt x="200347" y="0"/>
                          <a:pt x="200385" y="0"/>
                          <a:pt x="200424" y="1"/>
                        </a:cubicBezTo>
                        <a:lnTo>
                          <a:pt x="235000" y="1"/>
                        </a:lnTo>
                        <a:cubicBezTo>
                          <a:pt x="238838" y="0"/>
                          <a:pt x="241967" y="3078"/>
                          <a:pt x="242030" y="6916"/>
                        </a:cubicBezTo>
                        <a:lnTo>
                          <a:pt x="242030" y="165619"/>
                        </a:lnTo>
                        <a:cubicBezTo>
                          <a:pt x="242032" y="168659"/>
                          <a:pt x="240079" y="171356"/>
                          <a:pt x="237190" y="172303"/>
                        </a:cubicBezTo>
                        <a:cubicBezTo>
                          <a:pt x="234278" y="173252"/>
                          <a:pt x="231090" y="172174"/>
                          <a:pt x="229352" y="169653"/>
                        </a:cubicBezTo>
                        <a:cubicBezTo>
                          <a:pt x="227988" y="167882"/>
                          <a:pt x="226526" y="166189"/>
                          <a:pt x="224973" y="164582"/>
                        </a:cubicBezTo>
                        <a:cubicBezTo>
                          <a:pt x="208941" y="148477"/>
                          <a:pt x="182889" y="148419"/>
                          <a:pt x="166785" y="164451"/>
                        </a:cubicBezTo>
                        <a:cubicBezTo>
                          <a:pt x="158997" y="172204"/>
                          <a:pt x="154634" y="182751"/>
                          <a:pt x="154669" y="193740"/>
                        </a:cubicBezTo>
                        <a:cubicBezTo>
                          <a:pt x="154644" y="216464"/>
                          <a:pt x="173046" y="234905"/>
                          <a:pt x="195770" y="234930"/>
                        </a:cubicBezTo>
                        <a:cubicBezTo>
                          <a:pt x="202318" y="234937"/>
                          <a:pt x="208774" y="233381"/>
                          <a:pt x="214600" y="230391"/>
                        </a:cubicBezTo>
                        <a:cubicBezTo>
                          <a:pt x="217314" y="228992"/>
                          <a:pt x="220620" y="229504"/>
                          <a:pt x="222783" y="231658"/>
                        </a:cubicBezTo>
                        <a:lnTo>
                          <a:pt x="239725" y="248831"/>
                        </a:lnTo>
                        <a:cubicBezTo>
                          <a:pt x="241056" y="250136"/>
                          <a:pt x="241804" y="251923"/>
                          <a:pt x="241800" y="253787"/>
                        </a:cubicBezTo>
                        <a:lnTo>
                          <a:pt x="241800" y="293780"/>
                        </a:lnTo>
                        <a:cubicBezTo>
                          <a:pt x="241675" y="297572"/>
                          <a:pt x="238564" y="300582"/>
                          <a:pt x="234769" y="300580"/>
                        </a:cubicBezTo>
                        <a:close/>
                        <a:moveTo>
                          <a:pt x="13946" y="286634"/>
                        </a:moveTo>
                        <a:lnTo>
                          <a:pt x="227739" y="286634"/>
                        </a:lnTo>
                        <a:lnTo>
                          <a:pt x="227739" y="256668"/>
                        </a:lnTo>
                        <a:lnTo>
                          <a:pt x="216214" y="245143"/>
                        </a:lnTo>
                        <a:cubicBezTo>
                          <a:pt x="195738" y="253411"/>
                          <a:pt x="172302" y="248596"/>
                          <a:pt x="156743" y="232926"/>
                        </a:cubicBezTo>
                        <a:cubicBezTo>
                          <a:pt x="135229" y="211412"/>
                          <a:pt x="135229" y="176531"/>
                          <a:pt x="156743" y="155016"/>
                        </a:cubicBezTo>
                        <a:cubicBezTo>
                          <a:pt x="156743" y="155016"/>
                          <a:pt x="156743" y="155016"/>
                          <a:pt x="156743" y="155016"/>
                        </a:cubicBezTo>
                        <a:cubicBezTo>
                          <a:pt x="175826" y="135943"/>
                          <a:pt x="205899" y="133457"/>
                          <a:pt x="227854" y="149138"/>
                        </a:cubicBezTo>
                        <a:lnTo>
                          <a:pt x="227854" y="13947"/>
                        </a:lnTo>
                        <a:lnTo>
                          <a:pt x="207339" y="13947"/>
                        </a:lnTo>
                        <a:lnTo>
                          <a:pt x="207339" y="20631"/>
                        </a:lnTo>
                        <a:cubicBezTo>
                          <a:pt x="207403" y="24450"/>
                          <a:pt x="204359" y="27597"/>
                          <a:pt x="200540" y="27661"/>
                        </a:cubicBezTo>
                        <a:cubicBezTo>
                          <a:pt x="200502" y="27661"/>
                          <a:pt x="200463" y="27662"/>
                          <a:pt x="200424" y="27662"/>
                        </a:cubicBezTo>
                        <a:lnTo>
                          <a:pt x="41376" y="27662"/>
                        </a:lnTo>
                        <a:cubicBezTo>
                          <a:pt x="37493" y="27662"/>
                          <a:pt x="34345" y="24514"/>
                          <a:pt x="34345" y="20631"/>
                        </a:cubicBezTo>
                        <a:lnTo>
                          <a:pt x="34345" y="13947"/>
                        </a:lnTo>
                        <a:lnTo>
                          <a:pt x="13946" y="13947"/>
                        </a:ln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67" name="Freeform 118">
                    <a:extLst>
                      <a:ext uri="{FF2B5EF4-FFF2-40B4-BE49-F238E27FC236}">
                        <a16:creationId xmlns:a16="http://schemas.microsoft.com/office/drawing/2014/main" id="{E29CE4D3-97F7-401E-821E-D9CFF898EB07}"/>
                      </a:ext>
                    </a:extLst>
                  </p:cNvPr>
                  <p:cNvSpPr/>
                  <p:nvPr/>
                </p:nvSpPr>
                <p:spPr>
                  <a:xfrm>
                    <a:off x="6976613" y="2693416"/>
                    <a:ext cx="304553" cy="367079"/>
                  </a:xfrm>
                  <a:custGeom>
                    <a:avLst/>
                    <a:gdLst>
                      <a:gd name="connsiteX0" fmla="*/ 297006 w 304554"/>
                      <a:gd name="connsiteY0" fmla="*/ 367079 h 367079"/>
                      <a:gd name="connsiteX1" fmla="*/ 7030 w 304554"/>
                      <a:gd name="connsiteY1" fmla="*/ 367079 h 367079"/>
                      <a:gd name="connsiteX2" fmla="*/ 0 w 304554"/>
                      <a:gd name="connsiteY2" fmla="*/ 360049 h 367079"/>
                      <a:gd name="connsiteX3" fmla="*/ 0 w 304554"/>
                      <a:gd name="connsiteY3" fmla="*/ 7030 h 367079"/>
                      <a:gd name="connsiteX4" fmla="*/ 7030 w 304554"/>
                      <a:gd name="connsiteY4" fmla="*/ 0 h 367079"/>
                      <a:gd name="connsiteX5" fmla="*/ 72494 w 304554"/>
                      <a:gd name="connsiteY5" fmla="*/ 0 h 367079"/>
                      <a:gd name="connsiteX6" fmla="*/ 79524 w 304554"/>
                      <a:gd name="connsiteY6" fmla="*/ 7030 h 367079"/>
                      <a:gd name="connsiteX7" fmla="*/ 79524 w 304554"/>
                      <a:gd name="connsiteY7" fmla="*/ 49674 h 367079"/>
                      <a:gd name="connsiteX8" fmla="*/ 224512 w 304554"/>
                      <a:gd name="connsiteY8" fmla="*/ 49674 h 367079"/>
                      <a:gd name="connsiteX9" fmla="*/ 224512 w 304554"/>
                      <a:gd name="connsiteY9" fmla="*/ 7030 h 367079"/>
                      <a:gd name="connsiteX10" fmla="*/ 231542 w 304554"/>
                      <a:gd name="connsiteY10" fmla="*/ 0 h 367079"/>
                      <a:gd name="connsiteX11" fmla="*/ 297006 w 304554"/>
                      <a:gd name="connsiteY11" fmla="*/ 0 h 367079"/>
                      <a:gd name="connsiteX12" fmla="*/ 304036 w 304554"/>
                      <a:gd name="connsiteY12" fmla="*/ 7030 h 367079"/>
                      <a:gd name="connsiteX13" fmla="*/ 304036 w 304554"/>
                      <a:gd name="connsiteY13" fmla="*/ 69497 h 367079"/>
                      <a:gd name="connsiteX14" fmla="*/ 297962 w 304554"/>
                      <a:gd name="connsiteY14" fmla="*/ 77368 h 367079"/>
                      <a:gd name="connsiteX15" fmla="*/ 290091 w 304554"/>
                      <a:gd name="connsiteY15" fmla="*/ 71294 h 367079"/>
                      <a:gd name="connsiteX16" fmla="*/ 290091 w 304554"/>
                      <a:gd name="connsiteY16" fmla="*/ 69497 h 367079"/>
                      <a:gd name="connsiteX17" fmla="*/ 290091 w 304554"/>
                      <a:gd name="connsiteY17" fmla="*/ 14291 h 367079"/>
                      <a:gd name="connsiteX18" fmla="*/ 238457 w 304554"/>
                      <a:gd name="connsiteY18" fmla="*/ 14291 h 367079"/>
                      <a:gd name="connsiteX19" fmla="*/ 238457 w 304554"/>
                      <a:gd name="connsiteY19" fmla="*/ 56589 h 367079"/>
                      <a:gd name="connsiteX20" fmla="*/ 231659 w 304554"/>
                      <a:gd name="connsiteY20" fmla="*/ 63618 h 367079"/>
                      <a:gd name="connsiteX21" fmla="*/ 231542 w 304554"/>
                      <a:gd name="connsiteY21" fmla="*/ 63619 h 367079"/>
                      <a:gd name="connsiteX22" fmla="*/ 72494 w 304554"/>
                      <a:gd name="connsiteY22" fmla="*/ 63619 h 367079"/>
                      <a:gd name="connsiteX23" fmla="*/ 65463 w 304554"/>
                      <a:gd name="connsiteY23" fmla="*/ 56589 h 367079"/>
                      <a:gd name="connsiteX24" fmla="*/ 65463 w 304554"/>
                      <a:gd name="connsiteY24" fmla="*/ 14291 h 367079"/>
                      <a:gd name="connsiteX25" fmla="*/ 13946 w 304554"/>
                      <a:gd name="connsiteY25" fmla="*/ 14291 h 367079"/>
                      <a:gd name="connsiteX26" fmla="*/ 13946 w 304554"/>
                      <a:gd name="connsiteY26" fmla="*/ 352788 h 367079"/>
                      <a:gd name="connsiteX27" fmla="*/ 290552 w 304554"/>
                      <a:gd name="connsiteY27" fmla="*/ 352788 h 367079"/>
                      <a:gd name="connsiteX28" fmla="*/ 290552 w 304554"/>
                      <a:gd name="connsiteY28" fmla="*/ 323744 h 367079"/>
                      <a:gd name="connsiteX29" fmla="*/ 247678 w 304554"/>
                      <a:gd name="connsiteY29" fmla="*/ 280870 h 367079"/>
                      <a:gd name="connsiteX30" fmla="*/ 188207 w 304554"/>
                      <a:gd name="connsiteY30" fmla="*/ 268654 h 367079"/>
                      <a:gd name="connsiteX31" fmla="*/ 188207 w 304554"/>
                      <a:gd name="connsiteY31" fmla="*/ 190744 h 367079"/>
                      <a:gd name="connsiteX32" fmla="*/ 188207 w 304554"/>
                      <a:gd name="connsiteY32" fmla="*/ 190743 h 367079"/>
                      <a:gd name="connsiteX33" fmla="*/ 266116 w 304554"/>
                      <a:gd name="connsiteY33" fmla="*/ 190363 h 367079"/>
                      <a:gd name="connsiteX34" fmla="*/ 278450 w 304554"/>
                      <a:gd name="connsiteY34" fmla="*/ 250098 h 367079"/>
                      <a:gd name="connsiteX35" fmla="*/ 290552 w 304554"/>
                      <a:gd name="connsiteY35" fmla="*/ 261623 h 367079"/>
                      <a:gd name="connsiteX36" fmla="*/ 290552 w 304554"/>
                      <a:gd name="connsiteY36" fmla="*/ 186248 h 367079"/>
                      <a:gd name="connsiteX37" fmla="*/ 296626 w 304554"/>
                      <a:gd name="connsiteY37" fmla="*/ 178377 h 367079"/>
                      <a:gd name="connsiteX38" fmla="*/ 304497 w 304554"/>
                      <a:gd name="connsiteY38" fmla="*/ 184451 h 367079"/>
                      <a:gd name="connsiteX39" fmla="*/ 304497 w 304554"/>
                      <a:gd name="connsiteY39" fmla="*/ 186248 h 367079"/>
                      <a:gd name="connsiteX40" fmla="*/ 304497 w 304554"/>
                      <a:gd name="connsiteY40" fmla="*/ 278450 h 367079"/>
                      <a:gd name="connsiteX41" fmla="*/ 300118 w 304554"/>
                      <a:gd name="connsiteY41" fmla="*/ 284904 h 367079"/>
                      <a:gd name="connsiteX42" fmla="*/ 292511 w 304554"/>
                      <a:gd name="connsiteY42" fmla="*/ 283406 h 367079"/>
                      <a:gd name="connsiteX43" fmla="*/ 265081 w 304554"/>
                      <a:gd name="connsiteY43" fmla="*/ 256552 h 367079"/>
                      <a:gd name="connsiteX44" fmla="*/ 263813 w 304554"/>
                      <a:gd name="connsiteY44" fmla="*/ 248369 h 367079"/>
                      <a:gd name="connsiteX45" fmla="*/ 246189 w 304554"/>
                      <a:gd name="connsiteY45" fmla="*/ 192743 h 367079"/>
                      <a:gd name="connsiteX46" fmla="*/ 190563 w 304554"/>
                      <a:gd name="connsiteY46" fmla="*/ 210367 h 367079"/>
                      <a:gd name="connsiteX47" fmla="*/ 208187 w 304554"/>
                      <a:gd name="connsiteY47" fmla="*/ 265993 h 367079"/>
                      <a:gd name="connsiteX48" fmla="*/ 245488 w 304554"/>
                      <a:gd name="connsiteY48" fmla="*/ 266349 h 367079"/>
                      <a:gd name="connsiteX49" fmla="*/ 253671 w 304554"/>
                      <a:gd name="connsiteY49" fmla="*/ 267616 h 367079"/>
                      <a:gd name="connsiteX50" fmla="*/ 299772 w 304554"/>
                      <a:gd name="connsiteY50" fmla="*/ 313717 h 367079"/>
                      <a:gd name="connsiteX51" fmla="*/ 300809 w 304554"/>
                      <a:gd name="connsiteY51" fmla="*/ 314639 h 367079"/>
                      <a:gd name="connsiteX52" fmla="*/ 303921 w 304554"/>
                      <a:gd name="connsiteY52" fmla="*/ 320402 h 367079"/>
                      <a:gd name="connsiteX53" fmla="*/ 303921 w 304554"/>
                      <a:gd name="connsiteY53" fmla="*/ 360049 h 367079"/>
                      <a:gd name="connsiteX54" fmla="*/ 297006 w 304554"/>
                      <a:gd name="connsiteY54" fmla="*/ 367079 h 36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4554" h="367079">
                        <a:moveTo>
                          <a:pt x="297006" y="367079"/>
                        </a:moveTo>
                        <a:lnTo>
                          <a:pt x="7030" y="367079"/>
                        </a:lnTo>
                        <a:cubicBezTo>
                          <a:pt x="3148" y="367079"/>
                          <a:pt x="0" y="363932"/>
                          <a:pt x="0" y="360049"/>
                        </a:cubicBezTo>
                        <a:lnTo>
                          <a:pt x="0" y="7030"/>
                        </a:lnTo>
                        <a:cubicBezTo>
                          <a:pt x="0" y="3148"/>
                          <a:pt x="3148" y="0"/>
                          <a:pt x="7030" y="0"/>
                        </a:cubicBezTo>
                        <a:lnTo>
                          <a:pt x="72494" y="0"/>
                        </a:lnTo>
                        <a:cubicBezTo>
                          <a:pt x="76377" y="0"/>
                          <a:pt x="79524" y="3148"/>
                          <a:pt x="79524" y="7030"/>
                        </a:cubicBezTo>
                        <a:lnTo>
                          <a:pt x="79524" y="49674"/>
                        </a:lnTo>
                        <a:lnTo>
                          <a:pt x="224512" y="49674"/>
                        </a:lnTo>
                        <a:lnTo>
                          <a:pt x="224512" y="7030"/>
                        </a:lnTo>
                        <a:cubicBezTo>
                          <a:pt x="224512" y="3148"/>
                          <a:pt x="227659" y="0"/>
                          <a:pt x="231542" y="0"/>
                        </a:cubicBezTo>
                        <a:lnTo>
                          <a:pt x="297006" y="0"/>
                        </a:lnTo>
                        <a:cubicBezTo>
                          <a:pt x="300888" y="0"/>
                          <a:pt x="304036" y="3148"/>
                          <a:pt x="304036" y="7030"/>
                        </a:cubicBezTo>
                        <a:lnTo>
                          <a:pt x="304036" y="69497"/>
                        </a:lnTo>
                        <a:cubicBezTo>
                          <a:pt x="304532" y="73348"/>
                          <a:pt x="301813" y="76872"/>
                          <a:pt x="297962" y="77368"/>
                        </a:cubicBezTo>
                        <a:cubicBezTo>
                          <a:pt x="294111" y="77864"/>
                          <a:pt x="290587" y="75145"/>
                          <a:pt x="290091" y="71294"/>
                        </a:cubicBezTo>
                        <a:cubicBezTo>
                          <a:pt x="290014" y="70697"/>
                          <a:pt x="290014" y="70094"/>
                          <a:pt x="290091" y="69497"/>
                        </a:cubicBezTo>
                        <a:lnTo>
                          <a:pt x="290091" y="14291"/>
                        </a:lnTo>
                        <a:lnTo>
                          <a:pt x="238457" y="14291"/>
                        </a:lnTo>
                        <a:lnTo>
                          <a:pt x="238457" y="56589"/>
                        </a:lnTo>
                        <a:cubicBezTo>
                          <a:pt x="238521" y="60408"/>
                          <a:pt x="235477" y="63555"/>
                          <a:pt x="231659" y="63618"/>
                        </a:cubicBezTo>
                        <a:cubicBezTo>
                          <a:pt x="231620" y="63619"/>
                          <a:pt x="231581" y="63619"/>
                          <a:pt x="231542" y="63619"/>
                        </a:cubicBezTo>
                        <a:lnTo>
                          <a:pt x="72494" y="63619"/>
                        </a:lnTo>
                        <a:cubicBezTo>
                          <a:pt x="68611" y="63619"/>
                          <a:pt x="65463" y="60472"/>
                          <a:pt x="65463" y="56589"/>
                        </a:cubicBezTo>
                        <a:lnTo>
                          <a:pt x="65463" y="14291"/>
                        </a:lnTo>
                        <a:lnTo>
                          <a:pt x="13946" y="14291"/>
                        </a:lnTo>
                        <a:lnTo>
                          <a:pt x="13946" y="352788"/>
                        </a:lnTo>
                        <a:lnTo>
                          <a:pt x="290552" y="352788"/>
                        </a:lnTo>
                        <a:lnTo>
                          <a:pt x="290552" y="323744"/>
                        </a:lnTo>
                        <a:lnTo>
                          <a:pt x="247678" y="280870"/>
                        </a:lnTo>
                        <a:cubicBezTo>
                          <a:pt x="227202" y="289138"/>
                          <a:pt x="203766" y="284323"/>
                          <a:pt x="188207" y="268654"/>
                        </a:cubicBezTo>
                        <a:cubicBezTo>
                          <a:pt x="166693" y="247140"/>
                          <a:pt x="166693" y="212258"/>
                          <a:pt x="188207" y="190744"/>
                        </a:cubicBezTo>
                        <a:cubicBezTo>
                          <a:pt x="188207" y="190743"/>
                          <a:pt x="188207" y="190743"/>
                          <a:pt x="188207" y="190743"/>
                        </a:cubicBezTo>
                        <a:cubicBezTo>
                          <a:pt x="209616" y="169124"/>
                          <a:pt x="244497" y="168954"/>
                          <a:pt x="266116" y="190363"/>
                        </a:cubicBezTo>
                        <a:cubicBezTo>
                          <a:pt x="281881" y="205974"/>
                          <a:pt x="286743" y="229519"/>
                          <a:pt x="278450" y="250098"/>
                        </a:cubicBezTo>
                        <a:lnTo>
                          <a:pt x="290552" y="261623"/>
                        </a:lnTo>
                        <a:lnTo>
                          <a:pt x="290552" y="186248"/>
                        </a:lnTo>
                        <a:cubicBezTo>
                          <a:pt x="290055" y="182397"/>
                          <a:pt x="292775" y="178873"/>
                          <a:pt x="296626" y="178377"/>
                        </a:cubicBezTo>
                        <a:cubicBezTo>
                          <a:pt x="300477" y="177881"/>
                          <a:pt x="304001" y="180600"/>
                          <a:pt x="304497" y="184451"/>
                        </a:cubicBezTo>
                        <a:cubicBezTo>
                          <a:pt x="304574" y="185048"/>
                          <a:pt x="304574" y="185652"/>
                          <a:pt x="304497" y="186248"/>
                        </a:cubicBezTo>
                        <a:lnTo>
                          <a:pt x="304497" y="278450"/>
                        </a:lnTo>
                        <a:cubicBezTo>
                          <a:pt x="304506" y="281298"/>
                          <a:pt x="302767" y="283860"/>
                          <a:pt x="300118" y="284904"/>
                        </a:cubicBezTo>
                        <a:cubicBezTo>
                          <a:pt x="297518" y="286041"/>
                          <a:pt x="294486" y="285443"/>
                          <a:pt x="292511" y="283406"/>
                        </a:cubicBezTo>
                        <a:lnTo>
                          <a:pt x="265081" y="256552"/>
                        </a:lnTo>
                        <a:cubicBezTo>
                          <a:pt x="262926" y="254389"/>
                          <a:pt x="262414" y="251083"/>
                          <a:pt x="263813" y="248369"/>
                        </a:cubicBezTo>
                        <a:cubicBezTo>
                          <a:pt x="274307" y="228142"/>
                          <a:pt x="266416" y="203237"/>
                          <a:pt x="246189" y="192743"/>
                        </a:cubicBezTo>
                        <a:cubicBezTo>
                          <a:pt x="225961" y="182249"/>
                          <a:pt x="201057" y="190140"/>
                          <a:pt x="190563" y="210367"/>
                        </a:cubicBezTo>
                        <a:cubicBezTo>
                          <a:pt x="180069" y="230595"/>
                          <a:pt x="187960" y="255499"/>
                          <a:pt x="208187" y="265993"/>
                        </a:cubicBezTo>
                        <a:cubicBezTo>
                          <a:pt x="219854" y="272046"/>
                          <a:pt x="233707" y="272178"/>
                          <a:pt x="245488" y="266349"/>
                        </a:cubicBezTo>
                        <a:cubicBezTo>
                          <a:pt x="248201" y="264950"/>
                          <a:pt x="251508" y="265462"/>
                          <a:pt x="253671" y="267616"/>
                        </a:cubicBezTo>
                        <a:lnTo>
                          <a:pt x="299772" y="313717"/>
                        </a:lnTo>
                        <a:cubicBezTo>
                          <a:pt x="300060" y="314084"/>
                          <a:pt x="300411" y="314396"/>
                          <a:pt x="300809" y="314639"/>
                        </a:cubicBezTo>
                        <a:cubicBezTo>
                          <a:pt x="302732" y="315930"/>
                          <a:pt x="303896" y="318086"/>
                          <a:pt x="303921" y="320402"/>
                        </a:cubicBezTo>
                        <a:lnTo>
                          <a:pt x="303921" y="360049"/>
                        </a:lnTo>
                        <a:cubicBezTo>
                          <a:pt x="303921" y="363887"/>
                          <a:pt x="300843" y="367016"/>
                          <a:pt x="297006" y="367079"/>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68" name="Freeform 119">
                    <a:extLst>
                      <a:ext uri="{FF2B5EF4-FFF2-40B4-BE49-F238E27FC236}">
                        <a16:creationId xmlns:a16="http://schemas.microsoft.com/office/drawing/2014/main" id="{EBCE6EE3-EE11-4332-A669-AE2A3D7DC9A6}"/>
                      </a:ext>
                    </a:extLst>
                  </p:cNvPr>
                  <p:cNvSpPr/>
                  <p:nvPr/>
                </p:nvSpPr>
                <p:spPr>
                  <a:xfrm>
                    <a:off x="7266644" y="2850759"/>
                    <a:ext cx="14061" cy="35821"/>
                  </a:xfrm>
                  <a:custGeom>
                    <a:avLst/>
                    <a:gdLst>
                      <a:gd name="connsiteX0" fmla="*/ 6974 w 14061"/>
                      <a:gd name="connsiteY0" fmla="*/ 35821 h 35821"/>
                      <a:gd name="connsiteX1" fmla="*/ 58 w 14061"/>
                      <a:gd name="connsiteY1" fmla="*/ 28905 h 35821"/>
                      <a:gd name="connsiteX2" fmla="*/ 58 w 14061"/>
                      <a:gd name="connsiteY2" fmla="*/ 7929 h 35821"/>
                      <a:gd name="connsiteX3" fmla="*/ 6133 w 14061"/>
                      <a:gd name="connsiteY3" fmla="*/ 58 h 35821"/>
                      <a:gd name="connsiteX4" fmla="*/ 14004 w 14061"/>
                      <a:gd name="connsiteY4" fmla="*/ 6133 h 35821"/>
                      <a:gd name="connsiteX5" fmla="*/ 14004 w 14061"/>
                      <a:gd name="connsiteY5" fmla="*/ 7929 h 35821"/>
                      <a:gd name="connsiteX6" fmla="*/ 14004 w 14061"/>
                      <a:gd name="connsiteY6" fmla="*/ 28905 h 35821"/>
                      <a:gd name="connsiteX7" fmla="*/ 7090 w 14061"/>
                      <a:gd name="connsiteY7" fmla="*/ 35822 h 35821"/>
                      <a:gd name="connsiteX8" fmla="*/ 6974 w 14061"/>
                      <a:gd name="connsiteY8" fmla="*/ 35821 h 3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61" h="35821">
                        <a:moveTo>
                          <a:pt x="6974" y="35821"/>
                        </a:moveTo>
                        <a:cubicBezTo>
                          <a:pt x="3154" y="35821"/>
                          <a:pt x="58" y="32725"/>
                          <a:pt x="58" y="28905"/>
                        </a:cubicBezTo>
                        <a:lnTo>
                          <a:pt x="58" y="7929"/>
                        </a:lnTo>
                        <a:cubicBezTo>
                          <a:pt x="-438" y="4079"/>
                          <a:pt x="2282" y="555"/>
                          <a:pt x="6133" y="58"/>
                        </a:cubicBezTo>
                        <a:cubicBezTo>
                          <a:pt x="9984" y="-438"/>
                          <a:pt x="13508" y="2282"/>
                          <a:pt x="14004" y="6133"/>
                        </a:cubicBezTo>
                        <a:cubicBezTo>
                          <a:pt x="14081" y="6729"/>
                          <a:pt x="14081" y="7333"/>
                          <a:pt x="14004" y="7929"/>
                        </a:cubicBezTo>
                        <a:lnTo>
                          <a:pt x="14004" y="28905"/>
                        </a:lnTo>
                        <a:cubicBezTo>
                          <a:pt x="14004" y="32725"/>
                          <a:pt x="10909" y="35821"/>
                          <a:pt x="7090" y="35822"/>
                        </a:cubicBezTo>
                        <a:cubicBezTo>
                          <a:pt x="7051" y="35822"/>
                          <a:pt x="7012" y="35821"/>
                          <a:pt x="6974" y="35821"/>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69" name="Freeform 120">
                    <a:extLst>
                      <a:ext uri="{FF2B5EF4-FFF2-40B4-BE49-F238E27FC236}">
                        <a16:creationId xmlns:a16="http://schemas.microsoft.com/office/drawing/2014/main" id="{2757D116-3300-416C-B1A1-23013BF833DF}"/>
                      </a:ext>
                    </a:extLst>
                  </p:cNvPr>
                  <p:cNvSpPr/>
                  <p:nvPr/>
                </p:nvSpPr>
                <p:spPr>
                  <a:xfrm>
                    <a:off x="7266702" y="2802882"/>
                    <a:ext cx="13945" cy="37943"/>
                  </a:xfrm>
                  <a:custGeom>
                    <a:avLst/>
                    <a:gdLst>
                      <a:gd name="connsiteX0" fmla="*/ 6915 w 13945"/>
                      <a:gd name="connsiteY0" fmla="*/ 37943 h 37943"/>
                      <a:gd name="connsiteX1" fmla="*/ 0 w 13945"/>
                      <a:gd name="connsiteY1" fmla="*/ 31027 h 37943"/>
                      <a:gd name="connsiteX2" fmla="*/ 0 w 13945"/>
                      <a:gd name="connsiteY2" fmla="*/ 6133 h 37943"/>
                      <a:gd name="connsiteX3" fmla="*/ 7871 w 13945"/>
                      <a:gd name="connsiteY3" fmla="*/ 58 h 37943"/>
                      <a:gd name="connsiteX4" fmla="*/ 13946 w 13945"/>
                      <a:gd name="connsiteY4" fmla="*/ 6133 h 37943"/>
                      <a:gd name="connsiteX5" fmla="*/ 13946 w 13945"/>
                      <a:gd name="connsiteY5" fmla="*/ 31027 h 37943"/>
                      <a:gd name="connsiteX6" fmla="*/ 7031 w 13945"/>
                      <a:gd name="connsiteY6" fmla="*/ 37944 h 37943"/>
                      <a:gd name="connsiteX7" fmla="*/ 6915 w 13945"/>
                      <a:gd name="connsiteY7" fmla="*/ 37943 h 3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5" h="37943">
                        <a:moveTo>
                          <a:pt x="6915" y="37943"/>
                        </a:moveTo>
                        <a:cubicBezTo>
                          <a:pt x="3096" y="37943"/>
                          <a:pt x="0" y="34847"/>
                          <a:pt x="0" y="31027"/>
                        </a:cubicBezTo>
                        <a:lnTo>
                          <a:pt x="0" y="6133"/>
                        </a:lnTo>
                        <a:cubicBezTo>
                          <a:pt x="496" y="2282"/>
                          <a:pt x="4020" y="-438"/>
                          <a:pt x="7871" y="58"/>
                        </a:cubicBezTo>
                        <a:cubicBezTo>
                          <a:pt x="11041" y="467"/>
                          <a:pt x="13537" y="2963"/>
                          <a:pt x="13946" y="6133"/>
                        </a:cubicBezTo>
                        <a:lnTo>
                          <a:pt x="13946" y="31027"/>
                        </a:lnTo>
                        <a:cubicBezTo>
                          <a:pt x="13946" y="34847"/>
                          <a:pt x="10850" y="37943"/>
                          <a:pt x="7031" y="37944"/>
                        </a:cubicBezTo>
                        <a:cubicBezTo>
                          <a:pt x="6993" y="37944"/>
                          <a:pt x="6954" y="37943"/>
                          <a:pt x="6915" y="37943"/>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70" name="Freeform 121">
                    <a:extLst>
                      <a:ext uri="{FF2B5EF4-FFF2-40B4-BE49-F238E27FC236}">
                        <a16:creationId xmlns:a16="http://schemas.microsoft.com/office/drawing/2014/main" id="{2C31DF2A-4A05-43ED-BB6D-8B97C5AFE06C}"/>
                      </a:ext>
                    </a:extLst>
                  </p:cNvPr>
                  <p:cNvSpPr/>
                  <p:nvPr/>
                </p:nvSpPr>
                <p:spPr>
                  <a:xfrm>
                    <a:off x="7266701" y="2757126"/>
                    <a:ext cx="13946" cy="34139"/>
                  </a:xfrm>
                  <a:custGeom>
                    <a:avLst/>
                    <a:gdLst>
                      <a:gd name="connsiteX0" fmla="*/ 6916 w 13946"/>
                      <a:gd name="connsiteY0" fmla="*/ 34139 h 34139"/>
                      <a:gd name="connsiteX1" fmla="*/ 0 w 13946"/>
                      <a:gd name="connsiteY1" fmla="*/ 27225 h 34139"/>
                      <a:gd name="connsiteX2" fmla="*/ 1 w 13946"/>
                      <a:gd name="connsiteY2" fmla="*/ 27109 h 34139"/>
                      <a:gd name="connsiteX3" fmla="*/ 1 w 13946"/>
                      <a:gd name="connsiteY3" fmla="*/ 6133 h 34139"/>
                      <a:gd name="connsiteX4" fmla="*/ 7872 w 13946"/>
                      <a:gd name="connsiteY4" fmla="*/ 58 h 34139"/>
                      <a:gd name="connsiteX5" fmla="*/ 13946 w 13946"/>
                      <a:gd name="connsiteY5" fmla="*/ 6133 h 34139"/>
                      <a:gd name="connsiteX6" fmla="*/ 13946 w 13946"/>
                      <a:gd name="connsiteY6" fmla="*/ 27109 h 34139"/>
                      <a:gd name="connsiteX7" fmla="*/ 6916 w 13946"/>
                      <a:gd name="connsiteY7" fmla="*/ 34139 h 3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6" h="34139">
                        <a:moveTo>
                          <a:pt x="6916" y="34139"/>
                        </a:moveTo>
                        <a:cubicBezTo>
                          <a:pt x="3097" y="34140"/>
                          <a:pt x="1" y="31044"/>
                          <a:pt x="0" y="27225"/>
                        </a:cubicBezTo>
                        <a:cubicBezTo>
                          <a:pt x="0" y="27186"/>
                          <a:pt x="0" y="27148"/>
                          <a:pt x="1" y="27109"/>
                        </a:cubicBezTo>
                        <a:lnTo>
                          <a:pt x="1" y="6133"/>
                        </a:lnTo>
                        <a:cubicBezTo>
                          <a:pt x="497" y="2282"/>
                          <a:pt x="4021" y="-438"/>
                          <a:pt x="7872" y="58"/>
                        </a:cubicBezTo>
                        <a:cubicBezTo>
                          <a:pt x="11042" y="467"/>
                          <a:pt x="13538" y="2963"/>
                          <a:pt x="13946" y="6133"/>
                        </a:cubicBezTo>
                        <a:lnTo>
                          <a:pt x="13946" y="27109"/>
                        </a:lnTo>
                        <a:cubicBezTo>
                          <a:pt x="13946" y="30992"/>
                          <a:pt x="10799" y="34139"/>
                          <a:pt x="6916" y="34139"/>
                        </a:cubicBezTo>
                        <a:close/>
                      </a:path>
                    </a:pathLst>
                  </a:custGeom>
                  <a:grpFill/>
                  <a:ln w="11226"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grpSp>
            <p:grpSp>
              <p:nvGrpSpPr>
                <p:cNvPr id="245" name="Graphic 68">
                  <a:extLst>
                    <a:ext uri="{FF2B5EF4-FFF2-40B4-BE49-F238E27FC236}">
                      <a16:creationId xmlns:a16="http://schemas.microsoft.com/office/drawing/2014/main" id="{29C126AA-D92A-4A65-909D-BB5DC773E7F6}"/>
                    </a:ext>
                  </a:extLst>
                </p:cNvPr>
                <p:cNvGrpSpPr>
                  <a:grpSpLocks noChangeAspect="1"/>
                </p:cNvGrpSpPr>
                <p:nvPr/>
              </p:nvGrpSpPr>
              <p:grpSpPr>
                <a:xfrm>
                  <a:off x="7113472" y="3772954"/>
                  <a:ext cx="4230312" cy="1649245"/>
                  <a:chOff x="6953560" y="2642820"/>
                  <a:chExt cx="4230312" cy="1649245"/>
                </a:xfrm>
                <a:solidFill>
                  <a:srgbClr val="FFFFFF"/>
                </a:solidFill>
              </p:grpSpPr>
              <p:sp>
                <p:nvSpPr>
                  <p:cNvPr id="246" name="Freeform 123">
                    <a:extLst>
                      <a:ext uri="{FF2B5EF4-FFF2-40B4-BE49-F238E27FC236}">
                        <a16:creationId xmlns:a16="http://schemas.microsoft.com/office/drawing/2014/main" id="{1CC66A7B-A4F2-49CA-91C3-73FB69F094C3}"/>
                      </a:ext>
                    </a:extLst>
                  </p:cNvPr>
                  <p:cNvSpPr/>
                  <p:nvPr/>
                </p:nvSpPr>
                <p:spPr>
                  <a:xfrm>
                    <a:off x="6988367" y="2732372"/>
                    <a:ext cx="87591" cy="87591"/>
                  </a:xfrm>
                  <a:custGeom>
                    <a:avLst/>
                    <a:gdLst>
                      <a:gd name="connsiteX0" fmla="*/ 43911 w 87591"/>
                      <a:gd name="connsiteY0" fmla="*/ 87592 h 87591"/>
                      <a:gd name="connsiteX1" fmla="*/ 0 w 87591"/>
                      <a:gd name="connsiteY1" fmla="*/ 43911 h 87591"/>
                      <a:gd name="connsiteX2" fmla="*/ 43681 w 87591"/>
                      <a:gd name="connsiteY2" fmla="*/ 0 h 87591"/>
                      <a:gd name="connsiteX3" fmla="*/ 87592 w 87591"/>
                      <a:gd name="connsiteY3" fmla="*/ 43681 h 87591"/>
                      <a:gd name="connsiteX4" fmla="*/ 87592 w 87591"/>
                      <a:gd name="connsiteY4" fmla="*/ 43796 h 87591"/>
                      <a:gd name="connsiteX5" fmla="*/ 43911 w 87591"/>
                      <a:gd name="connsiteY5" fmla="*/ 87592 h 87591"/>
                      <a:gd name="connsiteX6" fmla="*/ 43911 w 87591"/>
                      <a:gd name="connsiteY6" fmla="*/ 14176 h 87591"/>
                      <a:gd name="connsiteX7" fmla="*/ 13946 w 87591"/>
                      <a:gd name="connsiteY7" fmla="*/ 43911 h 87591"/>
                      <a:gd name="connsiteX8" fmla="*/ 43681 w 87591"/>
                      <a:gd name="connsiteY8" fmla="*/ 73876 h 87591"/>
                      <a:gd name="connsiteX9" fmla="*/ 73646 w 87591"/>
                      <a:gd name="connsiteY9" fmla="*/ 44141 h 87591"/>
                      <a:gd name="connsiteX10" fmla="*/ 73646 w 87591"/>
                      <a:gd name="connsiteY10" fmla="*/ 43911 h 87591"/>
                      <a:gd name="connsiteX11" fmla="*/ 43911 w 87591"/>
                      <a:gd name="connsiteY11" fmla="*/ 14176 h 8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91" h="87591">
                        <a:moveTo>
                          <a:pt x="43911" y="87592"/>
                        </a:moveTo>
                        <a:cubicBezTo>
                          <a:pt x="19723" y="87655"/>
                          <a:pt x="64" y="68099"/>
                          <a:pt x="0" y="43911"/>
                        </a:cubicBezTo>
                        <a:cubicBezTo>
                          <a:pt x="-63" y="19723"/>
                          <a:pt x="19493" y="64"/>
                          <a:pt x="43681" y="0"/>
                        </a:cubicBezTo>
                        <a:cubicBezTo>
                          <a:pt x="67868" y="-63"/>
                          <a:pt x="87528" y="19493"/>
                          <a:pt x="87592" y="43681"/>
                        </a:cubicBezTo>
                        <a:cubicBezTo>
                          <a:pt x="87592" y="43719"/>
                          <a:pt x="87592" y="43757"/>
                          <a:pt x="87592" y="43796"/>
                        </a:cubicBezTo>
                        <a:cubicBezTo>
                          <a:pt x="87592" y="67939"/>
                          <a:pt x="68054" y="87528"/>
                          <a:pt x="43911" y="87592"/>
                        </a:cubicBezTo>
                        <a:close/>
                        <a:moveTo>
                          <a:pt x="43911" y="14176"/>
                        </a:moveTo>
                        <a:cubicBezTo>
                          <a:pt x="27425" y="14112"/>
                          <a:pt x="14010" y="27425"/>
                          <a:pt x="13946" y="43911"/>
                        </a:cubicBezTo>
                        <a:cubicBezTo>
                          <a:pt x="13882" y="60397"/>
                          <a:pt x="27195" y="73813"/>
                          <a:pt x="43681" y="73876"/>
                        </a:cubicBezTo>
                        <a:cubicBezTo>
                          <a:pt x="60167" y="73940"/>
                          <a:pt x="73583" y="60627"/>
                          <a:pt x="73646" y="44141"/>
                        </a:cubicBezTo>
                        <a:cubicBezTo>
                          <a:pt x="73647" y="44064"/>
                          <a:pt x="73647" y="43988"/>
                          <a:pt x="73646" y="43911"/>
                        </a:cubicBezTo>
                        <a:cubicBezTo>
                          <a:pt x="73583" y="27515"/>
                          <a:pt x="60307" y="14239"/>
                          <a:pt x="43911" y="14176"/>
                        </a:cubicBezTo>
                        <a:close/>
                      </a:path>
                    </a:pathLst>
                  </a:custGeom>
                  <a:grpFill/>
                  <a:ln w="1131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47" name="Freeform 124">
                    <a:extLst>
                      <a:ext uri="{FF2B5EF4-FFF2-40B4-BE49-F238E27FC236}">
                        <a16:creationId xmlns:a16="http://schemas.microsoft.com/office/drawing/2014/main" id="{41C80152-E258-4D31-8BB1-F65FD1541376}"/>
                      </a:ext>
                    </a:extLst>
                  </p:cNvPr>
                  <p:cNvSpPr/>
                  <p:nvPr/>
                </p:nvSpPr>
                <p:spPr>
                  <a:xfrm>
                    <a:off x="7102096" y="2805960"/>
                    <a:ext cx="78949" cy="14061"/>
                  </a:xfrm>
                  <a:custGeom>
                    <a:avLst/>
                    <a:gdLst>
                      <a:gd name="connsiteX0" fmla="*/ 71020 w 78949"/>
                      <a:gd name="connsiteY0" fmla="*/ 14004 h 14061"/>
                      <a:gd name="connsiteX1" fmla="*/ 6133 w 78949"/>
                      <a:gd name="connsiteY1" fmla="*/ 14004 h 14061"/>
                      <a:gd name="connsiteX2" fmla="*/ 58 w 78949"/>
                      <a:gd name="connsiteY2" fmla="*/ 6133 h 14061"/>
                      <a:gd name="connsiteX3" fmla="*/ 6133 w 78949"/>
                      <a:gd name="connsiteY3" fmla="*/ 58 h 14061"/>
                      <a:gd name="connsiteX4" fmla="*/ 71020 w 78949"/>
                      <a:gd name="connsiteY4" fmla="*/ 58 h 14061"/>
                      <a:gd name="connsiteX5" fmla="*/ 78891 w 78949"/>
                      <a:gd name="connsiteY5" fmla="*/ 6133 h 14061"/>
                      <a:gd name="connsiteX6" fmla="*/ 72817 w 78949"/>
                      <a:gd name="connsiteY6" fmla="*/ 14004 h 14061"/>
                      <a:gd name="connsiteX7" fmla="*/ 71020 w 78949"/>
                      <a:gd name="connsiteY7" fmla="*/ 14004 h 1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49" h="14061">
                        <a:moveTo>
                          <a:pt x="71020" y="14004"/>
                        </a:moveTo>
                        <a:lnTo>
                          <a:pt x="6133" y="14004"/>
                        </a:lnTo>
                        <a:cubicBezTo>
                          <a:pt x="2282" y="13508"/>
                          <a:pt x="-438" y="9984"/>
                          <a:pt x="58" y="6133"/>
                        </a:cubicBezTo>
                        <a:cubicBezTo>
                          <a:pt x="467" y="2963"/>
                          <a:pt x="2963" y="467"/>
                          <a:pt x="6133" y="58"/>
                        </a:cubicBezTo>
                        <a:lnTo>
                          <a:pt x="71020" y="58"/>
                        </a:lnTo>
                        <a:cubicBezTo>
                          <a:pt x="74871" y="-438"/>
                          <a:pt x="78395" y="2282"/>
                          <a:pt x="78891" y="6133"/>
                        </a:cubicBezTo>
                        <a:cubicBezTo>
                          <a:pt x="79387" y="9984"/>
                          <a:pt x="76668" y="13508"/>
                          <a:pt x="72817" y="14004"/>
                        </a:cubicBezTo>
                        <a:cubicBezTo>
                          <a:pt x="72220" y="14081"/>
                          <a:pt x="71616" y="14081"/>
                          <a:pt x="71020" y="14004"/>
                        </a:cubicBezTo>
                        <a:close/>
                      </a:path>
                    </a:pathLst>
                  </a:custGeom>
                  <a:grpFill/>
                  <a:ln w="1131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48" name="Freeform 126">
                    <a:extLst>
                      <a:ext uri="{FF2B5EF4-FFF2-40B4-BE49-F238E27FC236}">
                        <a16:creationId xmlns:a16="http://schemas.microsoft.com/office/drawing/2014/main" id="{D2E21B3E-E9A3-447F-9A42-5FEEF24C817E}"/>
                      </a:ext>
                    </a:extLst>
                  </p:cNvPr>
                  <p:cNvSpPr/>
                  <p:nvPr/>
                </p:nvSpPr>
                <p:spPr>
                  <a:xfrm>
                    <a:off x="6990695" y="2891938"/>
                    <a:ext cx="121776" cy="14062"/>
                  </a:xfrm>
                  <a:custGeom>
                    <a:avLst/>
                    <a:gdLst>
                      <a:gd name="connsiteX0" fmla="*/ 113847 w 121776"/>
                      <a:gd name="connsiteY0" fmla="*/ 14004 h 14062"/>
                      <a:gd name="connsiteX1" fmla="*/ 7929 w 121776"/>
                      <a:gd name="connsiteY1" fmla="*/ 14004 h 14062"/>
                      <a:gd name="connsiteX2" fmla="*/ 58 w 121776"/>
                      <a:gd name="connsiteY2" fmla="*/ 7929 h 14062"/>
                      <a:gd name="connsiteX3" fmla="*/ 6133 w 121776"/>
                      <a:gd name="connsiteY3" fmla="*/ 58 h 14062"/>
                      <a:gd name="connsiteX4" fmla="*/ 7929 w 121776"/>
                      <a:gd name="connsiteY4" fmla="*/ 58 h 14062"/>
                      <a:gd name="connsiteX5" fmla="*/ 113847 w 121776"/>
                      <a:gd name="connsiteY5" fmla="*/ 58 h 14062"/>
                      <a:gd name="connsiteX6" fmla="*/ 121718 w 121776"/>
                      <a:gd name="connsiteY6" fmla="*/ 6133 h 14062"/>
                      <a:gd name="connsiteX7" fmla="*/ 115643 w 121776"/>
                      <a:gd name="connsiteY7" fmla="*/ 14004 h 14062"/>
                      <a:gd name="connsiteX8" fmla="*/ 113847 w 121776"/>
                      <a:gd name="connsiteY8" fmla="*/ 14004 h 1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776" h="14062">
                        <a:moveTo>
                          <a:pt x="113847" y="14004"/>
                        </a:moveTo>
                        <a:lnTo>
                          <a:pt x="7929" y="14004"/>
                        </a:lnTo>
                        <a:cubicBezTo>
                          <a:pt x="4079" y="14500"/>
                          <a:pt x="555" y="11780"/>
                          <a:pt x="58" y="7929"/>
                        </a:cubicBezTo>
                        <a:cubicBezTo>
                          <a:pt x="-438" y="4079"/>
                          <a:pt x="2282" y="555"/>
                          <a:pt x="6133" y="58"/>
                        </a:cubicBezTo>
                        <a:cubicBezTo>
                          <a:pt x="6729" y="-18"/>
                          <a:pt x="7333" y="-18"/>
                          <a:pt x="7929" y="58"/>
                        </a:cubicBezTo>
                        <a:lnTo>
                          <a:pt x="113847" y="58"/>
                        </a:lnTo>
                        <a:cubicBezTo>
                          <a:pt x="117697" y="-438"/>
                          <a:pt x="121222" y="2282"/>
                          <a:pt x="121718" y="6133"/>
                        </a:cubicBezTo>
                        <a:cubicBezTo>
                          <a:pt x="122214" y="9984"/>
                          <a:pt x="119494" y="13508"/>
                          <a:pt x="115643" y="14004"/>
                        </a:cubicBezTo>
                        <a:cubicBezTo>
                          <a:pt x="115047" y="14081"/>
                          <a:pt x="114443" y="14081"/>
                          <a:pt x="113847" y="14004"/>
                        </a:cubicBezTo>
                        <a:close/>
                      </a:path>
                    </a:pathLst>
                  </a:custGeom>
                  <a:grpFill/>
                  <a:ln w="1131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49" name="Freeform 127">
                    <a:extLst>
                      <a:ext uri="{FF2B5EF4-FFF2-40B4-BE49-F238E27FC236}">
                        <a16:creationId xmlns:a16="http://schemas.microsoft.com/office/drawing/2014/main" id="{AF81919E-70E0-40FB-B8D1-563D29F8835A}"/>
                      </a:ext>
                    </a:extLst>
                  </p:cNvPr>
                  <p:cNvSpPr/>
                  <p:nvPr/>
                </p:nvSpPr>
                <p:spPr>
                  <a:xfrm>
                    <a:off x="6990695" y="2933775"/>
                    <a:ext cx="108060" cy="14062"/>
                  </a:xfrm>
                  <a:custGeom>
                    <a:avLst/>
                    <a:gdLst>
                      <a:gd name="connsiteX0" fmla="*/ 100131 w 108060"/>
                      <a:gd name="connsiteY0" fmla="*/ 14004 h 14062"/>
                      <a:gd name="connsiteX1" fmla="*/ 7929 w 108060"/>
                      <a:gd name="connsiteY1" fmla="*/ 14004 h 14062"/>
                      <a:gd name="connsiteX2" fmla="*/ 58 w 108060"/>
                      <a:gd name="connsiteY2" fmla="*/ 7929 h 14062"/>
                      <a:gd name="connsiteX3" fmla="*/ 6133 w 108060"/>
                      <a:gd name="connsiteY3" fmla="*/ 58 h 14062"/>
                      <a:gd name="connsiteX4" fmla="*/ 7929 w 108060"/>
                      <a:gd name="connsiteY4" fmla="*/ 58 h 14062"/>
                      <a:gd name="connsiteX5" fmla="*/ 100131 w 108060"/>
                      <a:gd name="connsiteY5" fmla="*/ 58 h 14062"/>
                      <a:gd name="connsiteX6" fmla="*/ 108003 w 108060"/>
                      <a:gd name="connsiteY6" fmla="*/ 6133 h 14062"/>
                      <a:gd name="connsiteX7" fmla="*/ 101928 w 108060"/>
                      <a:gd name="connsiteY7" fmla="*/ 14004 h 14062"/>
                      <a:gd name="connsiteX8" fmla="*/ 100131 w 108060"/>
                      <a:gd name="connsiteY8" fmla="*/ 14004 h 1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60" h="14062">
                        <a:moveTo>
                          <a:pt x="100131" y="14004"/>
                        </a:moveTo>
                        <a:lnTo>
                          <a:pt x="7929" y="14004"/>
                        </a:lnTo>
                        <a:cubicBezTo>
                          <a:pt x="4079" y="14500"/>
                          <a:pt x="555" y="11780"/>
                          <a:pt x="58" y="7929"/>
                        </a:cubicBezTo>
                        <a:cubicBezTo>
                          <a:pt x="-438" y="4079"/>
                          <a:pt x="2282" y="555"/>
                          <a:pt x="6133" y="58"/>
                        </a:cubicBezTo>
                        <a:cubicBezTo>
                          <a:pt x="6729" y="-18"/>
                          <a:pt x="7333" y="-18"/>
                          <a:pt x="7929" y="58"/>
                        </a:cubicBezTo>
                        <a:lnTo>
                          <a:pt x="100131" y="58"/>
                        </a:lnTo>
                        <a:cubicBezTo>
                          <a:pt x="103982" y="-438"/>
                          <a:pt x="107506" y="2282"/>
                          <a:pt x="108003" y="6133"/>
                        </a:cubicBezTo>
                        <a:cubicBezTo>
                          <a:pt x="108499" y="9984"/>
                          <a:pt x="105779" y="13508"/>
                          <a:pt x="101928" y="14004"/>
                        </a:cubicBezTo>
                        <a:cubicBezTo>
                          <a:pt x="101332" y="14081"/>
                          <a:pt x="100728" y="14081"/>
                          <a:pt x="100131" y="14004"/>
                        </a:cubicBezTo>
                        <a:close/>
                      </a:path>
                    </a:pathLst>
                  </a:custGeom>
                  <a:grpFill/>
                  <a:ln w="1131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50" name="Freeform 128">
                    <a:extLst>
                      <a:ext uri="{FF2B5EF4-FFF2-40B4-BE49-F238E27FC236}">
                        <a16:creationId xmlns:a16="http://schemas.microsoft.com/office/drawing/2014/main" id="{C3D1B594-C7A7-4873-8935-0506F38F1CA3}"/>
                      </a:ext>
                    </a:extLst>
                  </p:cNvPr>
                  <p:cNvSpPr/>
                  <p:nvPr/>
                </p:nvSpPr>
                <p:spPr>
                  <a:xfrm>
                    <a:off x="6990695" y="2975496"/>
                    <a:ext cx="108060" cy="14062"/>
                  </a:xfrm>
                  <a:custGeom>
                    <a:avLst/>
                    <a:gdLst>
                      <a:gd name="connsiteX0" fmla="*/ 100131 w 108060"/>
                      <a:gd name="connsiteY0" fmla="*/ 14004 h 14062"/>
                      <a:gd name="connsiteX1" fmla="*/ 7929 w 108060"/>
                      <a:gd name="connsiteY1" fmla="*/ 14004 h 14062"/>
                      <a:gd name="connsiteX2" fmla="*/ 58 w 108060"/>
                      <a:gd name="connsiteY2" fmla="*/ 7929 h 14062"/>
                      <a:gd name="connsiteX3" fmla="*/ 6133 w 108060"/>
                      <a:gd name="connsiteY3" fmla="*/ 58 h 14062"/>
                      <a:gd name="connsiteX4" fmla="*/ 7929 w 108060"/>
                      <a:gd name="connsiteY4" fmla="*/ 58 h 14062"/>
                      <a:gd name="connsiteX5" fmla="*/ 100131 w 108060"/>
                      <a:gd name="connsiteY5" fmla="*/ 58 h 14062"/>
                      <a:gd name="connsiteX6" fmla="*/ 108003 w 108060"/>
                      <a:gd name="connsiteY6" fmla="*/ 6133 h 14062"/>
                      <a:gd name="connsiteX7" fmla="*/ 101928 w 108060"/>
                      <a:gd name="connsiteY7" fmla="*/ 14004 h 14062"/>
                      <a:gd name="connsiteX8" fmla="*/ 100131 w 108060"/>
                      <a:gd name="connsiteY8" fmla="*/ 14004 h 14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60" h="14062">
                        <a:moveTo>
                          <a:pt x="100131" y="14004"/>
                        </a:moveTo>
                        <a:lnTo>
                          <a:pt x="7929" y="14004"/>
                        </a:lnTo>
                        <a:cubicBezTo>
                          <a:pt x="4079" y="14500"/>
                          <a:pt x="555" y="11780"/>
                          <a:pt x="58" y="7929"/>
                        </a:cubicBezTo>
                        <a:cubicBezTo>
                          <a:pt x="-438" y="4079"/>
                          <a:pt x="2282" y="555"/>
                          <a:pt x="6133" y="58"/>
                        </a:cubicBezTo>
                        <a:cubicBezTo>
                          <a:pt x="6729" y="-18"/>
                          <a:pt x="7333" y="-18"/>
                          <a:pt x="7929" y="58"/>
                        </a:cubicBezTo>
                        <a:lnTo>
                          <a:pt x="100131" y="58"/>
                        </a:lnTo>
                        <a:cubicBezTo>
                          <a:pt x="103982" y="-438"/>
                          <a:pt x="107506" y="2282"/>
                          <a:pt x="108003" y="6133"/>
                        </a:cubicBezTo>
                        <a:cubicBezTo>
                          <a:pt x="108499" y="9984"/>
                          <a:pt x="105779" y="13508"/>
                          <a:pt x="101928" y="14004"/>
                        </a:cubicBezTo>
                        <a:cubicBezTo>
                          <a:pt x="101332" y="14081"/>
                          <a:pt x="100728" y="14081"/>
                          <a:pt x="100131" y="14004"/>
                        </a:cubicBezTo>
                        <a:close/>
                      </a:path>
                    </a:pathLst>
                  </a:custGeom>
                  <a:grpFill/>
                  <a:ln w="1131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51" name="Freeform 129">
                    <a:extLst>
                      <a:ext uri="{FF2B5EF4-FFF2-40B4-BE49-F238E27FC236}">
                        <a16:creationId xmlns:a16="http://schemas.microsoft.com/office/drawing/2014/main" id="{F6819CBB-159B-473C-8134-B3D77E9EDD7E}"/>
                      </a:ext>
                    </a:extLst>
                  </p:cNvPr>
                  <p:cNvSpPr/>
                  <p:nvPr/>
                </p:nvSpPr>
                <p:spPr>
                  <a:xfrm>
                    <a:off x="11104923" y="4278004"/>
                    <a:ext cx="78949" cy="14061"/>
                  </a:xfrm>
                  <a:custGeom>
                    <a:avLst/>
                    <a:gdLst>
                      <a:gd name="connsiteX0" fmla="*/ 71020 w 78949"/>
                      <a:gd name="connsiteY0" fmla="*/ 14004 h 14061"/>
                      <a:gd name="connsiteX1" fmla="*/ 6133 w 78949"/>
                      <a:gd name="connsiteY1" fmla="*/ 14004 h 14061"/>
                      <a:gd name="connsiteX2" fmla="*/ 58 w 78949"/>
                      <a:gd name="connsiteY2" fmla="*/ 6133 h 14061"/>
                      <a:gd name="connsiteX3" fmla="*/ 6133 w 78949"/>
                      <a:gd name="connsiteY3" fmla="*/ 58 h 14061"/>
                      <a:gd name="connsiteX4" fmla="*/ 71020 w 78949"/>
                      <a:gd name="connsiteY4" fmla="*/ 58 h 14061"/>
                      <a:gd name="connsiteX5" fmla="*/ 78891 w 78949"/>
                      <a:gd name="connsiteY5" fmla="*/ 6133 h 14061"/>
                      <a:gd name="connsiteX6" fmla="*/ 72817 w 78949"/>
                      <a:gd name="connsiteY6" fmla="*/ 14004 h 14061"/>
                      <a:gd name="connsiteX7" fmla="*/ 71020 w 78949"/>
                      <a:gd name="connsiteY7" fmla="*/ 14004 h 1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49" h="14061">
                        <a:moveTo>
                          <a:pt x="71020" y="14004"/>
                        </a:moveTo>
                        <a:lnTo>
                          <a:pt x="6133" y="14004"/>
                        </a:lnTo>
                        <a:cubicBezTo>
                          <a:pt x="2282" y="13508"/>
                          <a:pt x="-438" y="9984"/>
                          <a:pt x="58" y="6133"/>
                        </a:cubicBezTo>
                        <a:cubicBezTo>
                          <a:pt x="467" y="2963"/>
                          <a:pt x="2963" y="467"/>
                          <a:pt x="6133" y="58"/>
                        </a:cubicBezTo>
                        <a:lnTo>
                          <a:pt x="71020" y="58"/>
                        </a:lnTo>
                        <a:cubicBezTo>
                          <a:pt x="74871" y="-438"/>
                          <a:pt x="78395" y="2282"/>
                          <a:pt x="78891" y="6133"/>
                        </a:cubicBezTo>
                        <a:cubicBezTo>
                          <a:pt x="79387" y="9984"/>
                          <a:pt x="76668" y="13508"/>
                          <a:pt x="72817" y="14004"/>
                        </a:cubicBezTo>
                        <a:cubicBezTo>
                          <a:pt x="72220" y="14081"/>
                          <a:pt x="71616" y="14081"/>
                          <a:pt x="71020" y="14004"/>
                        </a:cubicBezTo>
                        <a:close/>
                      </a:path>
                    </a:pathLst>
                  </a:custGeom>
                  <a:grpFill/>
                  <a:ln w="1131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52" name="Freeform 130">
                    <a:extLst>
                      <a:ext uri="{FF2B5EF4-FFF2-40B4-BE49-F238E27FC236}">
                        <a16:creationId xmlns:a16="http://schemas.microsoft.com/office/drawing/2014/main" id="{C72B6B17-1E7B-4DF5-AF95-1E5D92A65C3F}"/>
                      </a:ext>
                    </a:extLst>
                  </p:cNvPr>
                  <p:cNvSpPr/>
                  <p:nvPr/>
                </p:nvSpPr>
                <p:spPr>
                  <a:xfrm>
                    <a:off x="7102096" y="2738652"/>
                    <a:ext cx="78949" cy="14061"/>
                  </a:xfrm>
                  <a:custGeom>
                    <a:avLst/>
                    <a:gdLst>
                      <a:gd name="connsiteX0" fmla="*/ 71020 w 78949"/>
                      <a:gd name="connsiteY0" fmla="*/ 14004 h 14061"/>
                      <a:gd name="connsiteX1" fmla="*/ 6133 w 78949"/>
                      <a:gd name="connsiteY1" fmla="*/ 14004 h 14061"/>
                      <a:gd name="connsiteX2" fmla="*/ 58 w 78949"/>
                      <a:gd name="connsiteY2" fmla="*/ 6133 h 14061"/>
                      <a:gd name="connsiteX3" fmla="*/ 6133 w 78949"/>
                      <a:gd name="connsiteY3" fmla="*/ 58 h 14061"/>
                      <a:gd name="connsiteX4" fmla="*/ 71020 w 78949"/>
                      <a:gd name="connsiteY4" fmla="*/ 58 h 14061"/>
                      <a:gd name="connsiteX5" fmla="*/ 78891 w 78949"/>
                      <a:gd name="connsiteY5" fmla="*/ 6133 h 14061"/>
                      <a:gd name="connsiteX6" fmla="*/ 72817 w 78949"/>
                      <a:gd name="connsiteY6" fmla="*/ 14004 h 14061"/>
                      <a:gd name="connsiteX7" fmla="*/ 71020 w 78949"/>
                      <a:gd name="connsiteY7" fmla="*/ 14004 h 1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49" h="14061">
                        <a:moveTo>
                          <a:pt x="71020" y="14004"/>
                        </a:moveTo>
                        <a:lnTo>
                          <a:pt x="6133" y="14004"/>
                        </a:lnTo>
                        <a:cubicBezTo>
                          <a:pt x="2282" y="13508"/>
                          <a:pt x="-438" y="9984"/>
                          <a:pt x="58" y="6133"/>
                        </a:cubicBezTo>
                        <a:cubicBezTo>
                          <a:pt x="467" y="2963"/>
                          <a:pt x="2963" y="467"/>
                          <a:pt x="6133" y="58"/>
                        </a:cubicBezTo>
                        <a:lnTo>
                          <a:pt x="71020" y="58"/>
                        </a:lnTo>
                        <a:cubicBezTo>
                          <a:pt x="74871" y="-438"/>
                          <a:pt x="78395" y="2282"/>
                          <a:pt x="78891" y="6133"/>
                        </a:cubicBezTo>
                        <a:cubicBezTo>
                          <a:pt x="79387" y="9984"/>
                          <a:pt x="76668" y="13508"/>
                          <a:pt x="72817" y="14004"/>
                        </a:cubicBezTo>
                        <a:cubicBezTo>
                          <a:pt x="72220" y="14081"/>
                          <a:pt x="71616" y="14081"/>
                          <a:pt x="71020" y="14004"/>
                        </a:cubicBezTo>
                        <a:close/>
                      </a:path>
                    </a:pathLst>
                  </a:custGeom>
                  <a:grpFill/>
                  <a:ln w="1131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53" name="Freeform 131">
                    <a:extLst>
                      <a:ext uri="{FF2B5EF4-FFF2-40B4-BE49-F238E27FC236}">
                        <a16:creationId xmlns:a16="http://schemas.microsoft.com/office/drawing/2014/main" id="{1935E39D-0BF5-44D2-AEAE-CC9156B9D14A}"/>
                      </a:ext>
                    </a:extLst>
                  </p:cNvPr>
                  <p:cNvSpPr/>
                  <p:nvPr/>
                </p:nvSpPr>
                <p:spPr>
                  <a:xfrm>
                    <a:off x="7112033" y="2850275"/>
                    <a:ext cx="208492" cy="208491"/>
                  </a:xfrm>
                  <a:custGeom>
                    <a:avLst/>
                    <a:gdLst>
                      <a:gd name="connsiteX0" fmla="*/ 126432 w 208491"/>
                      <a:gd name="connsiteY0" fmla="*/ 208492 h 208491"/>
                      <a:gd name="connsiteX1" fmla="*/ 82060 w 208491"/>
                      <a:gd name="connsiteY1" fmla="*/ 208492 h 208491"/>
                      <a:gd name="connsiteX2" fmla="*/ 75029 w 208491"/>
                      <a:gd name="connsiteY2" fmla="*/ 201461 h 208491"/>
                      <a:gd name="connsiteX3" fmla="*/ 75029 w 208491"/>
                      <a:gd name="connsiteY3" fmla="*/ 180601 h 208491"/>
                      <a:gd name="connsiteX4" fmla="*/ 70880 w 208491"/>
                      <a:gd name="connsiteY4" fmla="*/ 178757 h 208491"/>
                      <a:gd name="connsiteX5" fmla="*/ 56128 w 208491"/>
                      <a:gd name="connsiteY5" fmla="*/ 193624 h 208491"/>
                      <a:gd name="connsiteX6" fmla="*/ 46216 w 208491"/>
                      <a:gd name="connsiteY6" fmla="*/ 193624 h 208491"/>
                      <a:gd name="connsiteX7" fmla="*/ 14407 w 208491"/>
                      <a:gd name="connsiteY7" fmla="*/ 162276 h 208491"/>
                      <a:gd name="connsiteX8" fmla="*/ 12332 w 208491"/>
                      <a:gd name="connsiteY8" fmla="*/ 157320 h 208491"/>
                      <a:gd name="connsiteX9" fmla="*/ 14407 w 208491"/>
                      <a:gd name="connsiteY9" fmla="*/ 152364 h 208491"/>
                      <a:gd name="connsiteX10" fmla="*/ 29159 w 208491"/>
                      <a:gd name="connsiteY10" fmla="*/ 137611 h 208491"/>
                      <a:gd name="connsiteX11" fmla="*/ 27430 w 208491"/>
                      <a:gd name="connsiteY11" fmla="*/ 133347 h 208491"/>
                      <a:gd name="connsiteX12" fmla="*/ 7030 w 208491"/>
                      <a:gd name="connsiteY12" fmla="*/ 133347 h 208491"/>
                      <a:gd name="connsiteX13" fmla="*/ 1 w 208491"/>
                      <a:gd name="connsiteY13" fmla="*/ 126548 h 208491"/>
                      <a:gd name="connsiteX14" fmla="*/ 0 w 208491"/>
                      <a:gd name="connsiteY14" fmla="*/ 126432 h 208491"/>
                      <a:gd name="connsiteX15" fmla="*/ 0 w 208491"/>
                      <a:gd name="connsiteY15" fmla="*/ 82060 h 208491"/>
                      <a:gd name="connsiteX16" fmla="*/ 7030 w 208491"/>
                      <a:gd name="connsiteY16" fmla="*/ 75029 h 208491"/>
                      <a:gd name="connsiteX17" fmla="*/ 27891 w 208491"/>
                      <a:gd name="connsiteY17" fmla="*/ 75029 h 208491"/>
                      <a:gd name="connsiteX18" fmla="*/ 29620 w 208491"/>
                      <a:gd name="connsiteY18" fmla="*/ 70880 h 208491"/>
                      <a:gd name="connsiteX19" fmla="*/ 14407 w 208491"/>
                      <a:gd name="connsiteY19" fmla="*/ 56013 h 208491"/>
                      <a:gd name="connsiteX20" fmla="*/ 14107 w 208491"/>
                      <a:gd name="connsiteY20" fmla="*/ 46401 h 208491"/>
                      <a:gd name="connsiteX21" fmla="*/ 14407 w 208491"/>
                      <a:gd name="connsiteY21" fmla="*/ 46101 h 208491"/>
                      <a:gd name="connsiteX22" fmla="*/ 45755 w 208491"/>
                      <a:gd name="connsiteY22" fmla="*/ 14752 h 208491"/>
                      <a:gd name="connsiteX23" fmla="*/ 50711 w 208491"/>
                      <a:gd name="connsiteY23" fmla="*/ 12678 h 208491"/>
                      <a:gd name="connsiteX24" fmla="*/ 55667 w 208491"/>
                      <a:gd name="connsiteY24" fmla="*/ 14752 h 208491"/>
                      <a:gd name="connsiteX25" fmla="*/ 70419 w 208491"/>
                      <a:gd name="connsiteY25" fmla="*/ 29505 h 208491"/>
                      <a:gd name="connsiteX26" fmla="*/ 74568 w 208491"/>
                      <a:gd name="connsiteY26" fmla="*/ 27776 h 208491"/>
                      <a:gd name="connsiteX27" fmla="*/ 74568 w 208491"/>
                      <a:gd name="connsiteY27" fmla="*/ 6915 h 208491"/>
                      <a:gd name="connsiteX28" fmla="*/ 81599 w 208491"/>
                      <a:gd name="connsiteY28" fmla="*/ 0 h 208491"/>
                      <a:gd name="connsiteX29" fmla="*/ 125971 w 208491"/>
                      <a:gd name="connsiteY29" fmla="*/ 0 h 208491"/>
                      <a:gd name="connsiteX30" fmla="*/ 132886 w 208491"/>
                      <a:gd name="connsiteY30" fmla="*/ 6915 h 208491"/>
                      <a:gd name="connsiteX31" fmla="*/ 132886 w 208491"/>
                      <a:gd name="connsiteY31" fmla="*/ 27891 h 208491"/>
                      <a:gd name="connsiteX32" fmla="*/ 137151 w 208491"/>
                      <a:gd name="connsiteY32" fmla="*/ 29620 h 208491"/>
                      <a:gd name="connsiteX33" fmla="*/ 152710 w 208491"/>
                      <a:gd name="connsiteY33" fmla="*/ 14868 h 208491"/>
                      <a:gd name="connsiteX34" fmla="*/ 162488 w 208491"/>
                      <a:gd name="connsiteY34" fmla="*/ 14734 h 208491"/>
                      <a:gd name="connsiteX35" fmla="*/ 162621 w 208491"/>
                      <a:gd name="connsiteY35" fmla="*/ 14868 h 208491"/>
                      <a:gd name="connsiteX36" fmla="*/ 193624 w 208491"/>
                      <a:gd name="connsiteY36" fmla="*/ 46101 h 208491"/>
                      <a:gd name="connsiteX37" fmla="*/ 193806 w 208491"/>
                      <a:gd name="connsiteY37" fmla="*/ 55716 h 208491"/>
                      <a:gd name="connsiteX38" fmla="*/ 193624 w 208491"/>
                      <a:gd name="connsiteY38" fmla="*/ 55897 h 208491"/>
                      <a:gd name="connsiteX39" fmla="*/ 178872 w 208491"/>
                      <a:gd name="connsiteY39" fmla="*/ 70765 h 208491"/>
                      <a:gd name="connsiteX40" fmla="*/ 180601 w 208491"/>
                      <a:gd name="connsiteY40" fmla="*/ 74914 h 208491"/>
                      <a:gd name="connsiteX41" fmla="*/ 201461 w 208491"/>
                      <a:gd name="connsiteY41" fmla="*/ 74914 h 208491"/>
                      <a:gd name="connsiteX42" fmla="*/ 208492 w 208491"/>
                      <a:gd name="connsiteY42" fmla="*/ 81945 h 208491"/>
                      <a:gd name="connsiteX43" fmla="*/ 208492 w 208491"/>
                      <a:gd name="connsiteY43" fmla="*/ 126778 h 208491"/>
                      <a:gd name="connsiteX44" fmla="*/ 201578 w 208491"/>
                      <a:gd name="connsiteY44" fmla="*/ 133694 h 208491"/>
                      <a:gd name="connsiteX45" fmla="*/ 201461 w 208491"/>
                      <a:gd name="connsiteY45" fmla="*/ 133693 h 208491"/>
                      <a:gd name="connsiteX46" fmla="*/ 180601 w 208491"/>
                      <a:gd name="connsiteY46" fmla="*/ 133693 h 208491"/>
                      <a:gd name="connsiteX47" fmla="*/ 178872 w 208491"/>
                      <a:gd name="connsiteY47" fmla="*/ 137957 h 208491"/>
                      <a:gd name="connsiteX48" fmla="*/ 193624 w 208491"/>
                      <a:gd name="connsiteY48" fmla="*/ 152710 h 208491"/>
                      <a:gd name="connsiteX49" fmla="*/ 193757 w 208491"/>
                      <a:gd name="connsiteY49" fmla="*/ 162488 h 208491"/>
                      <a:gd name="connsiteX50" fmla="*/ 193624 w 208491"/>
                      <a:gd name="connsiteY50" fmla="*/ 162621 h 208491"/>
                      <a:gd name="connsiteX51" fmla="*/ 162276 w 208491"/>
                      <a:gd name="connsiteY51" fmla="*/ 193624 h 208491"/>
                      <a:gd name="connsiteX52" fmla="*/ 152364 w 208491"/>
                      <a:gd name="connsiteY52" fmla="*/ 193624 h 208491"/>
                      <a:gd name="connsiteX53" fmla="*/ 137611 w 208491"/>
                      <a:gd name="connsiteY53" fmla="*/ 178757 h 208491"/>
                      <a:gd name="connsiteX54" fmla="*/ 133347 w 208491"/>
                      <a:gd name="connsiteY54" fmla="*/ 180601 h 208491"/>
                      <a:gd name="connsiteX55" fmla="*/ 133347 w 208491"/>
                      <a:gd name="connsiteY55" fmla="*/ 201461 h 208491"/>
                      <a:gd name="connsiteX56" fmla="*/ 126432 w 208491"/>
                      <a:gd name="connsiteY56" fmla="*/ 208492 h 208491"/>
                      <a:gd name="connsiteX57" fmla="*/ 89090 w 208491"/>
                      <a:gd name="connsiteY57" fmla="*/ 194431 h 208491"/>
                      <a:gd name="connsiteX58" fmla="*/ 119402 w 208491"/>
                      <a:gd name="connsiteY58" fmla="*/ 194431 h 208491"/>
                      <a:gd name="connsiteX59" fmla="*/ 119402 w 208491"/>
                      <a:gd name="connsiteY59" fmla="*/ 175645 h 208491"/>
                      <a:gd name="connsiteX60" fmla="*/ 124357 w 208491"/>
                      <a:gd name="connsiteY60" fmla="*/ 168960 h 208491"/>
                      <a:gd name="connsiteX61" fmla="*/ 135883 w 208491"/>
                      <a:gd name="connsiteY61" fmla="*/ 164120 h 208491"/>
                      <a:gd name="connsiteX62" fmla="*/ 144066 w 208491"/>
                      <a:gd name="connsiteY62" fmla="*/ 165387 h 208491"/>
                      <a:gd name="connsiteX63" fmla="*/ 157435 w 208491"/>
                      <a:gd name="connsiteY63" fmla="*/ 178757 h 208491"/>
                      <a:gd name="connsiteX64" fmla="*/ 178872 w 208491"/>
                      <a:gd name="connsiteY64" fmla="*/ 157320 h 208491"/>
                      <a:gd name="connsiteX65" fmla="*/ 165387 w 208491"/>
                      <a:gd name="connsiteY65" fmla="*/ 143950 h 208491"/>
                      <a:gd name="connsiteX66" fmla="*/ 164235 w 208491"/>
                      <a:gd name="connsiteY66" fmla="*/ 135767 h 208491"/>
                      <a:gd name="connsiteX67" fmla="*/ 168960 w 208491"/>
                      <a:gd name="connsiteY67" fmla="*/ 124242 h 208491"/>
                      <a:gd name="connsiteX68" fmla="*/ 175645 w 208491"/>
                      <a:gd name="connsiteY68" fmla="*/ 119286 h 208491"/>
                      <a:gd name="connsiteX69" fmla="*/ 194546 w 208491"/>
                      <a:gd name="connsiteY69" fmla="*/ 119286 h 208491"/>
                      <a:gd name="connsiteX70" fmla="*/ 194546 w 208491"/>
                      <a:gd name="connsiteY70" fmla="*/ 88975 h 208491"/>
                      <a:gd name="connsiteX71" fmla="*/ 175760 w 208491"/>
                      <a:gd name="connsiteY71" fmla="*/ 88975 h 208491"/>
                      <a:gd name="connsiteX72" fmla="*/ 169075 w 208491"/>
                      <a:gd name="connsiteY72" fmla="*/ 84134 h 208491"/>
                      <a:gd name="connsiteX73" fmla="*/ 164350 w 208491"/>
                      <a:gd name="connsiteY73" fmla="*/ 72609 h 208491"/>
                      <a:gd name="connsiteX74" fmla="*/ 165503 w 208491"/>
                      <a:gd name="connsiteY74" fmla="*/ 64426 h 208491"/>
                      <a:gd name="connsiteX75" fmla="*/ 178872 w 208491"/>
                      <a:gd name="connsiteY75" fmla="*/ 51057 h 208491"/>
                      <a:gd name="connsiteX76" fmla="*/ 157320 w 208491"/>
                      <a:gd name="connsiteY76" fmla="*/ 29620 h 208491"/>
                      <a:gd name="connsiteX77" fmla="*/ 143950 w 208491"/>
                      <a:gd name="connsiteY77" fmla="*/ 42989 h 208491"/>
                      <a:gd name="connsiteX78" fmla="*/ 135767 w 208491"/>
                      <a:gd name="connsiteY78" fmla="*/ 44257 h 208491"/>
                      <a:gd name="connsiteX79" fmla="*/ 124242 w 208491"/>
                      <a:gd name="connsiteY79" fmla="*/ 39532 h 208491"/>
                      <a:gd name="connsiteX80" fmla="*/ 119286 w 208491"/>
                      <a:gd name="connsiteY80" fmla="*/ 32847 h 208491"/>
                      <a:gd name="connsiteX81" fmla="*/ 119286 w 208491"/>
                      <a:gd name="connsiteY81" fmla="*/ 13946 h 208491"/>
                      <a:gd name="connsiteX82" fmla="*/ 89090 w 208491"/>
                      <a:gd name="connsiteY82" fmla="*/ 13946 h 208491"/>
                      <a:gd name="connsiteX83" fmla="*/ 89090 w 208491"/>
                      <a:gd name="connsiteY83" fmla="*/ 32847 h 208491"/>
                      <a:gd name="connsiteX84" fmla="*/ 84134 w 208491"/>
                      <a:gd name="connsiteY84" fmla="*/ 39532 h 208491"/>
                      <a:gd name="connsiteX85" fmla="*/ 72609 w 208491"/>
                      <a:gd name="connsiteY85" fmla="*/ 44257 h 208491"/>
                      <a:gd name="connsiteX86" fmla="*/ 64426 w 208491"/>
                      <a:gd name="connsiteY86" fmla="*/ 42989 h 208491"/>
                      <a:gd name="connsiteX87" fmla="*/ 51057 w 208491"/>
                      <a:gd name="connsiteY87" fmla="*/ 29620 h 208491"/>
                      <a:gd name="connsiteX88" fmla="*/ 29505 w 208491"/>
                      <a:gd name="connsiteY88" fmla="*/ 51172 h 208491"/>
                      <a:gd name="connsiteX89" fmla="*/ 42874 w 208491"/>
                      <a:gd name="connsiteY89" fmla="*/ 64541 h 208491"/>
                      <a:gd name="connsiteX90" fmla="*/ 44142 w 208491"/>
                      <a:gd name="connsiteY90" fmla="*/ 72724 h 208491"/>
                      <a:gd name="connsiteX91" fmla="*/ 39416 w 208491"/>
                      <a:gd name="connsiteY91" fmla="*/ 84250 h 208491"/>
                      <a:gd name="connsiteX92" fmla="*/ 32732 w 208491"/>
                      <a:gd name="connsiteY92" fmla="*/ 89090 h 208491"/>
                      <a:gd name="connsiteX93" fmla="*/ 14407 w 208491"/>
                      <a:gd name="connsiteY93" fmla="*/ 89090 h 208491"/>
                      <a:gd name="connsiteX94" fmla="*/ 14407 w 208491"/>
                      <a:gd name="connsiteY94" fmla="*/ 119517 h 208491"/>
                      <a:gd name="connsiteX95" fmla="*/ 32847 w 208491"/>
                      <a:gd name="connsiteY95" fmla="*/ 119517 h 208491"/>
                      <a:gd name="connsiteX96" fmla="*/ 39532 w 208491"/>
                      <a:gd name="connsiteY96" fmla="*/ 124473 h 208491"/>
                      <a:gd name="connsiteX97" fmla="*/ 44257 w 208491"/>
                      <a:gd name="connsiteY97" fmla="*/ 135998 h 208491"/>
                      <a:gd name="connsiteX98" fmla="*/ 42989 w 208491"/>
                      <a:gd name="connsiteY98" fmla="*/ 144181 h 208491"/>
                      <a:gd name="connsiteX99" fmla="*/ 29620 w 208491"/>
                      <a:gd name="connsiteY99" fmla="*/ 157550 h 208491"/>
                      <a:gd name="connsiteX100" fmla="*/ 51172 w 208491"/>
                      <a:gd name="connsiteY100" fmla="*/ 178987 h 208491"/>
                      <a:gd name="connsiteX101" fmla="*/ 64541 w 208491"/>
                      <a:gd name="connsiteY101" fmla="*/ 165618 h 208491"/>
                      <a:gd name="connsiteX102" fmla="*/ 72724 w 208491"/>
                      <a:gd name="connsiteY102" fmla="*/ 164350 h 208491"/>
                      <a:gd name="connsiteX103" fmla="*/ 84250 w 208491"/>
                      <a:gd name="connsiteY103" fmla="*/ 169191 h 208491"/>
                      <a:gd name="connsiteX104" fmla="*/ 89205 w 208491"/>
                      <a:gd name="connsiteY104" fmla="*/ 175875 h 20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08491" h="208491">
                        <a:moveTo>
                          <a:pt x="126432" y="208492"/>
                        </a:moveTo>
                        <a:lnTo>
                          <a:pt x="82060" y="208492"/>
                        </a:lnTo>
                        <a:cubicBezTo>
                          <a:pt x="78203" y="208430"/>
                          <a:pt x="75091" y="205318"/>
                          <a:pt x="75029" y="201461"/>
                        </a:cubicBezTo>
                        <a:lnTo>
                          <a:pt x="75029" y="180601"/>
                        </a:lnTo>
                        <a:lnTo>
                          <a:pt x="70880" y="178757"/>
                        </a:lnTo>
                        <a:lnTo>
                          <a:pt x="56128" y="193624"/>
                        </a:lnTo>
                        <a:cubicBezTo>
                          <a:pt x="53361" y="196288"/>
                          <a:pt x="48983" y="196288"/>
                          <a:pt x="46216" y="193624"/>
                        </a:cubicBezTo>
                        <a:lnTo>
                          <a:pt x="14407" y="162276"/>
                        </a:lnTo>
                        <a:cubicBezTo>
                          <a:pt x="13117" y="160943"/>
                          <a:pt x="12376" y="159174"/>
                          <a:pt x="12332" y="157320"/>
                        </a:cubicBezTo>
                        <a:cubicBezTo>
                          <a:pt x="12353" y="155461"/>
                          <a:pt x="13097" y="153683"/>
                          <a:pt x="14407" y="152364"/>
                        </a:cubicBezTo>
                        <a:lnTo>
                          <a:pt x="29159" y="137611"/>
                        </a:lnTo>
                        <a:lnTo>
                          <a:pt x="27430" y="133347"/>
                        </a:lnTo>
                        <a:lnTo>
                          <a:pt x="7030" y="133347"/>
                        </a:lnTo>
                        <a:cubicBezTo>
                          <a:pt x="3212" y="133411"/>
                          <a:pt x="65" y="130367"/>
                          <a:pt x="1" y="126548"/>
                        </a:cubicBezTo>
                        <a:cubicBezTo>
                          <a:pt x="0" y="126509"/>
                          <a:pt x="0" y="126471"/>
                          <a:pt x="0" y="126432"/>
                        </a:cubicBezTo>
                        <a:lnTo>
                          <a:pt x="0" y="82060"/>
                        </a:lnTo>
                        <a:cubicBezTo>
                          <a:pt x="0" y="78177"/>
                          <a:pt x="3148" y="75029"/>
                          <a:pt x="7030" y="75029"/>
                        </a:cubicBezTo>
                        <a:lnTo>
                          <a:pt x="27891" y="75029"/>
                        </a:lnTo>
                        <a:lnTo>
                          <a:pt x="29620" y="70880"/>
                        </a:lnTo>
                        <a:lnTo>
                          <a:pt x="14407" y="56013"/>
                        </a:lnTo>
                        <a:cubicBezTo>
                          <a:pt x="11670" y="53441"/>
                          <a:pt x="11535" y="49138"/>
                          <a:pt x="14107" y="46401"/>
                        </a:cubicBezTo>
                        <a:cubicBezTo>
                          <a:pt x="14203" y="46298"/>
                          <a:pt x="14304" y="46198"/>
                          <a:pt x="14407" y="46101"/>
                        </a:cubicBezTo>
                        <a:lnTo>
                          <a:pt x="45755" y="14752"/>
                        </a:lnTo>
                        <a:cubicBezTo>
                          <a:pt x="47044" y="13398"/>
                          <a:pt x="48842" y="12646"/>
                          <a:pt x="50711" y="12678"/>
                        </a:cubicBezTo>
                        <a:cubicBezTo>
                          <a:pt x="52575" y="12673"/>
                          <a:pt x="54362" y="13421"/>
                          <a:pt x="55667" y="14752"/>
                        </a:cubicBezTo>
                        <a:lnTo>
                          <a:pt x="70419" y="29505"/>
                        </a:lnTo>
                        <a:cubicBezTo>
                          <a:pt x="71760" y="28831"/>
                          <a:pt x="73146" y="28253"/>
                          <a:pt x="74568" y="27776"/>
                        </a:cubicBezTo>
                        <a:lnTo>
                          <a:pt x="74568" y="6915"/>
                        </a:lnTo>
                        <a:cubicBezTo>
                          <a:pt x="74631" y="3077"/>
                          <a:pt x="77761" y="-1"/>
                          <a:pt x="81599" y="0"/>
                        </a:cubicBezTo>
                        <a:lnTo>
                          <a:pt x="125971" y="0"/>
                        </a:lnTo>
                        <a:cubicBezTo>
                          <a:pt x="129790" y="0"/>
                          <a:pt x="132886" y="3096"/>
                          <a:pt x="132886" y="6915"/>
                        </a:cubicBezTo>
                        <a:lnTo>
                          <a:pt x="132886" y="27891"/>
                        </a:lnTo>
                        <a:cubicBezTo>
                          <a:pt x="134353" y="28347"/>
                          <a:pt x="135780" y="28926"/>
                          <a:pt x="137151" y="29620"/>
                        </a:cubicBezTo>
                        <a:lnTo>
                          <a:pt x="152710" y="14868"/>
                        </a:lnTo>
                        <a:cubicBezTo>
                          <a:pt x="155373" y="12131"/>
                          <a:pt x="159751" y="12071"/>
                          <a:pt x="162488" y="14734"/>
                        </a:cubicBezTo>
                        <a:cubicBezTo>
                          <a:pt x="162533" y="14778"/>
                          <a:pt x="162578" y="14823"/>
                          <a:pt x="162621" y="14868"/>
                        </a:cubicBezTo>
                        <a:lnTo>
                          <a:pt x="193624" y="46101"/>
                        </a:lnTo>
                        <a:cubicBezTo>
                          <a:pt x="196329" y="48706"/>
                          <a:pt x="196411" y="53011"/>
                          <a:pt x="193806" y="55716"/>
                        </a:cubicBezTo>
                        <a:cubicBezTo>
                          <a:pt x="193746" y="55777"/>
                          <a:pt x="193686" y="55838"/>
                          <a:pt x="193624" y="55897"/>
                        </a:cubicBezTo>
                        <a:lnTo>
                          <a:pt x="178872" y="70765"/>
                        </a:lnTo>
                        <a:lnTo>
                          <a:pt x="180601" y="74914"/>
                        </a:lnTo>
                        <a:lnTo>
                          <a:pt x="201461" y="74914"/>
                        </a:lnTo>
                        <a:cubicBezTo>
                          <a:pt x="205344" y="74914"/>
                          <a:pt x="208492" y="78062"/>
                          <a:pt x="208492" y="81945"/>
                        </a:cubicBezTo>
                        <a:lnTo>
                          <a:pt x="208492" y="126778"/>
                        </a:lnTo>
                        <a:cubicBezTo>
                          <a:pt x="208492" y="130597"/>
                          <a:pt x="205397" y="133693"/>
                          <a:pt x="201578" y="133694"/>
                        </a:cubicBezTo>
                        <a:cubicBezTo>
                          <a:pt x="201539" y="133694"/>
                          <a:pt x="201500" y="133694"/>
                          <a:pt x="201461" y="133693"/>
                        </a:cubicBezTo>
                        <a:lnTo>
                          <a:pt x="180601" y="133693"/>
                        </a:lnTo>
                        <a:lnTo>
                          <a:pt x="178872" y="137957"/>
                        </a:lnTo>
                        <a:lnTo>
                          <a:pt x="193624" y="152710"/>
                        </a:lnTo>
                        <a:cubicBezTo>
                          <a:pt x="196361" y="155373"/>
                          <a:pt x="196421" y="159751"/>
                          <a:pt x="193757" y="162488"/>
                        </a:cubicBezTo>
                        <a:cubicBezTo>
                          <a:pt x="193714" y="162533"/>
                          <a:pt x="193669" y="162578"/>
                          <a:pt x="193624" y="162621"/>
                        </a:cubicBezTo>
                        <a:lnTo>
                          <a:pt x="162276" y="193624"/>
                        </a:lnTo>
                        <a:cubicBezTo>
                          <a:pt x="159509" y="196288"/>
                          <a:pt x="155131" y="196288"/>
                          <a:pt x="152364" y="193624"/>
                        </a:cubicBezTo>
                        <a:lnTo>
                          <a:pt x="137611" y="178757"/>
                        </a:lnTo>
                        <a:lnTo>
                          <a:pt x="133347" y="180601"/>
                        </a:lnTo>
                        <a:lnTo>
                          <a:pt x="133347" y="201461"/>
                        </a:lnTo>
                        <a:cubicBezTo>
                          <a:pt x="133348" y="205300"/>
                          <a:pt x="130270" y="208429"/>
                          <a:pt x="126432" y="208492"/>
                        </a:cubicBezTo>
                        <a:close/>
                        <a:moveTo>
                          <a:pt x="89090" y="194431"/>
                        </a:moveTo>
                        <a:lnTo>
                          <a:pt x="119402" y="194431"/>
                        </a:lnTo>
                        <a:lnTo>
                          <a:pt x="119402" y="175645"/>
                        </a:lnTo>
                        <a:cubicBezTo>
                          <a:pt x="119378" y="172561"/>
                          <a:pt x="121400" y="169834"/>
                          <a:pt x="124357" y="168960"/>
                        </a:cubicBezTo>
                        <a:cubicBezTo>
                          <a:pt x="128356" y="167749"/>
                          <a:pt x="132218" y="166127"/>
                          <a:pt x="135883" y="164120"/>
                        </a:cubicBezTo>
                        <a:cubicBezTo>
                          <a:pt x="138596" y="162721"/>
                          <a:pt x="141903" y="163233"/>
                          <a:pt x="144066" y="165387"/>
                        </a:cubicBezTo>
                        <a:lnTo>
                          <a:pt x="157435" y="178757"/>
                        </a:lnTo>
                        <a:lnTo>
                          <a:pt x="178872" y="157320"/>
                        </a:lnTo>
                        <a:lnTo>
                          <a:pt x="165387" y="143950"/>
                        </a:lnTo>
                        <a:cubicBezTo>
                          <a:pt x="163271" y="141760"/>
                          <a:pt x="162806" y="138457"/>
                          <a:pt x="164235" y="135767"/>
                        </a:cubicBezTo>
                        <a:cubicBezTo>
                          <a:pt x="166157" y="132078"/>
                          <a:pt x="167739" y="128220"/>
                          <a:pt x="168960" y="124242"/>
                        </a:cubicBezTo>
                        <a:cubicBezTo>
                          <a:pt x="169834" y="121284"/>
                          <a:pt x="172561" y="119263"/>
                          <a:pt x="175645" y="119286"/>
                        </a:cubicBezTo>
                        <a:lnTo>
                          <a:pt x="194546" y="119286"/>
                        </a:lnTo>
                        <a:lnTo>
                          <a:pt x="194546" y="88975"/>
                        </a:lnTo>
                        <a:lnTo>
                          <a:pt x="175760" y="88975"/>
                        </a:lnTo>
                        <a:cubicBezTo>
                          <a:pt x="172708" y="89014"/>
                          <a:pt x="169991" y="87046"/>
                          <a:pt x="169075" y="84134"/>
                        </a:cubicBezTo>
                        <a:cubicBezTo>
                          <a:pt x="167876" y="80149"/>
                          <a:pt x="166293" y="76289"/>
                          <a:pt x="164350" y="72609"/>
                        </a:cubicBezTo>
                        <a:cubicBezTo>
                          <a:pt x="162883" y="69927"/>
                          <a:pt x="163352" y="66599"/>
                          <a:pt x="165503" y="64426"/>
                        </a:cubicBezTo>
                        <a:lnTo>
                          <a:pt x="178872" y="51057"/>
                        </a:lnTo>
                        <a:lnTo>
                          <a:pt x="157320" y="29620"/>
                        </a:lnTo>
                        <a:lnTo>
                          <a:pt x="143950" y="42989"/>
                        </a:lnTo>
                        <a:cubicBezTo>
                          <a:pt x="141787" y="45144"/>
                          <a:pt x="138481" y="45656"/>
                          <a:pt x="135767" y="44257"/>
                        </a:cubicBezTo>
                        <a:cubicBezTo>
                          <a:pt x="132078" y="42334"/>
                          <a:pt x="128220" y="40753"/>
                          <a:pt x="124242" y="39532"/>
                        </a:cubicBezTo>
                        <a:cubicBezTo>
                          <a:pt x="121307" y="38625"/>
                          <a:pt x="119301" y="35919"/>
                          <a:pt x="119286" y="32847"/>
                        </a:cubicBezTo>
                        <a:lnTo>
                          <a:pt x="119286" y="13946"/>
                        </a:lnTo>
                        <a:lnTo>
                          <a:pt x="89090" y="13946"/>
                        </a:lnTo>
                        <a:lnTo>
                          <a:pt x="89090" y="32847"/>
                        </a:lnTo>
                        <a:cubicBezTo>
                          <a:pt x="89040" y="35906"/>
                          <a:pt x="87047" y="38594"/>
                          <a:pt x="84134" y="39532"/>
                        </a:cubicBezTo>
                        <a:cubicBezTo>
                          <a:pt x="80157" y="40753"/>
                          <a:pt x="76299" y="42334"/>
                          <a:pt x="72609" y="44257"/>
                        </a:cubicBezTo>
                        <a:cubicBezTo>
                          <a:pt x="69895" y="45656"/>
                          <a:pt x="66589" y="45144"/>
                          <a:pt x="64426" y="42989"/>
                        </a:cubicBezTo>
                        <a:lnTo>
                          <a:pt x="51057" y="29620"/>
                        </a:lnTo>
                        <a:lnTo>
                          <a:pt x="29505" y="51172"/>
                        </a:lnTo>
                        <a:lnTo>
                          <a:pt x="42874" y="64541"/>
                        </a:lnTo>
                        <a:cubicBezTo>
                          <a:pt x="45100" y="66668"/>
                          <a:pt x="45620" y="70024"/>
                          <a:pt x="44142" y="72724"/>
                        </a:cubicBezTo>
                        <a:cubicBezTo>
                          <a:pt x="42199" y="76405"/>
                          <a:pt x="40616" y="80264"/>
                          <a:pt x="39416" y="84250"/>
                        </a:cubicBezTo>
                        <a:cubicBezTo>
                          <a:pt x="38469" y="87139"/>
                          <a:pt x="35772" y="89092"/>
                          <a:pt x="32732" y="89090"/>
                        </a:cubicBezTo>
                        <a:lnTo>
                          <a:pt x="14407" y="89090"/>
                        </a:lnTo>
                        <a:lnTo>
                          <a:pt x="14407" y="119517"/>
                        </a:lnTo>
                        <a:lnTo>
                          <a:pt x="32847" y="119517"/>
                        </a:lnTo>
                        <a:cubicBezTo>
                          <a:pt x="35919" y="119531"/>
                          <a:pt x="38625" y="121538"/>
                          <a:pt x="39532" y="124473"/>
                        </a:cubicBezTo>
                        <a:cubicBezTo>
                          <a:pt x="40753" y="128450"/>
                          <a:pt x="42334" y="132308"/>
                          <a:pt x="44257" y="135998"/>
                        </a:cubicBezTo>
                        <a:cubicBezTo>
                          <a:pt x="45735" y="138698"/>
                          <a:pt x="45215" y="142055"/>
                          <a:pt x="42989" y="144181"/>
                        </a:cubicBezTo>
                        <a:lnTo>
                          <a:pt x="29620" y="157550"/>
                        </a:lnTo>
                        <a:lnTo>
                          <a:pt x="51172" y="178987"/>
                        </a:lnTo>
                        <a:lnTo>
                          <a:pt x="64541" y="165618"/>
                        </a:lnTo>
                        <a:cubicBezTo>
                          <a:pt x="66704" y="163463"/>
                          <a:pt x="70011" y="162951"/>
                          <a:pt x="72724" y="164350"/>
                        </a:cubicBezTo>
                        <a:cubicBezTo>
                          <a:pt x="76389" y="166357"/>
                          <a:pt x="80251" y="167979"/>
                          <a:pt x="84250" y="169191"/>
                        </a:cubicBezTo>
                        <a:cubicBezTo>
                          <a:pt x="87184" y="170097"/>
                          <a:pt x="89191" y="172804"/>
                          <a:pt x="89205" y="175875"/>
                        </a:cubicBezTo>
                        <a:close/>
                      </a:path>
                    </a:pathLst>
                  </a:custGeom>
                  <a:grpFill/>
                  <a:ln w="1131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54" name="Freeform 132">
                    <a:extLst>
                      <a:ext uri="{FF2B5EF4-FFF2-40B4-BE49-F238E27FC236}">
                        <a16:creationId xmlns:a16="http://schemas.microsoft.com/office/drawing/2014/main" id="{60D99F1C-E116-40D8-B7FC-1E3994B73A28}"/>
                      </a:ext>
                    </a:extLst>
                  </p:cNvPr>
                  <p:cNvSpPr/>
                  <p:nvPr/>
                </p:nvSpPr>
                <p:spPr>
                  <a:xfrm>
                    <a:off x="7160441" y="2898566"/>
                    <a:ext cx="111794" cy="111794"/>
                  </a:xfrm>
                  <a:custGeom>
                    <a:avLst/>
                    <a:gdLst>
                      <a:gd name="connsiteX0" fmla="*/ 55780 w 111794"/>
                      <a:gd name="connsiteY0" fmla="*/ 111795 h 111794"/>
                      <a:gd name="connsiteX1" fmla="*/ 0 w 111794"/>
                      <a:gd name="connsiteY1" fmla="*/ 55780 h 111794"/>
                      <a:gd name="connsiteX2" fmla="*/ 56015 w 111794"/>
                      <a:gd name="connsiteY2" fmla="*/ 0 h 111794"/>
                      <a:gd name="connsiteX3" fmla="*/ 111793 w 111794"/>
                      <a:gd name="connsiteY3" fmla="*/ 55436 h 111794"/>
                      <a:gd name="connsiteX4" fmla="*/ 56359 w 111794"/>
                      <a:gd name="connsiteY4" fmla="*/ 111793 h 111794"/>
                      <a:gd name="connsiteX5" fmla="*/ 55780 w 111794"/>
                      <a:gd name="connsiteY5" fmla="*/ 111795 h 111794"/>
                      <a:gd name="connsiteX6" fmla="*/ 55780 w 111794"/>
                      <a:gd name="connsiteY6" fmla="*/ 13945 h 111794"/>
                      <a:gd name="connsiteX7" fmla="*/ 13831 w 111794"/>
                      <a:gd name="connsiteY7" fmla="*/ 55900 h 111794"/>
                      <a:gd name="connsiteX8" fmla="*/ 55785 w 111794"/>
                      <a:gd name="connsiteY8" fmla="*/ 97849 h 111794"/>
                      <a:gd name="connsiteX9" fmla="*/ 97735 w 111794"/>
                      <a:gd name="connsiteY9" fmla="*/ 55895 h 111794"/>
                      <a:gd name="connsiteX10" fmla="*/ 97732 w 111794"/>
                      <a:gd name="connsiteY10" fmla="*/ 55436 h 111794"/>
                      <a:gd name="connsiteX11" fmla="*/ 55780 w 111794"/>
                      <a:gd name="connsiteY11" fmla="*/ 13945 h 1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794" h="111794">
                        <a:moveTo>
                          <a:pt x="55780" y="111795"/>
                        </a:moveTo>
                        <a:cubicBezTo>
                          <a:pt x="24909" y="111730"/>
                          <a:pt x="-65" y="86652"/>
                          <a:pt x="0" y="55780"/>
                        </a:cubicBezTo>
                        <a:cubicBezTo>
                          <a:pt x="65" y="24909"/>
                          <a:pt x="25143" y="-65"/>
                          <a:pt x="56015" y="0"/>
                        </a:cubicBezTo>
                        <a:cubicBezTo>
                          <a:pt x="86660" y="64"/>
                          <a:pt x="111540" y="24792"/>
                          <a:pt x="111793" y="55436"/>
                        </a:cubicBezTo>
                        <a:cubicBezTo>
                          <a:pt x="112048" y="86307"/>
                          <a:pt x="87229" y="111538"/>
                          <a:pt x="56359" y="111793"/>
                        </a:cubicBezTo>
                        <a:cubicBezTo>
                          <a:pt x="56166" y="111795"/>
                          <a:pt x="55973" y="111795"/>
                          <a:pt x="55780" y="111795"/>
                        </a:cubicBezTo>
                        <a:close/>
                        <a:moveTo>
                          <a:pt x="55780" y="13945"/>
                        </a:moveTo>
                        <a:cubicBezTo>
                          <a:pt x="32611" y="13947"/>
                          <a:pt x="13830" y="32730"/>
                          <a:pt x="13831" y="55900"/>
                        </a:cubicBezTo>
                        <a:cubicBezTo>
                          <a:pt x="13832" y="79069"/>
                          <a:pt x="32616" y="97851"/>
                          <a:pt x="55785" y="97849"/>
                        </a:cubicBezTo>
                        <a:cubicBezTo>
                          <a:pt x="78955" y="97848"/>
                          <a:pt x="97736" y="79064"/>
                          <a:pt x="97735" y="55895"/>
                        </a:cubicBezTo>
                        <a:cubicBezTo>
                          <a:pt x="97735" y="55742"/>
                          <a:pt x="97734" y="55589"/>
                          <a:pt x="97732" y="55436"/>
                        </a:cubicBezTo>
                        <a:cubicBezTo>
                          <a:pt x="97418" y="32473"/>
                          <a:pt x="78745" y="14006"/>
                          <a:pt x="55780" y="13945"/>
                        </a:cubicBezTo>
                        <a:close/>
                      </a:path>
                    </a:pathLst>
                  </a:custGeom>
                  <a:grpFill/>
                  <a:ln w="1131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55" name="Freeform 133">
                    <a:extLst>
                      <a:ext uri="{FF2B5EF4-FFF2-40B4-BE49-F238E27FC236}">
                        <a16:creationId xmlns:a16="http://schemas.microsoft.com/office/drawing/2014/main" id="{A32B75C6-6A5B-4DDE-8D4C-77194E38374F}"/>
                      </a:ext>
                    </a:extLst>
                  </p:cNvPr>
                  <p:cNvSpPr/>
                  <p:nvPr/>
                </p:nvSpPr>
                <p:spPr>
                  <a:xfrm>
                    <a:off x="7007843" y="2642820"/>
                    <a:ext cx="264506" cy="203882"/>
                  </a:xfrm>
                  <a:custGeom>
                    <a:avLst/>
                    <a:gdLst>
                      <a:gd name="connsiteX0" fmla="*/ 257590 w 264506"/>
                      <a:gd name="connsiteY0" fmla="*/ 203882 h 203882"/>
                      <a:gd name="connsiteX1" fmla="*/ 250561 w 264506"/>
                      <a:gd name="connsiteY1" fmla="*/ 197083 h 203882"/>
                      <a:gd name="connsiteX2" fmla="*/ 250560 w 264506"/>
                      <a:gd name="connsiteY2" fmla="*/ 196967 h 203882"/>
                      <a:gd name="connsiteX3" fmla="*/ 250560 w 264506"/>
                      <a:gd name="connsiteY3" fmla="*/ 13946 h 203882"/>
                      <a:gd name="connsiteX4" fmla="*/ 13947 w 264506"/>
                      <a:gd name="connsiteY4" fmla="*/ 13946 h 203882"/>
                      <a:gd name="connsiteX5" fmla="*/ 13947 w 264506"/>
                      <a:gd name="connsiteY5" fmla="*/ 27084 h 203882"/>
                      <a:gd name="connsiteX6" fmla="*/ 230391 w 264506"/>
                      <a:gd name="connsiteY6" fmla="*/ 27084 h 203882"/>
                      <a:gd name="connsiteX7" fmla="*/ 237421 w 264506"/>
                      <a:gd name="connsiteY7" fmla="*/ 34115 h 203882"/>
                      <a:gd name="connsiteX8" fmla="*/ 237421 w 264506"/>
                      <a:gd name="connsiteY8" fmla="*/ 184404 h 203882"/>
                      <a:gd name="connsiteX9" fmla="*/ 229550 w 264506"/>
                      <a:gd name="connsiteY9" fmla="*/ 190478 h 203882"/>
                      <a:gd name="connsiteX10" fmla="*/ 223476 w 264506"/>
                      <a:gd name="connsiteY10" fmla="*/ 184404 h 203882"/>
                      <a:gd name="connsiteX11" fmla="*/ 223476 w 264506"/>
                      <a:gd name="connsiteY11" fmla="*/ 41030 h 203882"/>
                      <a:gd name="connsiteX12" fmla="*/ 6916 w 264506"/>
                      <a:gd name="connsiteY12" fmla="*/ 41030 h 203882"/>
                      <a:gd name="connsiteX13" fmla="*/ 1 w 264506"/>
                      <a:gd name="connsiteY13" fmla="*/ 34115 h 203882"/>
                      <a:gd name="connsiteX14" fmla="*/ 1 w 264506"/>
                      <a:gd name="connsiteY14" fmla="*/ 7030 h 203882"/>
                      <a:gd name="connsiteX15" fmla="*/ 6800 w 264506"/>
                      <a:gd name="connsiteY15" fmla="*/ 1 h 203882"/>
                      <a:gd name="connsiteX16" fmla="*/ 6916 w 264506"/>
                      <a:gd name="connsiteY16" fmla="*/ 0 h 203882"/>
                      <a:gd name="connsiteX17" fmla="*/ 257590 w 264506"/>
                      <a:gd name="connsiteY17" fmla="*/ 0 h 203882"/>
                      <a:gd name="connsiteX18" fmla="*/ 264506 w 264506"/>
                      <a:gd name="connsiteY18" fmla="*/ 6914 h 203882"/>
                      <a:gd name="connsiteX19" fmla="*/ 264505 w 264506"/>
                      <a:gd name="connsiteY19" fmla="*/ 7030 h 203882"/>
                      <a:gd name="connsiteX20" fmla="*/ 264505 w 264506"/>
                      <a:gd name="connsiteY20" fmla="*/ 196967 h 203882"/>
                      <a:gd name="connsiteX21" fmla="*/ 257590 w 264506"/>
                      <a:gd name="connsiteY21" fmla="*/ 203882 h 20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4506" h="203882">
                        <a:moveTo>
                          <a:pt x="257590" y="203882"/>
                        </a:moveTo>
                        <a:cubicBezTo>
                          <a:pt x="253772" y="203945"/>
                          <a:pt x="250625" y="200901"/>
                          <a:pt x="250561" y="197083"/>
                        </a:cubicBezTo>
                        <a:cubicBezTo>
                          <a:pt x="250560" y="197044"/>
                          <a:pt x="250560" y="197005"/>
                          <a:pt x="250560" y="196967"/>
                        </a:cubicBezTo>
                        <a:lnTo>
                          <a:pt x="250560" y="13946"/>
                        </a:lnTo>
                        <a:lnTo>
                          <a:pt x="13947" y="13946"/>
                        </a:lnTo>
                        <a:lnTo>
                          <a:pt x="13947" y="27084"/>
                        </a:lnTo>
                        <a:lnTo>
                          <a:pt x="230391" y="27084"/>
                        </a:lnTo>
                        <a:cubicBezTo>
                          <a:pt x="234274" y="27084"/>
                          <a:pt x="237421" y="30232"/>
                          <a:pt x="237421" y="34115"/>
                        </a:cubicBezTo>
                        <a:lnTo>
                          <a:pt x="237421" y="184404"/>
                        </a:lnTo>
                        <a:cubicBezTo>
                          <a:pt x="236925" y="188255"/>
                          <a:pt x="233401" y="190975"/>
                          <a:pt x="229550" y="190478"/>
                        </a:cubicBezTo>
                        <a:cubicBezTo>
                          <a:pt x="226380" y="190070"/>
                          <a:pt x="223884" y="187574"/>
                          <a:pt x="223476" y="184404"/>
                        </a:cubicBezTo>
                        <a:lnTo>
                          <a:pt x="223476" y="41030"/>
                        </a:lnTo>
                        <a:lnTo>
                          <a:pt x="6916" y="41030"/>
                        </a:lnTo>
                        <a:cubicBezTo>
                          <a:pt x="3097" y="41030"/>
                          <a:pt x="1" y="37934"/>
                          <a:pt x="1" y="34115"/>
                        </a:cubicBezTo>
                        <a:lnTo>
                          <a:pt x="1" y="7030"/>
                        </a:lnTo>
                        <a:cubicBezTo>
                          <a:pt x="-63" y="3212"/>
                          <a:pt x="2981" y="65"/>
                          <a:pt x="6800" y="1"/>
                        </a:cubicBezTo>
                        <a:cubicBezTo>
                          <a:pt x="6839" y="0"/>
                          <a:pt x="6877" y="0"/>
                          <a:pt x="6916" y="0"/>
                        </a:cubicBezTo>
                        <a:lnTo>
                          <a:pt x="257590" y="0"/>
                        </a:lnTo>
                        <a:cubicBezTo>
                          <a:pt x="261409" y="-1"/>
                          <a:pt x="264506" y="3095"/>
                          <a:pt x="264506" y="6914"/>
                        </a:cubicBezTo>
                        <a:cubicBezTo>
                          <a:pt x="264506" y="6953"/>
                          <a:pt x="264506" y="6992"/>
                          <a:pt x="264505" y="7030"/>
                        </a:cubicBezTo>
                        <a:lnTo>
                          <a:pt x="264505" y="196967"/>
                        </a:lnTo>
                        <a:cubicBezTo>
                          <a:pt x="264505" y="200786"/>
                          <a:pt x="261409" y="203882"/>
                          <a:pt x="257590" y="203882"/>
                        </a:cubicBezTo>
                        <a:close/>
                      </a:path>
                    </a:pathLst>
                  </a:custGeom>
                  <a:grpFill/>
                  <a:ln w="1131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sp>
                <p:nvSpPr>
                  <p:cNvPr id="256" name="Freeform 135">
                    <a:extLst>
                      <a:ext uri="{FF2B5EF4-FFF2-40B4-BE49-F238E27FC236}">
                        <a16:creationId xmlns:a16="http://schemas.microsoft.com/office/drawing/2014/main" id="{1000183B-24DE-47E3-B105-99A3E965C0FB}"/>
                      </a:ext>
                    </a:extLst>
                  </p:cNvPr>
                  <p:cNvSpPr/>
                  <p:nvPr/>
                </p:nvSpPr>
                <p:spPr>
                  <a:xfrm>
                    <a:off x="6953560" y="2697103"/>
                    <a:ext cx="264619" cy="363622"/>
                  </a:xfrm>
                  <a:custGeom>
                    <a:avLst/>
                    <a:gdLst>
                      <a:gd name="connsiteX0" fmla="*/ 194661 w 264619"/>
                      <a:gd name="connsiteY0" fmla="*/ 363623 h 363622"/>
                      <a:gd name="connsiteX1" fmla="*/ 7030 w 264619"/>
                      <a:gd name="connsiteY1" fmla="*/ 363623 h 363622"/>
                      <a:gd name="connsiteX2" fmla="*/ 0 w 264619"/>
                      <a:gd name="connsiteY2" fmla="*/ 356592 h 363622"/>
                      <a:gd name="connsiteX3" fmla="*/ 0 w 264619"/>
                      <a:gd name="connsiteY3" fmla="*/ 6916 h 363622"/>
                      <a:gd name="connsiteX4" fmla="*/ 6914 w 264619"/>
                      <a:gd name="connsiteY4" fmla="*/ 0 h 363622"/>
                      <a:gd name="connsiteX5" fmla="*/ 7030 w 264619"/>
                      <a:gd name="connsiteY5" fmla="*/ 1 h 363622"/>
                      <a:gd name="connsiteX6" fmla="*/ 257589 w 264619"/>
                      <a:gd name="connsiteY6" fmla="*/ 1 h 363622"/>
                      <a:gd name="connsiteX7" fmla="*/ 264620 w 264619"/>
                      <a:gd name="connsiteY7" fmla="*/ 6916 h 363622"/>
                      <a:gd name="connsiteX8" fmla="*/ 264620 w 264619"/>
                      <a:gd name="connsiteY8" fmla="*/ 130121 h 363622"/>
                      <a:gd name="connsiteX9" fmla="*/ 257589 w 264619"/>
                      <a:gd name="connsiteY9" fmla="*/ 137036 h 363622"/>
                      <a:gd name="connsiteX10" fmla="*/ 250560 w 264619"/>
                      <a:gd name="connsiteY10" fmla="*/ 130237 h 363622"/>
                      <a:gd name="connsiteX11" fmla="*/ 250559 w 264619"/>
                      <a:gd name="connsiteY11" fmla="*/ 130121 h 363622"/>
                      <a:gd name="connsiteX12" fmla="*/ 250559 w 264619"/>
                      <a:gd name="connsiteY12" fmla="*/ 13947 h 363622"/>
                      <a:gd name="connsiteX13" fmla="*/ 13946 w 264619"/>
                      <a:gd name="connsiteY13" fmla="*/ 13947 h 363622"/>
                      <a:gd name="connsiteX14" fmla="*/ 13946 w 264619"/>
                      <a:gd name="connsiteY14" fmla="*/ 349677 h 363622"/>
                      <a:gd name="connsiteX15" fmla="*/ 194661 w 264619"/>
                      <a:gd name="connsiteY15" fmla="*/ 349677 h 363622"/>
                      <a:gd name="connsiteX16" fmla="*/ 200736 w 264619"/>
                      <a:gd name="connsiteY16" fmla="*/ 357548 h 363622"/>
                      <a:gd name="connsiteX17" fmla="*/ 194661 w 264619"/>
                      <a:gd name="connsiteY17" fmla="*/ 363623 h 363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4619" h="363622">
                        <a:moveTo>
                          <a:pt x="194661" y="363623"/>
                        </a:moveTo>
                        <a:lnTo>
                          <a:pt x="7030" y="363623"/>
                        </a:lnTo>
                        <a:cubicBezTo>
                          <a:pt x="3148" y="363623"/>
                          <a:pt x="0" y="360475"/>
                          <a:pt x="0" y="356592"/>
                        </a:cubicBezTo>
                        <a:lnTo>
                          <a:pt x="0" y="6916"/>
                        </a:lnTo>
                        <a:cubicBezTo>
                          <a:pt x="-1" y="3097"/>
                          <a:pt x="3095" y="1"/>
                          <a:pt x="6914" y="0"/>
                        </a:cubicBezTo>
                        <a:cubicBezTo>
                          <a:pt x="6953" y="0"/>
                          <a:pt x="6992" y="0"/>
                          <a:pt x="7030" y="1"/>
                        </a:cubicBezTo>
                        <a:lnTo>
                          <a:pt x="257589" y="1"/>
                        </a:lnTo>
                        <a:cubicBezTo>
                          <a:pt x="261428" y="0"/>
                          <a:pt x="264557" y="3078"/>
                          <a:pt x="264620" y="6916"/>
                        </a:cubicBezTo>
                        <a:lnTo>
                          <a:pt x="264620" y="130121"/>
                        </a:lnTo>
                        <a:cubicBezTo>
                          <a:pt x="264557" y="133959"/>
                          <a:pt x="261428" y="137037"/>
                          <a:pt x="257589" y="137036"/>
                        </a:cubicBezTo>
                        <a:cubicBezTo>
                          <a:pt x="253771" y="137100"/>
                          <a:pt x="250624" y="134056"/>
                          <a:pt x="250560" y="130237"/>
                        </a:cubicBezTo>
                        <a:cubicBezTo>
                          <a:pt x="250559" y="130199"/>
                          <a:pt x="250559" y="130160"/>
                          <a:pt x="250559" y="130121"/>
                        </a:cubicBezTo>
                        <a:lnTo>
                          <a:pt x="250559" y="13947"/>
                        </a:lnTo>
                        <a:lnTo>
                          <a:pt x="13946" y="13947"/>
                        </a:lnTo>
                        <a:lnTo>
                          <a:pt x="13946" y="349677"/>
                        </a:lnTo>
                        <a:lnTo>
                          <a:pt x="194661" y="349677"/>
                        </a:lnTo>
                        <a:cubicBezTo>
                          <a:pt x="198512" y="350173"/>
                          <a:pt x="201232" y="353697"/>
                          <a:pt x="200736" y="357548"/>
                        </a:cubicBezTo>
                        <a:cubicBezTo>
                          <a:pt x="200328" y="360718"/>
                          <a:pt x="197832" y="363214"/>
                          <a:pt x="194661" y="363623"/>
                        </a:cubicBezTo>
                        <a:close/>
                      </a:path>
                    </a:pathLst>
                  </a:custGeom>
                  <a:grpFill/>
                  <a:ln w="1131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EG"/>
                  </a:p>
                </p:txBody>
              </p:sp>
            </p:grpSp>
          </p:grpSp>
          <p:sp>
            <p:nvSpPr>
              <p:cNvPr id="225" name="Oval 224">
                <a:extLst>
                  <a:ext uri="{FF2B5EF4-FFF2-40B4-BE49-F238E27FC236}">
                    <a16:creationId xmlns:a16="http://schemas.microsoft.com/office/drawing/2014/main" id="{0E0885A5-32B7-4F2A-9C1E-5B361B57D989}"/>
                  </a:ext>
                </a:extLst>
              </p:cNvPr>
              <p:cNvSpPr>
                <a:spLocks noChangeAspect="1"/>
              </p:cNvSpPr>
              <p:nvPr/>
            </p:nvSpPr>
            <p:spPr>
              <a:xfrm>
                <a:off x="3731224" y="5853087"/>
                <a:ext cx="540000" cy="552854"/>
              </a:xfrm>
              <a:prstGeom prst="ellipse">
                <a:avLst/>
              </a:prstGeom>
              <a:solidFill>
                <a:srgbClr val="8CAB18"/>
              </a:solidFill>
              <a:ln>
                <a:noFill/>
              </a:ln>
              <a:effectLst>
                <a:outerShdw blurRad="127000" dist="38100" dir="5400000" sx="101000" sy="101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26" name="Oval 225">
                <a:extLst>
                  <a:ext uri="{FF2B5EF4-FFF2-40B4-BE49-F238E27FC236}">
                    <a16:creationId xmlns:a16="http://schemas.microsoft.com/office/drawing/2014/main" id="{9D87434A-512C-406F-AE47-88EA5A7D3C00}"/>
                  </a:ext>
                </a:extLst>
              </p:cNvPr>
              <p:cNvSpPr>
                <a:spLocks noChangeAspect="1"/>
              </p:cNvSpPr>
              <p:nvPr/>
            </p:nvSpPr>
            <p:spPr>
              <a:xfrm>
                <a:off x="3343700" y="4049763"/>
                <a:ext cx="540000" cy="552854"/>
              </a:xfrm>
              <a:prstGeom prst="ellipse">
                <a:avLst/>
              </a:prstGeom>
              <a:solidFill>
                <a:srgbClr val="8CAB18"/>
              </a:solidFill>
              <a:ln>
                <a:noFill/>
              </a:ln>
              <a:effectLst>
                <a:outerShdw sx="1000" sy="1000" algn="t"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27" name="Oval 226">
                <a:extLst>
                  <a:ext uri="{FF2B5EF4-FFF2-40B4-BE49-F238E27FC236}">
                    <a16:creationId xmlns:a16="http://schemas.microsoft.com/office/drawing/2014/main" id="{5D884410-7371-4BF7-88B4-A96819F3C5CB}"/>
                  </a:ext>
                </a:extLst>
              </p:cNvPr>
              <p:cNvSpPr>
                <a:spLocks noChangeAspect="1"/>
              </p:cNvSpPr>
              <p:nvPr/>
            </p:nvSpPr>
            <p:spPr>
              <a:xfrm>
                <a:off x="2903795" y="5058997"/>
                <a:ext cx="540000" cy="552854"/>
              </a:xfrm>
              <a:prstGeom prst="ellipse">
                <a:avLst/>
              </a:prstGeom>
              <a:solidFill>
                <a:srgbClr val="8CAB18"/>
              </a:solidFill>
              <a:ln>
                <a:noFill/>
              </a:ln>
              <a:effectLst>
                <a:outerShdw blurRad="127000" dist="38100" dir="5400000" sx="101000" sy="101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28" name="Oval 227">
                <a:extLst>
                  <a:ext uri="{FF2B5EF4-FFF2-40B4-BE49-F238E27FC236}">
                    <a16:creationId xmlns:a16="http://schemas.microsoft.com/office/drawing/2014/main" id="{F0623955-5585-49B2-832A-68041A079A00}"/>
                  </a:ext>
                </a:extLst>
              </p:cNvPr>
              <p:cNvSpPr>
                <a:spLocks noChangeAspect="1"/>
              </p:cNvSpPr>
              <p:nvPr/>
            </p:nvSpPr>
            <p:spPr>
              <a:xfrm>
                <a:off x="4734233" y="5354676"/>
                <a:ext cx="540000" cy="552854"/>
              </a:xfrm>
              <a:prstGeom prst="ellipse">
                <a:avLst/>
              </a:prstGeom>
              <a:solidFill>
                <a:srgbClr val="8CAB18"/>
              </a:solidFill>
              <a:ln>
                <a:noFill/>
              </a:ln>
              <a:effectLst>
                <a:outerShdw sx="1000" sy="1000" algn="t"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
          <p:nvSpPr>
            <p:cNvPr id="209" name="TextBox 208">
              <a:extLst>
                <a:ext uri="{FF2B5EF4-FFF2-40B4-BE49-F238E27FC236}">
                  <a16:creationId xmlns:a16="http://schemas.microsoft.com/office/drawing/2014/main" id="{1098C21D-F8F3-4399-9A20-4F1BD33A1445}"/>
                </a:ext>
              </a:extLst>
            </p:cNvPr>
            <p:cNvSpPr txBox="1"/>
            <p:nvPr/>
          </p:nvSpPr>
          <p:spPr>
            <a:xfrm>
              <a:off x="3566926" y="5236625"/>
              <a:ext cx="1173744"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Growth</a:t>
              </a:r>
              <a:endParaRPr lang="en-US" b="1" dirty="0">
                <a:latin typeface="Times New Roman" panose="02020603050405020304" pitchFamily="18" charset="0"/>
                <a:cs typeface="Times New Roman" panose="02020603050405020304" pitchFamily="18" charset="0"/>
              </a:endParaRPr>
            </a:p>
          </p:txBody>
        </p:sp>
        <p:pic>
          <p:nvPicPr>
            <p:cNvPr id="210" name="Picture 209">
              <a:extLst>
                <a:ext uri="{FF2B5EF4-FFF2-40B4-BE49-F238E27FC236}">
                  <a16:creationId xmlns:a16="http://schemas.microsoft.com/office/drawing/2014/main" id="{B843593F-AEBD-436B-B45E-8CCCCC68909A}"/>
                </a:ext>
              </a:extLst>
            </p:cNvPr>
            <p:cNvPicPr>
              <a:picLocks noChangeAspect="1"/>
            </p:cNvPicPr>
            <p:nvPr/>
          </p:nvPicPr>
          <p:blipFill>
            <a:blip r:embed="rId12"/>
            <a:stretch>
              <a:fillRect/>
            </a:stretch>
          </p:blipFill>
          <p:spPr>
            <a:xfrm>
              <a:off x="3745883" y="4818127"/>
              <a:ext cx="531958" cy="381085"/>
            </a:xfrm>
            <a:prstGeom prst="rect">
              <a:avLst/>
            </a:prstGeom>
          </p:spPr>
        </p:pic>
        <p:grpSp>
          <p:nvGrpSpPr>
            <p:cNvPr id="211" name="Group 210">
              <a:extLst>
                <a:ext uri="{FF2B5EF4-FFF2-40B4-BE49-F238E27FC236}">
                  <a16:creationId xmlns:a16="http://schemas.microsoft.com/office/drawing/2014/main" id="{56830BB0-9523-494D-9576-852E7E73B8F3}"/>
                </a:ext>
              </a:extLst>
            </p:cNvPr>
            <p:cNvGrpSpPr/>
            <p:nvPr/>
          </p:nvGrpSpPr>
          <p:grpSpPr>
            <a:xfrm>
              <a:off x="455573" y="3286211"/>
              <a:ext cx="8729814" cy="4012782"/>
              <a:chOff x="455573" y="3286211"/>
              <a:chExt cx="8729814" cy="4012782"/>
            </a:xfrm>
          </p:grpSpPr>
          <p:sp>
            <p:nvSpPr>
              <p:cNvPr id="212" name="TextBox 211">
                <a:extLst>
                  <a:ext uri="{FF2B5EF4-FFF2-40B4-BE49-F238E27FC236}">
                    <a16:creationId xmlns:a16="http://schemas.microsoft.com/office/drawing/2014/main" id="{D9042702-5CB6-4F75-B606-057CE11B4166}"/>
                  </a:ext>
                </a:extLst>
              </p:cNvPr>
              <p:cNvSpPr txBox="1"/>
              <p:nvPr/>
            </p:nvSpPr>
            <p:spPr>
              <a:xfrm>
                <a:off x="4035160" y="6652662"/>
                <a:ext cx="4341550" cy="646331"/>
              </a:xfrm>
              <a:prstGeom prst="rect">
                <a:avLst/>
              </a:prstGeom>
              <a:noFill/>
            </p:spPr>
            <p:txBody>
              <a:bodyPr wrap="square" rtlCol="0">
                <a:spAutoFit/>
              </a:bodyPr>
              <a:lstStyle/>
              <a:p>
                <a:r>
                  <a:rPr lang="en-US" sz="1800" dirty="0">
                    <a:solidFill>
                      <a:srgbClr val="4B4A4A"/>
                    </a:solidFill>
                    <a:latin typeface="Times New Roman" panose="02020603050405020304" pitchFamily="18" charset="0"/>
                    <a:ea typeface="Geist" pitchFamily="34" charset="-122"/>
                    <a:cs typeface="Times New Roman" panose="02020603050405020304" pitchFamily="18" charset="0"/>
                  </a:rPr>
                  <a:t>Annual turnover of </a:t>
                </a:r>
                <a:r>
                  <a:rPr lang="en-US" sz="1800" b="1" dirty="0">
                    <a:solidFill>
                      <a:srgbClr val="4B4A4A"/>
                    </a:solidFill>
                    <a:latin typeface="Times New Roman" panose="02020603050405020304" pitchFamily="18" charset="0"/>
                    <a:ea typeface="Geist" pitchFamily="34" charset="-122"/>
                    <a:cs typeface="Times New Roman" panose="02020603050405020304" pitchFamily="18" charset="0"/>
                  </a:rPr>
                  <a:t>~₹30 lakhs </a:t>
                </a:r>
                <a:r>
                  <a:rPr lang="en-US" sz="1800" dirty="0">
                    <a:solidFill>
                      <a:srgbClr val="4B4A4A"/>
                    </a:solidFill>
                    <a:latin typeface="Times New Roman" panose="02020603050405020304" pitchFamily="18" charset="0"/>
                    <a:ea typeface="Geist" pitchFamily="34" charset="-122"/>
                    <a:cs typeface="Times New Roman" panose="02020603050405020304" pitchFamily="18" charset="0"/>
                  </a:rPr>
                  <a:t>with </a:t>
                </a:r>
              </a:p>
              <a:p>
                <a:r>
                  <a:rPr lang="en-US" sz="1800" dirty="0">
                    <a:solidFill>
                      <a:srgbClr val="4B4A4A"/>
                    </a:solidFill>
                    <a:latin typeface="Times New Roman" panose="02020603050405020304" pitchFamily="18" charset="0"/>
                    <a:ea typeface="Geist" pitchFamily="34" charset="-122"/>
                    <a:cs typeface="Times New Roman" panose="02020603050405020304" pitchFamily="18" charset="0"/>
                  </a:rPr>
                  <a:t>steady farmer and retail client</a:t>
                </a:r>
                <a:endParaRPr lang="en-US" dirty="0">
                  <a:latin typeface="Times New Roman" panose="02020603050405020304" pitchFamily="18" charset="0"/>
                  <a:cs typeface="Times New Roman" panose="02020603050405020304" pitchFamily="18" charset="0"/>
                </a:endParaRPr>
              </a:p>
            </p:txBody>
          </p:sp>
          <p:sp>
            <p:nvSpPr>
              <p:cNvPr id="213" name="TextBox 212">
                <a:extLst>
                  <a:ext uri="{FF2B5EF4-FFF2-40B4-BE49-F238E27FC236}">
                    <a16:creationId xmlns:a16="http://schemas.microsoft.com/office/drawing/2014/main" id="{AB0D35E6-4727-4D00-AC84-B66E5E2192A7}"/>
                  </a:ext>
                </a:extLst>
              </p:cNvPr>
              <p:cNvSpPr txBox="1"/>
              <p:nvPr/>
            </p:nvSpPr>
            <p:spPr>
              <a:xfrm>
                <a:off x="5420413" y="5213198"/>
                <a:ext cx="3145038" cy="646331"/>
              </a:xfrm>
              <a:prstGeom prst="rect">
                <a:avLst/>
              </a:prstGeom>
              <a:noFill/>
            </p:spPr>
            <p:txBody>
              <a:bodyPr wrap="square">
                <a:spAutoFit/>
              </a:bodyPr>
              <a:lstStyle/>
              <a:p>
                <a:r>
                  <a:rPr lang="en-US" sz="1800" dirty="0">
                    <a:solidFill>
                      <a:srgbClr val="4B4A4A"/>
                    </a:solidFill>
                    <a:latin typeface="Times New Roman" panose="02020603050405020304" pitchFamily="18" charset="0"/>
                    <a:ea typeface="Geist" pitchFamily="34" charset="-122"/>
                    <a:cs typeface="Times New Roman" panose="02020603050405020304" pitchFamily="18" charset="0"/>
                  </a:rPr>
                  <a:t>Expansion into </a:t>
                </a:r>
                <a:r>
                  <a:rPr lang="en-US" sz="1800" b="1" dirty="0">
                    <a:solidFill>
                      <a:srgbClr val="4B4A4A"/>
                    </a:solidFill>
                    <a:latin typeface="Times New Roman" panose="02020603050405020304" pitchFamily="18" charset="0"/>
                    <a:ea typeface="Geist" pitchFamily="34" charset="-122"/>
                    <a:cs typeface="Times New Roman" panose="02020603050405020304" pitchFamily="18" charset="0"/>
                  </a:rPr>
                  <a:t>manufacturing unit </a:t>
                </a:r>
                <a:r>
                  <a:rPr lang="en-US" sz="1800" dirty="0">
                    <a:solidFill>
                      <a:srgbClr val="4B4A4A"/>
                    </a:solidFill>
                    <a:latin typeface="Times New Roman" panose="02020603050405020304" pitchFamily="18" charset="0"/>
                    <a:ea typeface="Geist" pitchFamily="34" charset="-122"/>
                    <a:cs typeface="Times New Roman" panose="02020603050405020304" pitchFamily="18" charset="0"/>
                  </a:rPr>
                  <a:t>with research team</a:t>
                </a:r>
                <a:endParaRPr lang="en-US" dirty="0">
                  <a:latin typeface="Times New Roman" panose="02020603050405020304" pitchFamily="18" charset="0"/>
                  <a:cs typeface="Times New Roman" panose="02020603050405020304" pitchFamily="18" charset="0"/>
                </a:endParaRPr>
              </a:p>
            </p:txBody>
          </p:sp>
          <p:sp>
            <p:nvSpPr>
              <p:cNvPr id="214" name="TextBox 213">
                <a:extLst>
                  <a:ext uri="{FF2B5EF4-FFF2-40B4-BE49-F238E27FC236}">
                    <a16:creationId xmlns:a16="http://schemas.microsoft.com/office/drawing/2014/main" id="{1AA7C615-3ED5-48A5-8BDA-BA0986DE3EC4}"/>
                  </a:ext>
                </a:extLst>
              </p:cNvPr>
              <p:cNvSpPr txBox="1"/>
              <p:nvPr/>
            </p:nvSpPr>
            <p:spPr>
              <a:xfrm>
                <a:off x="4739838" y="3286211"/>
                <a:ext cx="4445549" cy="805542"/>
              </a:xfrm>
              <a:prstGeom prst="rect">
                <a:avLst/>
              </a:prstGeom>
              <a:noFill/>
            </p:spPr>
            <p:txBody>
              <a:bodyPr wrap="square">
                <a:spAutoFit/>
              </a:bodyPr>
              <a:lstStyle/>
              <a:p>
                <a:pPr algn="l">
                  <a:lnSpc>
                    <a:spcPts val="2850"/>
                  </a:lnSpc>
                  <a:buSzPct val="100000"/>
                </a:pPr>
                <a:r>
                  <a:rPr lang="en-US" sz="1800" dirty="0">
                    <a:solidFill>
                      <a:srgbClr val="4B4A4A"/>
                    </a:solidFill>
                    <a:latin typeface="Times New Roman" panose="02020603050405020304" pitchFamily="18" charset="0"/>
                    <a:ea typeface="Geist" pitchFamily="34" charset="-122"/>
                    <a:cs typeface="Times New Roman" panose="02020603050405020304" pitchFamily="18" charset="0"/>
                  </a:rPr>
                  <a:t>Growing </a:t>
                </a:r>
                <a:r>
                  <a:rPr lang="en-US" sz="1800" b="1" dirty="0">
                    <a:solidFill>
                      <a:srgbClr val="4B4A4A"/>
                    </a:solidFill>
                    <a:latin typeface="Times New Roman" panose="02020603050405020304" pitchFamily="18" charset="0"/>
                    <a:ea typeface="Geist" pitchFamily="34" charset="-122"/>
                    <a:cs typeface="Times New Roman" panose="02020603050405020304" pitchFamily="18" charset="0"/>
                  </a:rPr>
                  <a:t>online presence</a:t>
                </a:r>
                <a:r>
                  <a:rPr lang="en-US" sz="1800" dirty="0">
                    <a:solidFill>
                      <a:srgbClr val="4B4A4A"/>
                    </a:solidFill>
                    <a:latin typeface="Times New Roman" panose="02020603050405020304" pitchFamily="18" charset="0"/>
                    <a:ea typeface="Geist" pitchFamily="34" charset="-122"/>
                    <a:cs typeface="Times New Roman" panose="02020603050405020304" pitchFamily="18" charset="0"/>
                  </a:rPr>
                  <a:t> via Amazon, counter service and upcoming own website</a:t>
                </a:r>
                <a:endParaRPr lang="en-US" sz="1800" dirty="0">
                  <a:latin typeface="Times New Roman" panose="02020603050405020304" pitchFamily="18" charset="0"/>
                  <a:cs typeface="Times New Roman" panose="02020603050405020304" pitchFamily="18" charset="0"/>
                </a:endParaRPr>
              </a:p>
            </p:txBody>
          </p:sp>
          <p:sp>
            <p:nvSpPr>
              <p:cNvPr id="215" name="TextBox 214">
                <a:extLst>
                  <a:ext uri="{FF2B5EF4-FFF2-40B4-BE49-F238E27FC236}">
                    <a16:creationId xmlns:a16="http://schemas.microsoft.com/office/drawing/2014/main" id="{8EB7F7CF-833B-41AF-98EF-63A82907B13E}"/>
                  </a:ext>
                </a:extLst>
              </p:cNvPr>
              <p:cNvSpPr txBox="1"/>
              <p:nvPr/>
            </p:nvSpPr>
            <p:spPr>
              <a:xfrm>
                <a:off x="455573" y="3527668"/>
                <a:ext cx="2723444" cy="1169166"/>
              </a:xfrm>
              <a:prstGeom prst="rect">
                <a:avLst/>
              </a:prstGeom>
              <a:noFill/>
            </p:spPr>
            <p:txBody>
              <a:bodyPr wrap="square">
                <a:spAutoFit/>
              </a:bodyPr>
              <a:lstStyle/>
              <a:p>
                <a:pPr algn="l">
                  <a:lnSpc>
                    <a:spcPts val="2850"/>
                  </a:lnSpc>
                  <a:buSzPct val="100000"/>
                </a:pPr>
                <a:r>
                  <a:rPr lang="en-US" sz="1800" dirty="0">
                    <a:solidFill>
                      <a:srgbClr val="4B4A4A"/>
                    </a:solidFill>
                    <a:latin typeface="Times New Roman" panose="02020603050405020304" pitchFamily="18" charset="0"/>
                    <a:ea typeface="Geist" pitchFamily="34" charset="-122"/>
                    <a:cs typeface="Times New Roman" panose="02020603050405020304" pitchFamily="18" charset="0"/>
                  </a:rPr>
                  <a:t>Identified base load products, contributing 80% on revenue</a:t>
                </a:r>
                <a:endParaRPr lang="en-US" sz="1800" dirty="0">
                  <a:latin typeface="Times New Roman" panose="02020603050405020304" pitchFamily="18" charset="0"/>
                  <a:cs typeface="Times New Roman" panose="02020603050405020304" pitchFamily="18" charset="0"/>
                </a:endParaRPr>
              </a:p>
            </p:txBody>
          </p:sp>
          <p:pic>
            <p:nvPicPr>
              <p:cNvPr id="217" name="Picture 216">
                <a:extLst>
                  <a:ext uri="{FF2B5EF4-FFF2-40B4-BE49-F238E27FC236}">
                    <a16:creationId xmlns:a16="http://schemas.microsoft.com/office/drawing/2014/main" id="{2BDD7762-E4D3-4853-AEA1-412A9D6BDC87}"/>
                  </a:ext>
                </a:extLst>
              </p:cNvPr>
              <p:cNvPicPr>
                <a:picLocks noChangeAspect="1"/>
              </p:cNvPicPr>
              <p:nvPr/>
            </p:nvPicPr>
            <p:blipFill>
              <a:blip r:embed="rId13"/>
              <a:stretch>
                <a:fillRect/>
              </a:stretch>
            </p:blipFill>
            <p:spPr>
              <a:xfrm>
                <a:off x="4763916" y="5521684"/>
                <a:ext cx="328620" cy="366772"/>
              </a:xfrm>
              <a:prstGeom prst="rect">
                <a:avLst/>
              </a:prstGeom>
            </p:spPr>
          </p:pic>
          <p:sp>
            <p:nvSpPr>
              <p:cNvPr id="218" name="Oval 217">
                <a:extLst>
                  <a:ext uri="{FF2B5EF4-FFF2-40B4-BE49-F238E27FC236}">
                    <a16:creationId xmlns:a16="http://schemas.microsoft.com/office/drawing/2014/main" id="{D4A81451-0FDC-4BB5-9E4F-18A81D8C0CAE}"/>
                  </a:ext>
                </a:extLst>
              </p:cNvPr>
              <p:cNvSpPr>
                <a:spLocks noChangeAspect="1"/>
              </p:cNvSpPr>
              <p:nvPr/>
            </p:nvSpPr>
            <p:spPr>
              <a:xfrm>
                <a:off x="4505491" y="4302402"/>
                <a:ext cx="540000" cy="552854"/>
              </a:xfrm>
              <a:prstGeom prst="ellipse">
                <a:avLst/>
              </a:prstGeom>
              <a:solidFill>
                <a:srgbClr val="8CAB18"/>
              </a:solidFill>
              <a:ln>
                <a:noFill/>
              </a:ln>
              <a:effectLst>
                <a:outerShdw sx="1000" sy="1000" algn="t"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219" name="Picture 218">
                <a:extLst>
                  <a:ext uri="{FF2B5EF4-FFF2-40B4-BE49-F238E27FC236}">
                    <a16:creationId xmlns:a16="http://schemas.microsoft.com/office/drawing/2014/main" id="{49CB4D5A-18C2-4859-997F-94F08AA6DB6F}"/>
                  </a:ext>
                </a:extLst>
              </p:cNvPr>
              <p:cNvPicPr>
                <a:picLocks noChangeAspect="1"/>
              </p:cNvPicPr>
              <p:nvPr/>
            </p:nvPicPr>
            <p:blipFill>
              <a:blip r:embed="rId14"/>
              <a:stretch>
                <a:fillRect/>
              </a:stretch>
            </p:blipFill>
            <p:spPr>
              <a:xfrm>
                <a:off x="4575987" y="4411469"/>
                <a:ext cx="428156" cy="386226"/>
              </a:xfrm>
              <a:prstGeom prst="rect">
                <a:avLst/>
              </a:prstGeom>
            </p:spPr>
          </p:pic>
          <p:pic>
            <p:nvPicPr>
              <p:cNvPr id="220" name="Picture 219">
                <a:extLst>
                  <a:ext uri="{FF2B5EF4-FFF2-40B4-BE49-F238E27FC236}">
                    <a16:creationId xmlns:a16="http://schemas.microsoft.com/office/drawing/2014/main" id="{52E75598-62D6-45DE-B6B6-75EE51C35361}"/>
                  </a:ext>
                </a:extLst>
              </p:cNvPr>
              <p:cNvPicPr>
                <a:picLocks noChangeAspect="1"/>
              </p:cNvPicPr>
              <p:nvPr/>
            </p:nvPicPr>
            <p:blipFill>
              <a:blip r:embed="rId15"/>
              <a:stretch>
                <a:fillRect/>
              </a:stretch>
            </p:blipFill>
            <p:spPr>
              <a:xfrm>
                <a:off x="3717132" y="6014089"/>
                <a:ext cx="376567" cy="332484"/>
              </a:xfrm>
              <a:prstGeom prst="rect">
                <a:avLst/>
              </a:prstGeom>
            </p:spPr>
          </p:pic>
          <p:pic>
            <p:nvPicPr>
              <p:cNvPr id="221" name="Picture 220">
                <a:extLst>
                  <a:ext uri="{FF2B5EF4-FFF2-40B4-BE49-F238E27FC236}">
                    <a16:creationId xmlns:a16="http://schemas.microsoft.com/office/drawing/2014/main" id="{352F6415-A686-41E7-8F96-D4553A496F91}"/>
                  </a:ext>
                </a:extLst>
              </p:cNvPr>
              <p:cNvPicPr>
                <a:picLocks noChangeAspect="1"/>
              </p:cNvPicPr>
              <p:nvPr/>
            </p:nvPicPr>
            <p:blipFill>
              <a:blip r:embed="rId16"/>
              <a:stretch>
                <a:fillRect/>
              </a:stretch>
            </p:blipFill>
            <p:spPr>
              <a:xfrm>
                <a:off x="2858003" y="5164378"/>
                <a:ext cx="465450" cy="432862"/>
              </a:xfrm>
              <a:prstGeom prst="rect">
                <a:avLst/>
              </a:prstGeom>
            </p:spPr>
          </p:pic>
          <p:pic>
            <p:nvPicPr>
              <p:cNvPr id="222" name="Picture 221">
                <a:extLst>
                  <a:ext uri="{FF2B5EF4-FFF2-40B4-BE49-F238E27FC236}">
                    <a16:creationId xmlns:a16="http://schemas.microsoft.com/office/drawing/2014/main" id="{0A08CFE1-ED76-4F90-9653-E170E5C8DEF3}"/>
                  </a:ext>
                </a:extLst>
              </p:cNvPr>
              <p:cNvPicPr>
                <a:picLocks noChangeAspect="1"/>
              </p:cNvPicPr>
              <p:nvPr/>
            </p:nvPicPr>
            <p:blipFill>
              <a:blip r:embed="rId17"/>
              <a:stretch>
                <a:fillRect/>
              </a:stretch>
            </p:blipFill>
            <p:spPr>
              <a:xfrm>
                <a:off x="3379406" y="4152718"/>
                <a:ext cx="444130" cy="495293"/>
              </a:xfrm>
              <a:prstGeom prst="rect">
                <a:avLst/>
              </a:prstGeom>
            </p:spPr>
          </p:pic>
          <p:pic>
            <p:nvPicPr>
              <p:cNvPr id="223" name="Picture 222">
                <a:extLst>
                  <a:ext uri="{FF2B5EF4-FFF2-40B4-BE49-F238E27FC236}">
                    <a16:creationId xmlns:a16="http://schemas.microsoft.com/office/drawing/2014/main" id="{6073CDC2-5F09-4A9A-BE45-0401C470F50C}"/>
                  </a:ext>
                </a:extLst>
              </p:cNvPr>
              <p:cNvPicPr>
                <a:picLocks noChangeAspect="1"/>
              </p:cNvPicPr>
              <p:nvPr/>
            </p:nvPicPr>
            <p:blipFill>
              <a:blip r:embed="rId18"/>
              <a:stretch>
                <a:fillRect/>
              </a:stretch>
            </p:blipFill>
            <p:spPr>
              <a:xfrm>
                <a:off x="3233878" y="4295529"/>
                <a:ext cx="372005" cy="221079"/>
              </a:xfrm>
              <a:prstGeom prst="rect">
                <a:avLst/>
              </a:prstGeom>
              <a:scene3d>
                <a:camera prst="orthographicFront">
                  <a:rot lat="1800000" lon="20999996" rev="18600000"/>
                </a:camera>
                <a:lightRig rig="threePt" dir="t"/>
              </a:scene3d>
            </p:spPr>
          </p:pic>
        </p:grpSp>
      </p:grpSp>
      <p:sp>
        <p:nvSpPr>
          <p:cNvPr id="119" name="TextBox 118">
            <a:extLst>
              <a:ext uri="{FF2B5EF4-FFF2-40B4-BE49-F238E27FC236}">
                <a16:creationId xmlns:a16="http://schemas.microsoft.com/office/drawing/2014/main" id="{9E986168-E648-49CF-93A4-E029D6A6B6C6}"/>
              </a:ext>
            </a:extLst>
          </p:cNvPr>
          <p:cNvSpPr txBox="1"/>
          <p:nvPr/>
        </p:nvSpPr>
        <p:spPr>
          <a:xfrm>
            <a:off x="0" y="7901821"/>
            <a:ext cx="14630400" cy="369332"/>
          </a:xfrm>
          <a:prstGeom prst="rect">
            <a:avLst/>
          </a:prstGeom>
          <a:noFill/>
        </p:spPr>
        <p:txBody>
          <a:bodyPr wrap="square" rtlCol="0">
            <a:spAutoFit/>
          </a:bodyPr>
          <a:lstStyle/>
          <a:p>
            <a:r>
              <a:rPr lang="en-IN" dirty="0"/>
              <a:t> </a:t>
            </a:r>
            <a:r>
              <a:rPr lang="en-IN" sz="900" dirty="0"/>
              <a:t>**key- Insecticides (</a:t>
            </a:r>
            <a:r>
              <a:rPr lang="sv-SE" sz="900" dirty="0"/>
              <a:t>Ekka,Dursban,Samrat 70,Pegasus,Simodis); Herbicides (</a:t>
            </a:r>
            <a:r>
              <a:rPr lang="pt-BR" sz="900" dirty="0"/>
              <a:t>Suspend,Iris,Safal 71,Agil,2,4-D</a:t>
            </a:r>
            <a:r>
              <a:rPr lang="sv-SE" sz="900" dirty="0"/>
              <a:t>);Fugicides (</a:t>
            </a:r>
            <a:r>
              <a:rPr lang="da-DK" sz="900" dirty="0"/>
              <a:t>Saaf,Contaf Plus,Indofil M45,Baan,Ridomil Gold</a:t>
            </a:r>
            <a:r>
              <a:rPr lang="sv-SE" sz="900" dirty="0"/>
              <a:t>); Plant Nutriotion(</a:t>
            </a:r>
            <a:r>
              <a:rPr lang="es-ES" sz="900" dirty="0"/>
              <a:t>Poushak, Agromin Gold, Isabion, El++, Tropicona)</a:t>
            </a:r>
            <a:r>
              <a:rPr lang="en-IN" dirty="0"/>
              <a:t>  		 	           2</a:t>
            </a:r>
            <a:endParaRPr lang="en-US" dirty="0"/>
          </a:p>
        </p:txBody>
      </p:sp>
      <p:pic>
        <p:nvPicPr>
          <p:cNvPr id="122" name="Google Shape;10;p2">
            <a:extLst>
              <a:ext uri="{FF2B5EF4-FFF2-40B4-BE49-F238E27FC236}">
                <a16:creationId xmlns:a16="http://schemas.microsoft.com/office/drawing/2014/main" id="{CF0A25B9-03F5-43C6-B398-18D6F1EBAF13}"/>
              </a:ext>
            </a:extLst>
          </p:cNvPr>
          <p:cNvPicPr preferRelativeResize="0"/>
          <p:nvPr/>
        </p:nvPicPr>
        <p:blipFill>
          <a:blip r:embed="rId19">
            <a:alphaModFix amt="18000"/>
          </a:blip>
          <a:stretch>
            <a:fillRect/>
          </a:stretch>
        </p:blipFill>
        <p:spPr>
          <a:xfrm>
            <a:off x="882" y="5633825"/>
            <a:ext cx="2595750" cy="2595775"/>
          </a:xfrm>
          <a:prstGeom prst="rect">
            <a:avLst/>
          </a:prstGeom>
          <a:noFill/>
          <a:ln>
            <a:noFill/>
          </a:ln>
        </p:spPr>
      </p:pic>
      <p:pic>
        <p:nvPicPr>
          <p:cNvPr id="123" name="Google Shape;10;p2">
            <a:extLst>
              <a:ext uri="{FF2B5EF4-FFF2-40B4-BE49-F238E27FC236}">
                <a16:creationId xmlns:a16="http://schemas.microsoft.com/office/drawing/2014/main" id="{98B84A37-018A-4D2A-8737-BD168A7F401B}"/>
              </a:ext>
            </a:extLst>
          </p:cNvPr>
          <p:cNvPicPr preferRelativeResize="0"/>
          <p:nvPr/>
        </p:nvPicPr>
        <p:blipFill>
          <a:blip r:embed="rId19">
            <a:alphaModFix amt="20000"/>
          </a:blip>
          <a:stretch>
            <a:fillRect/>
          </a:stretch>
        </p:blipFill>
        <p:spPr>
          <a:xfrm rot="10800000">
            <a:off x="12023067" y="25510"/>
            <a:ext cx="2595750" cy="2595775"/>
          </a:xfrm>
          <a:prstGeom prst="rect">
            <a:avLst/>
          </a:prstGeom>
          <a:noFill/>
          <a:ln>
            <a:noFill/>
          </a:ln>
        </p:spPr>
      </p:pic>
      <p:grpSp>
        <p:nvGrpSpPr>
          <p:cNvPr id="124" name="Group 123">
            <a:extLst>
              <a:ext uri="{FF2B5EF4-FFF2-40B4-BE49-F238E27FC236}">
                <a16:creationId xmlns:a16="http://schemas.microsoft.com/office/drawing/2014/main" id="{C4E9E99D-15D4-4125-B50F-B64FD8B88ADB}"/>
              </a:ext>
            </a:extLst>
          </p:cNvPr>
          <p:cNvGrpSpPr/>
          <p:nvPr/>
        </p:nvGrpSpPr>
        <p:grpSpPr>
          <a:xfrm>
            <a:off x="9101818" y="506805"/>
            <a:ext cx="5421007" cy="2494793"/>
            <a:chOff x="9101818" y="506805"/>
            <a:chExt cx="5421007" cy="2494793"/>
          </a:xfrm>
        </p:grpSpPr>
        <p:sp>
          <p:nvSpPr>
            <p:cNvPr id="125" name="Rectangle: Diagonal Corners Rounded 124">
              <a:extLst>
                <a:ext uri="{FF2B5EF4-FFF2-40B4-BE49-F238E27FC236}">
                  <a16:creationId xmlns:a16="http://schemas.microsoft.com/office/drawing/2014/main" id="{B7C2DBEB-BFE1-4805-BE07-5FDA7272E799}"/>
                </a:ext>
              </a:extLst>
            </p:cNvPr>
            <p:cNvSpPr/>
            <p:nvPr/>
          </p:nvSpPr>
          <p:spPr>
            <a:xfrm>
              <a:off x="9101818" y="506805"/>
              <a:ext cx="5421007" cy="2494793"/>
            </a:xfrm>
            <a:prstGeom prst="round2DiagRect">
              <a:avLst/>
            </a:prstGeom>
            <a:solidFill>
              <a:schemeClr val="bg1"/>
            </a:solidFill>
            <a:effectLst>
              <a:outerShdw blurRad="254000" dist="50800" dir="5400000" algn="ctr" rotWithShape="0">
                <a:srgbClr val="000000">
                  <a:alpha val="5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Diagonal Corners Rounded 125">
              <a:extLst>
                <a:ext uri="{FF2B5EF4-FFF2-40B4-BE49-F238E27FC236}">
                  <a16:creationId xmlns:a16="http://schemas.microsoft.com/office/drawing/2014/main" id="{5F0772AF-1149-43CC-915C-E234284411E5}"/>
                </a:ext>
              </a:extLst>
            </p:cNvPr>
            <p:cNvSpPr/>
            <p:nvPr/>
          </p:nvSpPr>
          <p:spPr>
            <a:xfrm>
              <a:off x="9259748" y="613459"/>
              <a:ext cx="5130748" cy="2303362"/>
            </a:xfrm>
            <a:prstGeom prst="round2DiagRect">
              <a:avLst/>
            </a:prstGeom>
            <a:blipFill>
              <a:blip r:embed="rId20"/>
              <a:stretch>
                <a:fillRect/>
              </a:stretch>
            </a:blipFill>
            <a:effectLst>
              <a:outerShdw blurRad="50800" dist="508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7" name="TextBox 126">
            <a:extLst>
              <a:ext uri="{FF2B5EF4-FFF2-40B4-BE49-F238E27FC236}">
                <a16:creationId xmlns:a16="http://schemas.microsoft.com/office/drawing/2014/main" id="{1DD80D97-C765-4061-A901-9212F8DD2628}"/>
              </a:ext>
            </a:extLst>
          </p:cNvPr>
          <p:cNvSpPr txBox="1"/>
          <p:nvPr/>
        </p:nvSpPr>
        <p:spPr>
          <a:xfrm>
            <a:off x="405302" y="6364270"/>
            <a:ext cx="3078496" cy="797270"/>
          </a:xfrm>
          <a:prstGeom prst="rect">
            <a:avLst/>
          </a:prstGeom>
          <a:noFill/>
        </p:spPr>
        <p:txBody>
          <a:bodyPr wrap="square">
            <a:spAutoFit/>
          </a:bodyPr>
          <a:lstStyle/>
          <a:p>
            <a:pPr algn="l">
              <a:lnSpc>
                <a:spcPts val="2850"/>
              </a:lnSpc>
              <a:buSzPct val="100000"/>
            </a:pPr>
            <a:r>
              <a:rPr lang="en-US" sz="1800" dirty="0">
                <a:solidFill>
                  <a:srgbClr val="4B4A4A"/>
                </a:solidFill>
                <a:latin typeface="Times New Roman" panose="02020603050405020304" pitchFamily="18" charset="0"/>
                <a:ea typeface="Geist" pitchFamily="34" charset="-122"/>
                <a:cs typeface="Times New Roman" panose="02020603050405020304" pitchFamily="18" charset="0"/>
              </a:rPr>
              <a:t>Repeat purchase of products </a:t>
            </a:r>
          </a:p>
          <a:p>
            <a:pPr algn="l">
              <a:lnSpc>
                <a:spcPts val="2850"/>
              </a:lnSpc>
              <a:buSzPct val="100000"/>
            </a:pPr>
            <a:r>
              <a:rPr lang="en-US" sz="1800" dirty="0">
                <a:solidFill>
                  <a:srgbClr val="4B4A4A"/>
                </a:solidFill>
                <a:latin typeface="Times New Roman" panose="02020603050405020304" pitchFamily="18" charset="0"/>
                <a:ea typeface="Geist" pitchFamily="34" charset="-122"/>
                <a:cs typeface="Times New Roman" panose="02020603050405020304" pitchFamily="18" charset="0"/>
              </a:rPr>
              <a:t>by loyal customer </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bg>
      <p:bgPr>
        <a:solidFill>
          <a:srgbClr val="E0F6EE"/>
        </a:solidFill>
        <a:effectLst/>
      </p:bgPr>
    </p:bg>
    <p:spTree>
      <p:nvGrpSpPr>
        <p:cNvPr id="1" name=""/>
        <p:cNvGrpSpPr/>
        <p:nvPr/>
      </p:nvGrpSpPr>
      <p:grpSpPr>
        <a:xfrm>
          <a:off x="0" y="0"/>
          <a:ext cx="0" cy="0"/>
          <a:chOff x="0" y="0"/>
          <a:chExt cx="0" cy="0"/>
        </a:xfrm>
      </p:grpSpPr>
      <p:pic>
        <p:nvPicPr>
          <p:cNvPr id="41" name="Google Shape;10;p2">
            <a:extLst>
              <a:ext uri="{FF2B5EF4-FFF2-40B4-BE49-F238E27FC236}">
                <a16:creationId xmlns:a16="http://schemas.microsoft.com/office/drawing/2014/main" id="{02F6C8F8-8D02-4F17-A98B-56F8979F8C0D}"/>
              </a:ext>
            </a:extLst>
          </p:cNvPr>
          <p:cNvPicPr preferRelativeResize="0"/>
          <p:nvPr/>
        </p:nvPicPr>
        <p:blipFill>
          <a:blip r:embed="rId3">
            <a:alphaModFix amt="18000"/>
          </a:blip>
          <a:stretch>
            <a:fillRect/>
          </a:stretch>
        </p:blipFill>
        <p:spPr>
          <a:xfrm>
            <a:off x="882" y="5633825"/>
            <a:ext cx="2595750" cy="2595775"/>
          </a:xfrm>
          <a:prstGeom prst="rect">
            <a:avLst/>
          </a:prstGeom>
          <a:noFill/>
          <a:ln>
            <a:noFill/>
          </a:ln>
        </p:spPr>
      </p:pic>
      <p:pic>
        <p:nvPicPr>
          <p:cNvPr id="45" name="Google Shape;10;p2">
            <a:extLst>
              <a:ext uri="{FF2B5EF4-FFF2-40B4-BE49-F238E27FC236}">
                <a16:creationId xmlns:a16="http://schemas.microsoft.com/office/drawing/2014/main" id="{E6C34150-92E3-449B-B08A-F1860830BEFF}"/>
              </a:ext>
            </a:extLst>
          </p:cNvPr>
          <p:cNvPicPr preferRelativeResize="0"/>
          <p:nvPr/>
        </p:nvPicPr>
        <p:blipFill>
          <a:blip r:embed="rId3">
            <a:alphaModFix amt="20000"/>
          </a:blip>
          <a:stretch>
            <a:fillRect/>
          </a:stretch>
        </p:blipFill>
        <p:spPr>
          <a:xfrm rot="10800000">
            <a:off x="12023067" y="25510"/>
            <a:ext cx="2595750" cy="2595775"/>
          </a:xfrm>
          <a:prstGeom prst="rect">
            <a:avLst/>
          </a:prstGeom>
          <a:noFill/>
          <a:ln>
            <a:noFill/>
          </a:ln>
        </p:spPr>
      </p:pic>
      <p:sp>
        <p:nvSpPr>
          <p:cNvPr id="71" name="Text 0">
            <a:extLst>
              <a:ext uri="{FF2B5EF4-FFF2-40B4-BE49-F238E27FC236}">
                <a16:creationId xmlns:a16="http://schemas.microsoft.com/office/drawing/2014/main" id="{ED570537-6B0A-4F74-BFBD-9AAFAFE95055}"/>
              </a:ext>
            </a:extLst>
          </p:cNvPr>
          <p:cNvSpPr/>
          <p:nvPr/>
        </p:nvSpPr>
        <p:spPr>
          <a:xfrm>
            <a:off x="204394" y="10180"/>
            <a:ext cx="14391229" cy="598051"/>
          </a:xfrm>
          <a:prstGeom prst="rect">
            <a:avLst/>
          </a:prstGeom>
          <a:noFill/>
          <a:ln/>
        </p:spPr>
        <p:txBody>
          <a:bodyPr wrap="square" lIns="0" tIns="0" rIns="0" bIns="0" rtlCol="0" anchor="t"/>
          <a:lstStyle/>
          <a:p>
            <a:pPr>
              <a:lnSpc>
                <a:spcPts val="5550"/>
              </a:lnSpc>
            </a:pPr>
            <a:r>
              <a:rPr lang="en-US" sz="3200" b="1" dirty="0">
                <a:solidFill>
                  <a:srgbClr val="006747"/>
                </a:solidFill>
                <a:latin typeface="Times New Roman" panose="02020603050405020304" pitchFamily="18" charset="0"/>
                <a:ea typeface="Noto Serif SC Bold" pitchFamily="34" charset="-122"/>
                <a:cs typeface="Times New Roman" panose="02020603050405020304" pitchFamily="18" charset="0"/>
              </a:rPr>
              <a:t>Uncovering Problems and Aligning Objectives for Improvement</a:t>
            </a:r>
          </a:p>
        </p:txBody>
      </p:sp>
      <p:grpSp>
        <p:nvGrpSpPr>
          <p:cNvPr id="72" name="Group 71">
            <a:extLst>
              <a:ext uri="{FF2B5EF4-FFF2-40B4-BE49-F238E27FC236}">
                <a16:creationId xmlns:a16="http://schemas.microsoft.com/office/drawing/2014/main" id="{DF1603FC-DD4F-4285-8DFB-40B36479B586}"/>
              </a:ext>
            </a:extLst>
          </p:cNvPr>
          <p:cNvGrpSpPr/>
          <p:nvPr/>
        </p:nvGrpSpPr>
        <p:grpSpPr>
          <a:xfrm>
            <a:off x="626992" y="1086518"/>
            <a:ext cx="13307210" cy="6745048"/>
            <a:chOff x="1423792" y="1543790"/>
            <a:chExt cx="8983375" cy="4215743"/>
          </a:xfrm>
        </p:grpSpPr>
        <p:grpSp>
          <p:nvGrpSpPr>
            <p:cNvPr id="73" name="Group 72">
              <a:extLst>
                <a:ext uri="{FF2B5EF4-FFF2-40B4-BE49-F238E27FC236}">
                  <a16:creationId xmlns:a16="http://schemas.microsoft.com/office/drawing/2014/main" id="{48BF0416-7AAE-4B72-9922-236D8237E573}"/>
                </a:ext>
              </a:extLst>
            </p:cNvPr>
            <p:cNvGrpSpPr/>
            <p:nvPr/>
          </p:nvGrpSpPr>
          <p:grpSpPr>
            <a:xfrm>
              <a:off x="1423792" y="1543793"/>
              <a:ext cx="2447370" cy="4215740"/>
              <a:chOff x="1423792" y="1543793"/>
              <a:chExt cx="2447370" cy="4215740"/>
            </a:xfrm>
          </p:grpSpPr>
          <p:grpSp>
            <p:nvGrpSpPr>
              <p:cNvPr id="86" name="Group 85">
                <a:extLst>
                  <a:ext uri="{FF2B5EF4-FFF2-40B4-BE49-F238E27FC236}">
                    <a16:creationId xmlns:a16="http://schemas.microsoft.com/office/drawing/2014/main" id="{78E52A69-CAE0-488D-B57E-8793EE97260C}"/>
                  </a:ext>
                </a:extLst>
              </p:cNvPr>
              <p:cNvGrpSpPr/>
              <p:nvPr/>
            </p:nvGrpSpPr>
            <p:grpSpPr>
              <a:xfrm>
                <a:off x="1423792" y="1543793"/>
                <a:ext cx="2447370" cy="4215740"/>
                <a:chOff x="1423792" y="1543793"/>
                <a:chExt cx="2447370" cy="4215740"/>
              </a:xfrm>
            </p:grpSpPr>
            <p:sp>
              <p:nvSpPr>
                <p:cNvPr id="88" name="Arrow: Pentagon 87">
                  <a:extLst>
                    <a:ext uri="{FF2B5EF4-FFF2-40B4-BE49-F238E27FC236}">
                      <a16:creationId xmlns:a16="http://schemas.microsoft.com/office/drawing/2014/main" id="{1C6D2568-49C0-4E59-89F3-B82F6AC05D68}"/>
                    </a:ext>
                  </a:extLst>
                </p:cNvPr>
                <p:cNvSpPr/>
                <p:nvPr/>
              </p:nvSpPr>
              <p:spPr>
                <a:xfrm rot="16200000">
                  <a:off x="539607" y="2427978"/>
                  <a:ext cx="4215740" cy="2447369"/>
                </a:xfrm>
                <a:prstGeom prst="homePlate">
                  <a:avLst>
                    <a:gd name="adj" fmla="val 27274"/>
                  </a:avLst>
                </a:prstGeom>
                <a:solidFill>
                  <a:srgbClr val="BF9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ontserrat" panose="00000500000000000000" pitchFamily="2" charset="0"/>
                  </a:endParaRPr>
                </a:p>
              </p:txBody>
            </p:sp>
            <p:sp>
              <p:nvSpPr>
                <p:cNvPr id="89" name="Rectangle 88">
                  <a:extLst>
                    <a:ext uri="{FF2B5EF4-FFF2-40B4-BE49-F238E27FC236}">
                      <a16:creationId xmlns:a16="http://schemas.microsoft.com/office/drawing/2014/main" id="{20520B72-DCE7-4A54-9C6D-4A230AFAAD10}"/>
                    </a:ext>
                  </a:extLst>
                </p:cNvPr>
                <p:cNvSpPr/>
                <p:nvPr/>
              </p:nvSpPr>
              <p:spPr>
                <a:xfrm>
                  <a:off x="1423792" y="2170999"/>
                  <a:ext cx="2447370" cy="118754"/>
                </a:xfrm>
                <a:prstGeom prst="rect">
                  <a:avLst/>
                </a:prstGeom>
                <a:solidFill>
                  <a:srgbClr val="D7A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ontserrat" panose="00000500000000000000" pitchFamily="2" charset="0"/>
                  </a:endParaRPr>
                </a:p>
              </p:txBody>
            </p:sp>
            <p:sp>
              <p:nvSpPr>
                <p:cNvPr id="90" name="Oval 89">
                  <a:extLst>
                    <a:ext uri="{FF2B5EF4-FFF2-40B4-BE49-F238E27FC236}">
                      <a16:creationId xmlns:a16="http://schemas.microsoft.com/office/drawing/2014/main" id="{1BEAE358-1F42-4F10-AD25-8E339D467DC4}"/>
                    </a:ext>
                  </a:extLst>
                </p:cNvPr>
                <p:cNvSpPr/>
                <p:nvPr/>
              </p:nvSpPr>
              <p:spPr>
                <a:xfrm>
                  <a:off x="2190276" y="1721322"/>
                  <a:ext cx="914400" cy="914400"/>
                </a:xfrm>
                <a:prstGeom prst="ellipse">
                  <a:avLst/>
                </a:prstGeom>
                <a:solidFill>
                  <a:srgbClr val="D7A5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ontserrat" panose="00000500000000000000" pitchFamily="2" charset="0"/>
                  </a:endParaRPr>
                </a:p>
              </p:txBody>
            </p:sp>
          </p:grpSp>
          <p:sp>
            <p:nvSpPr>
              <p:cNvPr id="87" name="TextBox 8">
                <a:extLst>
                  <a:ext uri="{FF2B5EF4-FFF2-40B4-BE49-F238E27FC236}">
                    <a16:creationId xmlns:a16="http://schemas.microsoft.com/office/drawing/2014/main" id="{E60099B8-2CDB-4167-ACF2-4D5D865CE3C7}"/>
                  </a:ext>
                </a:extLst>
              </p:cNvPr>
              <p:cNvSpPr txBox="1"/>
              <p:nvPr/>
            </p:nvSpPr>
            <p:spPr>
              <a:xfrm>
                <a:off x="1627802" y="2641264"/>
                <a:ext cx="1981200" cy="2308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effectLst>
                      <a:outerShdw blurRad="38100" dist="38100" dir="2700000" algn="tl">
                        <a:srgbClr val="000000">
                          <a:alpha val="43137"/>
                        </a:srgbClr>
                      </a:outerShdw>
                    </a:effectLst>
                    <a:latin typeface="Montserrat" panose="00000500000000000000" pitchFamily="2" charset="0"/>
                  </a:rPr>
                  <a:t>Problem Statement</a:t>
                </a:r>
                <a:endParaRPr lang="en-US" sz="1600" b="1" dirty="0">
                  <a:solidFill>
                    <a:schemeClr val="bg1"/>
                  </a:solidFill>
                  <a:effectLst>
                    <a:outerShdw blurRad="38100" dist="38100" dir="2700000" algn="tl">
                      <a:srgbClr val="000000">
                        <a:alpha val="43137"/>
                      </a:srgbClr>
                    </a:outerShdw>
                  </a:effectLst>
                  <a:latin typeface="Montserrat" panose="00000500000000000000" pitchFamily="2" charset="0"/>
                </a:endParaRPr>
              </a:p>
            </p:txBody>
          </p:sp>
        </p:grpSp>
        <p:grpSp>
          <p:nvGrpSpPr>
            <p:cNvPr id="74" name="Group 73">
              <a:extLst>
                <a:ext uri="{FF2B5EF4-FFF2-40B4-BE49-F238E27FC236}">
                  <a16:creationId xmlns:a16="http://schemas.microsoft.com/office/drawing/2014/main" id="{D8B9EED0-FDD1-4866-B127-C88F0ABFD61A}"/>
                </a:ext>
              </a:extLst>
            </p:cNvPr>
            <p:cNvGrpSpPr/>
            <p:nvPr/>
          </p:nvGrpSpPr>
          <p:grpSpPr>
            <a:xfrm>
              <a:off x="4629945" y="1543790"/>
              <a:ext cx="2607456" cy="4215741"/>
              <a:chOff x="1261724" y="1543790"/>
              <a:chExt cx="2607456" cy="4215741"/>
            </a:xfrm>
          </p:grpSpPr>
          <p:grpSp>
            <p:nvGrpSpPr>
              <p:cNvPr id="81" name="Group 80">
                <a:extLst>
                  <a:ext uri="{FF2B5EF4-FFF2-40B4-BE49-F238E27FC236}">
                    <a16:creationId xmlns:a16="http://schemas.microsoft.com/office/drawing/2014/main" id="{03117222-8213-4C57-A537-A6BC07854059}"/>
                  </a:ext>
                </a:extLst>
              </p:cNvPr>
              <p:cNvGrpSpPr/>
              <p:nvPr/>
            </p:nvGrpSpPr>
            <p:grpSpPr>
              <a:xfrm>
                <a:off x="1261724" y="1543790"/>
                <a:ext cx="2607456" cy="4215741"/>
                <a:chOff x="1261724" y="1543790"/>
                <a:chExt cx="2607456" cy="4215741"/>
              </a:xfrm>
            </p:grpSpPr>
            <p:sp>
              <p:nvSpPr>
                <p:cNvPr id="83" name="Arrow: Pentagon 82">
                  <a:extLst>
                    <a:ext uri="{FF2B5EF4-FFF2-40B4-BE49-F238E27FC236}">
                      <a16:creationId xmlns:a16="http://schemas.microsoft.com/office/drawing/2014/main" id="{EE98A81A-70E7-4D2A-86AE-1131014230C3}"/>
                    </a:ext>
                  </a:extLst>
                </p:cNvPr>
                <p:cNvSpPr/>
                <p:nvPr/>
              </p:nvSpPr>
              <p:spPr>
                <a:xfrm rot="16200000">
                  <a:off x="461113" y="2351465"/>
                  <a:ext cx="4215741" cy="2600392"/>
                </a:xfrm>
                <a:prstGeom prst="homePlate">
                  <a:avLst>
                    <a:gd name="adj" fmla="val 27274"/>
                  </a:avLst>
                </a:prstGeom>
                <a:solidFill>
                  <a:srgbClr val="7C7C7C"/>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ontserrat" panose="00000500000000000000" pitchFamily="2" charset="0"/>
                  </a:endParaRPr>
                </a:p>
              </p:txBody>
            </p:sp>
            <p:sp>
              <p:nvSpPr>
                <p:cNvPr id="84" name="Rectangle 83">
                  <a:extLst>
                    <a:ext uri="{FF2B5EF4-FFF2-40B4-BE49-F238E27FC236}">
                      <a16:creationId xmlns:a16="http://schemas.microsoft.com/office/drawing/2014/main" id="{60B8B5B6-E4B2-4CF0-9AC3-3342FCBDA6FA}"/>
                    </a:ext>
                  </a:extLst>
                </p:cNvPr>
                <p:cNvSpPr/>
                <p:nvPr/>
              </p:nvSpPr>
              <p:spPr>
                <a:xfrm>
                  <a:off x="1261724" y="2192702"/>
                  <a:ext cx="2607455" cy="118754"/>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ontserrat" panose="00000500000000000000" pitchFamily="2" charset="0"/>
                  </a:endParaRPr>
                </a:p>
              </p:txBody>
            </p:sp>
            <p:sp>
              <p:nvSpPr>
                <p:cNvPr id="85" name="Oval 84">
                  <a:extLst>
                    <a:ext uri="{FF2B5EF4-FFF2-40B4-BE49-F238E27FC236}">
                      <a16:creationId xmlns:a16="http://schemas.microsoft.com/office/drawing/2014/main" id="{9656565C-3362-4E90-8C0A-DF1C00BA54BD}"/>
                    </a:ext>
                  </a:extLst>
                </p:cNvPr>
                <p:cNvSpPr/>
                <p:nvPr/>
              </p:nvSpPr>
              <p:spPr>
                <a:xfrm>
                  <a:off x="2113418" y="1760286"/>
                  <a:ext cx="914400" cy="914400"/>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ontserrat" panose="00000500000000000000" pitchFamily="2" charset="0"/>
                  </a:endParaRPr>
                </a:p>
              </p:txBody>
            </p:sp>
          </p:grpSp>
          <p:sp>
            <p:nvSpPr>
              <p:cNvPr id="82" name="TextBox 13">
                <a:extLst>
                  <a:ext uri="{FF2B5EF4-FFF2-40B4-BE49-F238E27FC236}">
                    <a16:creationId xmlns:a16="http://schemas.microsoft.com/office/drawing/2014/main" id="{5837BB28-BE76-4D80-8E30-E056945712A9}"/>
                  </a:ext>
                </a:extLst>
              </p:cNvPr>
              <p:cNvSpPr txBox="1"/>
              <p:nvPr/>
            </p:nvSpPr>
            <p:spPr>
              <a:xfrm>
                <a:off x="1580018" y="2689536"/>
                <a:ext cx="1981200" cy="2308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effectLst>
                      <a:outerShdw blurRad="38100" dist="38100" dir="2700000" algn="tl">
                        <a:srgbClr val="000000">
                          <a:alpha val="43137"/>
                        </a:srgbClr>
                      </a:outerShdw>
                    </a:effectLst>
                    <a:latin typeface="Montserrat" panose="00000500000000000000" pitchFamily="2" charset="0"/>
                  </a:rPr>
                  <a:t>Objective</a:t>
                </a:r>
              </a:p>
            </p:txBody>
          </p:sp>
        </p:grpSp>
        <p:grpSp>
          <p:nvGrpSpPr>
            <p:cNvPr id="75" name="Group 74">
              <a:extLst>
                <a:ext uri="{FF2B5EF4-FFF2-40B4-BE49-F238E27FC236}">
                  <a16:creationId xmlns:a16="http://schemas.microsoft.com/office/drawing/2014/main" id="{650F70F8-7D0A-455E-A42A-A1EF37225EF8}"/>
                </a:ext>
              </a:extLst>
            </p:cNvPr>
            <p:cNvGrpSpPr/>
            <p:nvPr/>
          </p:nvGrpSpPr>
          <p:grpSpPr>
            <a:xfrm>
              <a:off x="7807288" y="1543792"/>
              <a:ext cx="2599879" cy="4215740"/>
              <a:chOff x="1070847" y="1543792"/>
              <a:chExt cx="2599879" cy="4215740"/>
            </a:xfrm>
          </p:grpSpPr>
          <p:grpSp>
            <p:nvGrpSpPr>
              <p:cNvPr id="76" name="Group 75">
                <a:extLst>
                  <a:ext uri="{FF2B5EF4-FFF2-40B4-BE49-F238E27FC236}">
                    <a16:creationId xmlns:a16="http://schemas.microsoft.com/office/drawing/2014/main" id="{52D942FA-7231-4AF6-BB6B-2596E4B18E7E}"/>
                  </a:ext>
                </a:extLst>
              </p:cNvPr>
              <p:cNvGrpSpPr/>
              <p:nvPr/>
            </p:nvGrpSpPr>
            <p:grpSpPr>
              <a:xfrm>
                <a:off x="1070847" y="1543792"/>
                <a:ext cx="2599879" cy="4215740"/>
                <a:chOff x="1070847" y="1543792"/>
                <a:chExt cx="2599879" cy="4215740"/>
              </a:xfrm>
            </p:grpSpPr>
            <p:sp>
              <p:nvSpPr>
                <p:cNvPr id="78" name="Arrow: Pentagon 77">
                  <a:extLst>
                    <a:ext uri="{FF2B5EF4-FFF2-40B4-BE49-F238E27FC236}">
                      <a16:creationId xmlns:a16="http://schemas.microsoft.com/office/drawing/2014/main" id="{1EF5DB88-52AE-4D29-8BCD-53DFE3BD1169}"/>
                    </a:ext>
                  </a:extLst>
                </p:cNvPr>
                <p:cNvSpPr/>
                <p:nvPr/>
              </p:nvSpPr>
              <p:spPr>
                <a:xfrm rot="16200000">
                  <a:off x="262916" y="2351723"/>
                  <a:ext cx="4215740" cy="2599877"/>
                </a:xfrm>
                <a:prstGeom prst="homePlate">
                  <a:avLst>
                    <a:gd name="adj" fmla="val 27274"/>
                  </a:avLst>
                </a:prstGeom>
                <a:solidFill>
                  <a:srgbClr val="548235"/>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ontserrat" panose="00000500000000000000" pitchFamily="2" charset="0"/>
                  </a:endParaRPr>
                </a:p>
              </p:txBody>
            </p:sp>
            <p:sp>
              <p:nvSpPr>
                <p:cNvPr id="79" name="Rectangle 78">
                  <a:extLst>
                    <a:ext uri="{FF2B5EF4-FFF2-40B4-BE49-F238E27FC236}">
                      <a16:creationId xmlns:a16="http://schemas.microsoft.com/office/drawing/2014/main" id="{E7FC505B-854C-4586-A3EB-3F193E234B4C}"/>
                    </a:ext>
                  </a:extLst>
                </p:cNvPr>
                <p:cNvSpPr/>
                <p:nvPr/>
              </p:nvSpPr>
              <p:spPr>
                <a:xfrm>
                  <a:off x="1070848" y="2214407"/>
                  <a:ext cx="2599878" cy="151900"/>
                </a:xfrm>
                <a:prstGeom prst="rect">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ontserrat" panose="00000500000000000000" pitchFamily="2" charset="0"/>
                  </a:endParaRPr>
                </a:p>
              </p:txBody>
            </p:sp>
            <p:sp>
              <p:nvSpPr>
                <p:cNvPr id="80" name="Oval 79">
                  <a:extLst>
                    <a:ext uri="{FF2B5EF4-FFF2-40B4-BE49-F238E27FC236}">
                      <a16:creationId xmlns:a16="http://schemas.microsoft.com/office/drawing/2014/main" id="{94B684AF-7DB1-4085-8009-6AB45E20862E}"/>
                    </a:ext>
                  </a:extLst>
                </p:cNvPr>
                <p:cNvSpPr/>
                <p:nvPr/>
              </p:nvSpPr>
              <p:spPr>
                <a:xfrm>
                  <a:off x="1927090" y="1789222"/>
                  <a:ext cx="914400" cy="914400"/>
                </a:xfrm>
                <a:prstGeom prst="ellipse">
                  <a:avLst/>
                </a:pr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ontserrat" panose="00000500000000000000" pitchFamily="2" charset="0"/>
                  </a:endParaRPr>
                </a:p>
              </p:txBody>
            </p:sp>
          </p:grpSp>
          <p:sp>
            <p:nvSpPr>
              <p:cNvPr id="77" name="TextBox 20">
                <a:extLst>
                  <a:ext uri="{FF2B5EF4-FFF2-40B4-BE49-F238E27FC236}">
                    <a16:creationId xmlns:a16="http://schemas.microsoft.com/office/drawing/2014/main" id="{B65EAB25-8C36-4294-993B-765A61E49EAB}"/>
                  </a:ext>
                </a:extLst>
              </p:cNvPr>
              <p:cNvSpPr txBox="1"/>
              <p:nvPr/>
            </p:nvSpPr>
            <p:spPr>
              <a:xfrm>
                <a:off x="1393690" y="2689284"/>
                <a:ext cx="1981200" cy="2308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bg1"/>
                    </a:solidFill>
                    <a:effectLst>
                      <a:outerShdw blurRad="38100" dist="38100" dir="2700000" algn="tl">
                        <a:srgbClr val="000000">
                          <a:alpha val="43137"/>
                        </a:srgbClr>
                      </a:outerShdw>
                    </a:effectLst>
                    <a:latin typeface="Montserrat" panose="00000500000000000000" pitchFamily="2" charset="0"/>
                  </a:rPr>
                  <a:t>Goal</a:t>
                </a:r>
              </a:p>
            </p:txBody>
          </p:sp>
        </p:grpSp>
      </p:grpSp>
      <p:sp>
        <p:nvSpPr>
          <p:cNvPr id="91" name="Rectangle: Rounded Corners 90">
            <a:extLst>
              <a:ext uri="{FF2B5EF4-FFF2-40B4-BE49-F238E27FC236}">
                <a16:creationId xmlns:a16="http://schemas.microsoft.com/office/drawing/2014/main" id="{9D49E1E7-7448-4046-BCDF-FB616012E606}"/>
              </a:ext>
            </a:extLst>
          </p:cNvPr>
          <p:cNvSpPr/>
          <p:nvPr/>
        </p:nvSpPr>
        <p:spPr>
          <a:xfrm>
            <a:off x="696200" y="3297615"/>
            <a:ext cx="3400773" cy="4447891"/>
          </a:xfrm>
          <a:prstGeom prst="roundRect">
            <a:avLst/>
          </a:prstGeom>
          <a:solidFill>
            <a:srgbClr val="D7A5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Rounded Corners 91">
            <a:extLst>
              <a:ext uri="{FF2B5EF4-FFF2-40B4-BE49-F238E27FC236}">
                <a16:creationId xmlns:a16="http://schemas.microsoft.com/office/drawing/2014/main" id="{CBFF0EEE-6D91-4EAF-8480-1031D4AEFC64}"/>
              </a:ext>
            </a:extLst>
          </p:cNvPr>
          <p:cNvSpPr/>
          <p:nvPr/>
        </p:nvSpPr>
        <p:spPr>
          <a:xfrm>
            <a:off x="5474825" y="3358239"/>
            <a:ext cx="3622876" cy="4387267"/>
          </a:xfrm>
          <a:prstGeom prst="roundRect">
            <a:avLst/>
          </a:prstGeom>
          <a:solidFill>
            <a:srgbClr val="A5A5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Rounded Corners 92">
            <a:extLst>
              <a:ext uri="{FF2B5EF4-FFF2-40B4-BE49-F238E27FC236}">
                <a16:creationId xmlns:a16="http://schemas.microsoft.com/office/drawing/2014/main" id="{59F8049D-488A-403A-BAFF-A74FA4B9C7FC}"/>
              </a:ext>
            </a:extLst>
          </p:cNvPr>
          <p:cNvSpPr/>
          <p:nvPr/>
        </p:nvSpPr>
        <p:spPr>
          <a:xfrm>
            <a:off x="10185722" y="3378701"/>
            <a:ext cx="3618065" cy="4366805"/>
          </a:xfrm>
          <a:prstGeom prst="roundRect">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219238AF-76E8-4D13-946B-A61EAB8B1261}"/>
              </a:ext>
            </a:extLst>
          </p:cNvPr>
          <p:cNvSpPr txBox="1"/>
          <p:nvPr/>
        </p:nvSpPr>
        <p:spPr>
          <a:xfrm>
            <a:off x="696200" y="3587766"/>
            <a:ext cx="3400773" cy="5078313"/>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Times New Roman" panose="02020603050405020304" pitchFamily="18" charset="0"/>
                <a:ea typeface="Geist" pitchFamily="34" charset="-122"/>
                <a:cs typeface="Times New Roman" panose="02020603050405020304" pitchFamily="18" charset="0"/>
              </a:rPr>
              <a:t>Ineffective inventory management causing overstocking, expirations and stockouts.</a:t>
            </a:r>
          </a:p>
          <a:p>
            <a:pPr marL="285750" indent="-285750">
              <a:buFont typeface="Arial" panose="020B0604020202020204" pitchFamily="34" charset="0"/>
              <a:buChar char="•"/>
            </a:pPr>
            <a:r>
              <a:rPr lang="en-US" sz="1800" dirty="0">
                <a:latin typeface="Times New Roman" panose="02020603050405020304" pitchFamily="18" charset="0"/>
                <a:ea typeface="Geist" pitchFamily="34" charset="-122"/>
                <a:cs typeface="Times New Roman" panose="02020603050405020304" pitchFamily="18" charset="0"/>
              </a:rPr>
              <a:t>Decreasing customer base and retention issues due to generic service, limited follow-up and growing competition from large retailers and online platforms.</a:t>
            </a:r>
          </a:p>
          <a:p>
            <a:pPr marL="285750" indent="-285750">
              <a:buFont typeface="Arial" panose="020B0604020202020204" pitchFamily="34" charset="0"/>
              <a:buChar char="•"/>
            </a:pPr>
            <a:r>
              <a:rPr lang="en-US" sz="1800" dirty="0">
                <a:latin typeface="Times New Roman" panose="02020603050405020304" pitchFamily="18" charset="0"/>
                <a:ea typeface="Geist" pitchFamily="34" charset="-122"/>
                <a:cs typeface="Times New Roman" panose="02020603050405020304" pitchFamily="18" charset="0"/>
              </a:rPr>
              <a:t>Poor demand forecasting, relying on guess instead of data-driven predictions and lack of profit margin optimization.</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solidFill>
                <a:srgbClr val="4B4A4A"/>
              </a:solidFill>
              <a:latin typeface="Times New Roman" panose="02020603050405020304" pitchFamily="18" charset="0"/>
              <a:ea typeface="Geist" pitchFamily="34" charset="-122"/>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endParaRPr lang="en-US" dirty="0"/>
          </a:p>
        </p:txBody>
      </p:sp>
      <p:sp>
        <p:nvSpPr>
          <p:cNvPr id="95" name="TextBox 94">
            <a:extLst>
              <a:ext uri="{FF2B5EF4-FFF2-40B4-BE49-F238E27FC236}">
                <a16:creationId xmlns:a16="http://schemas.microsoft.com/office/drawing/2014/main" id="{41F530D3-8825-441F-8107-024D29E06BEE}"/>
              </a:ext>
            </a:extLst>
          </p:cNvPr>
          <p:cNvSpPr txBox="1"/>
          <p:nvPr/>
        </p:nvSpPr>
        <p:spPr>
          <a:xfrm>
            <a:off x="5490301" y="3662366"/>
            <a:ext cx="3758941" cy="4247317"/>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Times New Roman" panose="02020603050405020304" pitchFamily="18" charset="0"/>
                <a:ea typeface="Geist" pitchFamily="34" charset="-122"/>
                <a:cs typeface="Times New Roman" panose="02020603050405020304" pitchFamily="18" charset="0"/>
              </a:rPr>
              <a:t>Apply data-driven analysis (sales, purchase, inventory, customer survey) to uncover trends, forecast demand and optimize inventory.</a:t>
            </a:r>
          </a:p>
          <a:p>
            <a:pPr marL="285750" indent="-285750">
              <a:buFont typeface="Arial" panose="020B0604020202020204" pitchFamily="34" charset="0"/>
              <a:buChar char="•"/>
            </a:pPr>
            <a:r>
              <a:rPr lang="en-US" sz="1800" dirty="0">
                <a:latin typeface="Times New Roman" panose="02020603050405020304" pitchFamily="18" charset="0"/>
                <a:ea typeface="Geist" pitchFamily="34" charset="-122"/>
                <a:cs typeface="Times New Roman" panose="02020603050405020304" pitchFamily="18" charset="0"/>
              </a:rPr>
              <a:t>Leverage customer-centric strategies (segmentation, engagement, loyalty programs, personalized offers) to enhance satisfaction and retention.</a:t>
            </a:r>
          </a:p>
          <a:p>
            <a:pPr marL="285750" indent="-285750">
              <a:buFont typeface="Arial" panose="020B0604020202020204" pitchFamily="34" charset="0"/>
              <a:buChar char="•"/>
            </a:pPr>
            <a:r>
              <a:rPr lang="en-US" sz="1800" dirty="0">
                <a:latin typeface="Times New Roman" panose="02020603050405020304" pitchFamily="18" charset="0"/>
                <a:ea typeface="Geist" pitchFamily="34" charset="-122"/>
                <a:cs typeface="Times New Roman" panose="02020603050405020304" pitchFamily="18" charset="0"/>
              </a:rPr>
              <a:t>Improve decision-making through data integration, ensuring a holistic view of operations.</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ea typeface="Geist" pitchFamily="34" charset="-122"/>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ea typeface="Geist" pitchFamily="34" charset="-122"/>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96" name="TextBox 95">
            <a:extLst>
              <a:ext uri="{FF2B5EF4-FFF2-40B4-BE49-F238E27FC236}">
                <a16:creationId xmlns:a16="http://schemas.microsoft.com/office/drawing/2014/main" id="{7FEB0ABA-C285-4DD9-8949-BAD3C22EA8F0}"/>
              </a:ext>
            </a:extLst>
          </p:cNvPr>
          <p:cNvSpPr txBox="1"/>
          <p:nvPr/>
        </p:nvSpPr>
        <p:spPr>
          <a:xfrm>
            <a:off x="10289894" y="3587766"/>
            <a:ext cx="3713515" cy="2862322"/>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Times New Roman" panose="02020603050405020304" pitchFamily="18" charset="0"/>
                <a:ea typeface="Geist" pitchFamily="34" charset="-122"/>
                <a:cs typeface="Times New Roman" panose="02020603050405020304" pitchFamily="18" charset="0"/>
              </a:rPr>
              <a:t>Increase efficiency in operations (inventory optimization, demand forecasting, dynamic restocking).</a:t>
            </a:r>
          </a:p>
          <a:p>
            <a:pPr marL="285750" indent="-285750">
              <a:buFont typeface="Arial" panose="020B0604020202020204" pitchFamily="34" charset="0"/>
              <a:buChar char="•"/>
            </a:pPr>
            <a:r>
              <a:rPr lang="en-US" sz="1800" dirty="0">
                <a:latin typeface="Times New Roman" panose="02020603050405020304" pitchFamily="18" charset="0"/>
                <a:ea typeface="Geist" pitchFamily="34" charset="-122"/>
                <a:cs typeface="Times New Roman" panose="02020603050405020304" pitchFamily="18" charset="0"/>
              </a:rPr>
              <a:t>Boost customer satisfaction through trust, availability and personalized engagement.</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ea typeface="Geist" pitchFamily="34" charset="-122"/>
              <a:cs typeface="Times New Roman" panose="02020603050405020304" pitchFamily="18" charset="0"/>
            </a:endParaRPr>
          </a:p>
          <a:p>
            <a:endParaRPr lang="en-US" sz="1800" dirty="0">
              <a:latin typeface="Times New Roman" panose="02020603050405020304" pitchFamily="18" charset="0"/>
              <a:ea typeface="Geist" pitchFamily="34" charset="-122"/>
              <a:cs typeface="Times New Roman" panose="02020603050405020304" pitchFamily="18" charset="0"/>
            </a:endParaRPr>
          </a:p>
          <a:p>
            <a:pPr marL="285750" indent="-285750">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pic>
        <p:nvPicPr>
          <p:cNvPr id="97" name="Picture 96">
            <a:extLst>
              <a:ext uri="{FF2B5EF4-FFF2-40B4-BE49-F238E27FC236}">
                <a16:creationId xmlns:a16="http://schemas.microsoft.com/office/drawing/2014/main" id="{74A187FE-7ACA-49AB-A532-BB64CCC1B1F7}"/>
              </a:ext>
            </a:extLst>
          </p:cNvPr>
          <p:cNvPicPr>
            <a:picLocks noChangeAspect="1"/>
          </p:cNvPicPr>
          <p:nvPr/>
        </p:nvPicPr>
        <p:blipFill>
          <a:blip r:embed="rId4"/>
          <a:stretch>
            <a:fillRect/>
          </a:stretch>
        </p:blipFill>
        <p:spPr>
          <a:xfrm>
            <a:off x="2041766" y="1703720"/>
            <a:ext cx="709638" cy="698798"/>
          </a:xfrm>
          <a:prstGeom prst="rect">
            <a:avLst/>
          </a:prstGeom>
        </p:spPr>
      </p:pic>
      <p:pic>
        <p:nvPicPr>
          <p:cNvPr id="98" name="Picture 97">
            <a:extLst>
              <a:ext uri="{FF2B5EF4-FFF2-40B4-BE49-F238E27FC236}">
                <a16:creationId xmlns:a16="http://schemas.microsoft.com/office/drawing/2014/main" id="{E8B39CB7-E1AD-4867-9B34-BD6053196124}"/>
              </a:ext>
            </a:extLst>
          </p:cNvPr>
          <p:cNvPicPr>
            <a:picLocks noChangeAspect="1"/>
          </p:cNvPicPr>
          <p:nvPr/>
        </p:nvPicPr>
        <p:blipFill>
          <a:blip r:embed="rId5"/>
          <a:stretch>
            <a:fillRect/>
          </a:stretch>
        </p:blipFill>
        <p:spPr>
          <a:xfrm>
            <a:off x="11728736" y="1715694"/>
            <a:ext cx="725623" cy="818123"/>
          </a:xfrm>
          <a:prstGeom prst="rect">
            <a:avLst/>
          </a:prstGeom>
        </p:spPr>
      </p:pic>
      <p:pic>
        <p:nvPicPr>
          <p:cNvPr id="99" name="Picture 98">
            <a:extLst>
              <a:ext uri="{FF2B5EF4-FFF2-40B4-BE49-F238E27FC236}">
                <a16:creationId xmlns:a16="http://schemas.microsoft.com/office/drawing/2014/main" id="{C7EE3FF7-AADA-4FD8-B2AC-8617358B3ED7}"/>
              </a:ext>
            </a:extLst>
          </p:cNvPr>
          <p:cNvPicPr>
            <a:picLocks noChangeAspect="1"/>
          </p:cNvPicPr>
          <p:nvPr/>
        </p:nvPicPr>
        <p:blipFill>
          <a:blip r:embed="rId6"/>
          <a:stretch>
            <a:fillRect/>
          </a:stretch>
        </p:blipFill>
        <p:spPr>
          <a:xfrm>
            <a:off x="6910085" y="1700638"/>
            <a:ext cx="891285" cy="784541"/>
          </a:xfrm>
          <a:prstGeom prst="rect">
            <a:avLst/>
          </a:prstGeom>
        </p:spPr>
      </p:pic>
      <p:sp>
        <p:nvSpPr>
          <p:cNvPr id="100" name="TextBox 99">
            <a:extLst>
              <a:ext uri="{FF2B5EF4-FFF2-40B4-BE49-F238E27FC236}">
                <a16:creationId xmlns:a16="http://schemas.microsoft.com/office/drawing/2014/main" id="{5B898EC6-2335-4CFE-8944-2A6E9D3D47A8}"/>
              </a:ext>
            </a:extLst>
          </p:cNvPr>
          <p:cNvSpPr txBox="1"/>
          <p:nvPr/>
        </p:nvSpPr>
        <p:spPr>
          <a:xfrm>
            <a:off x="0" y="7872812"/>
            <a:ext cx="14630400" cy="369332"/>
          </a:xfrm>
          <a:prstGeom prst="rect">
            <a:avLst/>
          </a:prstGeom>
          <a:noFill/>
        </p:spPr>
        <p:txBody>
          <a:bodyPr wrap="square" rtlCol="0">
            <a:spAutoFit/>
          </a:bodyPr>
          <a:lstStyle/>
          <a:p>
            <a:pPr algn="r"/>
            <a:r>
              <a:rPr lang="en-IN" dirty="0"/>
              <a:t>3</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bg>
      <p:bgPr>
        <a:solidFill>
          <a:srgbClr val="E0F6EE"/>
        </a:solidFill>
        <a:effectLst/>
      </p:bgPr>
    </p:bg>
    <p:spTree>
      <p:nvGrpSpPr>
        <p:cNvPr id="1" name=""/>
        <p:cNvGrpSpPr/>
        <p:nvPr/>
      </p:nvGrpSpPr>
      <p:grpSpPr>
        <a:xfrm>
          <a:off x="0" y="0"/>
          <a:ext cx="0" cy="0"/>
          <a:chOff x="0" y="0"/>
          <a:chExt cx="0" cy="0"/>
        </a:xfrm>
      </p:grpSpPr>
      <p:pic>
        <p:nvPicPr>
          <p:cNvPr id="36" name="Google Shape;10;p2">
            <a:extLst>
              <a:ext uri="{FF2B5EF4-FFF2-40B4-BE49-F238E27FC236}">
                <a16:creationId xmlns:a16="http://schemas.microsoft.com/office/drawing/2014/main" id="{128FD568-A533-42E3-B18E-2260BADBC50E}"/>
              </a:ext>
            </a:extLst>
          </p:cNvPr>
          <p:cNvPicPr preferRelativeResize="0"/>
          <p:nvPr/>
        </p:nvPicPr>
        <p:blipFill>
          <a:blip r:embed="rId3">
            <a:alphaModFix amt="18000"/>
          </a:blip>
          <a:stretch>
            <a:fillRect/>
          </a:stretch>
        </p:blipFill>
        <p:spPr>
          <a:xfrm>
            <a:off x="882" y="5633825"/>
            <a:ext cx="2595750" cy="2595775"/>
          </a:xfrm>
          <a:prstGeom prst="rect">
            <a:avLst/>
          </a:prstGeom>
          <a:noFill/>
          <a:ln>
            <a:noFill/>
          </a:ln>
        </p:spPr>
      </p:pic>
      <p:pic>
        <p:nvPicPr>
          <p:cNvPr id="41" name="Google Shape;10;p2">
            <a:extLst>
              <a:ext uri="{FF2B5EF4-FFF2-40B4-BE49-F238E27FC236}">
                <a16:creationId xmlns:a16="http://schemas.microsoft.com/office/drawing/2014/main" id="{018EAD7F-5BBA-4FEE-84C1-F85EC4870A91}"/>
              </a:ext>
            </a:extLst>
          </p:cNvPr>
          <p:cNvPicPr preferRelativeResize="0"/>
          <p:nvPr/>
        </p:nvPicPr>
        <p:blipFill>
          <a:blip r:embed="rId3">
            <a:alphaModFix amt="20000"/>
          </a:blip>
          <a:stretch>
            <a:fillRect/>
          </a:stretch>
        </p:blipFill>
        <p:spPr>
          <a:xfrm rot="10800000">
            <a:off x="12023067" y="25510"/>
            <a:ext cx="2595750" cy="2595775"/>
          </a:xfrm>
          <a:prstGeom prst="rect">
            <a:avLst/>
          </a:prstGeom>
          <a:noFill/>
          <a:ln>
            <a:noFill/>
          </a:ln>
        </p:spPr>
      </p:pic>
      <p:sp>
        <p:nvSpPr>
          <p:cNvPr id="45" name="Text 0">
            <a:extLst>
              <a:ext uri="{FF2B5EF4-FFF2-40B4-BE49-F238E27FC236}">
                <a16:creationId xmlns:a16="http://schemas.microsoft.com/office/drawing/2014/main" id="{096EFDF5-762A-41C2-8868-251655CD3F3F}"/>
              </a:ext>
            </a:extLst>
          </p:cNvPr>
          <p:cNvSpPr/>
          <p:nvPr/>
        </p:nvSpPr>
        <p:spPr>
          <a:xfrm>
            <a:off x="270239" y="-12377"/>
            <a:ext cx="14630400" cy="673418"/>
          </a:xfrm>
          <a:prstGeom prst="rect">
            <a:avLst/>
          </a:prstGeom>
          <a:noFill/>
          <a:ln/>
        </p:spPr>
        <p:txBody>
          <a:bodyPr wrap="none" lIns="0" tIns="0" rIns="0" bIns="0" rtlCol="0" anchor="t"/>
          <a:lstStyle/>
          <a:p>
            <a:pPr marL="0" indent="0" algn="l">
              <a:lnSpc>
                <a:spcPts val="5300"/>
              </a:lnSpc>
              <a:buNone/>
            </a:pPr>
            <a:r>
              <a:rPr lang="en-US" sz="3200" b="1" dirty="0">
                <a:solidFill>
                  <a:srgbClr val="006747"/>
                </a:solidFill>
                <a:latin typeface="Noto Serif SC Bold" pitchFamily="34" charset="0"/>
                <a:ea typeface="Noto Serif SC Bold" pitchFamily="34" charset="-122"/>
                <a:cs typeface="Noto Serif SC Bold" pitchFamily="34" charset="-120"/>
              </a:rPr>
              <a:t>Nature of Data Collected and Analyzing Business Data: Attributes, Sources, Statistics</a:t>
            </a:r>
            <a:endParaRPr lang="en-US" sz="3200" dirty="0"/>
          </a:p>
        </p:txBody>
      </p:sp>
      <p:sp>
        <p:nvSpPr>
          <p:cNvPr id="46" name="Shape 9">
            <a:extLst>
              <a:ext uri="{FF2B5EF4-FFF2-40B4-BE49-F238E27FC236}">
                <a16:creationId xmlns:a16="http://schemas.microsoft.com/office/drawing/2014/main" id="{C9A68FB0-3861-47AB-8EA7-B91B9AC7E7D8}"/>
              </a:ext>
            </a:extLst>
          </p:cNvPr>
          <p:cNvSpPr/>
          <p:nvPr/>
        </p:nvSpPr>
        <p:spPr>
          <a:xfrm>
            <a:off x="269945" y="857658"/>
            <a:ext cx="6372000" cy="2920217"/>
          </a:xfrm>
          <a:prstGeom prst="roundRect">
            <a:avLst>
              <a:gd name="adj" fmla="val 6907"/>
            </a:avLst>
          </a:prstGeom>
          <a:solidFill>
            <a:srgbClr val="00B050"/>
          </a:solidFill>
          <a:ln w="7620">
            <a:solidFill>
              <a:srgbClr val="B7D5CA"/>
            </a:solidFill>
            <a:prstDash val="solid"/>
          </a:ln>
          <a:effectLst>
            <a:outerShdw blurRad="50800" dist="38100" dir="2700000" algn="tl" rotWithShape="0">
              <a:prstClr val="black">
                <a:alpha val="40000"/>
              </a:prstClr>
            </a:outerShdw>
          </a:effectLst>
        </p:spPr>
      </p:sp>
      <p:sp>
        <p:nvSpPr>
          <p:cNvPr id="50" name="Shape 9">
            <a:extLst>
              <a:ext uri="{FF2B5EF4-FFF2-40B4-BE49-F238E27FC236}">
                <a16:creationId xmlns:a16="http://schemas.microsoft.com/office/drawing/2014/main" id="{B0436F87-81BB-4B8A-B70B-9092C251F637}"/>
              </a:ext>
            </a:extLst>
          </p:cNvPr>
          <p:cNvSpPr/>
          <p:nvPr/>
        </p:nvSpPr>
        <p:spPr>
          <a:xfrm>
            <a:off x="7845295" y="825506"/>
            <a:ext cx="6372000" cy="2919600"/>
          </a:xfrm>
          <a:prstGeom prst="roundRect">
            <a:avLst>
              <a:gd name="adj" fmla="val 6907"/>
            </a:avLst>
          </a:prstGeom>
          <a:solidFill>
            <a:srgbClr val="00B050"/>
          </a:solidFill>
          <a:ln w="7620">
            <a:solidFill>
              <a:srgbClr val="B7D5CA"/>
            </a:solidFill>
            <a:prstDash val="solid"/>
          </a:ln>
          <a:effectLst>
            <a:outerShdw blurRad="50800" dist="38100" algn="l" rotWithShape="0">
              <a:prstClr val="black">
                <a:alpha val="40000"/>
              </a:prstClr>
            </a:outerShdw>
          </a:effectLst>
        </p:spPr>
      </p:sp>
      <p:sp>
        <p:nvSpPr>
          <p:cNvPr id="53" name="Shape 5">
            <a:extLst>
              <a:ext uri="{FF2B5EF4-FFF2-40B4-BE49-F238E27FC236}">
                <a16:creationId xmlns:a16="http://schemas.microsoft.com/office/drawing/2014/main" id="{23F36B93-30EC-40F3-9211-4B30EADC3E4D}"/>
              </a:ext>
            </a:extLst>
          </p:cNvPr>
          <p:cNvSpPr/>
          <p:nvPr/>
        </p:nvSpPr>
        <p:spPr>
          <a:xfrm>
            <a:off x="7823594" y="810700"/>
            <a:ext cx="6228000" cy="2807970"/>
          </a:xfrm>
          <a:prstGeom prst="roundRect">
            <a:avLst>
              <a:gd name="adj" fmla="val 6907"/>
            </a:avLst>
          </a:prstGeom>
          <a:solidFill>
            <a:srgbClr val="D1EFE4"/>
          </a:solidFill>
          <a:ln w="7620">
            <a:solidFill>
              <a:srgbClr val="B7D5CA"/>
            </a:solidFill>
            <a:prstDash val="solid"/>
          </a:ln>
        </p:spPr>
      </p:sp>
      <p:sp>
        <p:nvSpPr>
          <p:cNvPr id="54" name="Text 7">
            <a:extLst>
              <a:ext uri="{FF2B5EF4-FFF2-40B4-BE49-F238E27FC236}">
                <a16:creationId xmlns:a16="http://schemas.microsoft.com/office/drawing/2014/main" id="{200DC762-F759-4A3E-AC32-89B1C67A3942}"/>
              </a:ext>
            </a:extLst>
          </p:cNvPr>
          <p:cNvSpPr/>
          <p:nvPr/>
        </p:nvSpPr>
        <p:spPr>
          <a:xfrm>
            <a:off x="8795095" y="951480"/>
            <a:ext cx="3307437" cy="336590"/>
          </a:xfrm>
          <a:prstGeom prst="rect">
            <a:avLst/>
          </a:prstGeom>
          <a:noFill/>
          <a:ln/>
        </p:spPr>
        <p:txBody>
          <a:bodyPr wrap="none" lIns="0" tIns="0" rIns="0" bIns="0" rtlCol="0" anchor="t"/>
          <a:lstStyle/>
          <a:p>
            <a:pPr marL="0" indent="0" algn="l">
              <a:lnSpc>
                <a:spcPts val="2650"/>
              </a:lnSpc>
              <a:buNone/>
            </a:pPr>
            <a:r>
              <a:rPr lang="en-US" sz="2100" b="1" dirty="0">
                <a:latin typeface="Noto Serif SC Bold" pitchFamily="34" charset="0"/>
                <a:ea typeface="Noto Serif SC Bold" pitchFamily="34" charset="-122"/>
                <a:cs typeface="Noto Serif SC Bold" pitchFamily="34" charset="-120"/>
              </a:rPr>
              <a:t>Key Metadata Attributes</a:t>
            </a:r>
            <a:endParaRPr lang="en-US" sz="2100" dirty="0"/>
          </a:p>
        </p:txBody>
      </p:sp>
      <p:sp>
        <p:nvSpPr>
          <p:cNvPr id="56" name="Text 8">
            <a:extLst>
              <a:ext uri="{FF2B5EF4-FFF2-40B4-BE49-F238E27FC236}">
                <a16:creationId xmlns:a16="http://schemas.microsoft.com/office/drawing/2014/main" id="{B40EAA57-461B-49FE-809C-64C270BCBCE8}"/>
              </a:ext>
            </a:extLst>
          </p:cNvPr>
          <p:cNvSpPr/>
          <p:nvPr/>
        </p:nvSpPr>
        <p:spPr>
          <a:xfrm>
            <a:off x="7869896" y="1487417"/>
            <a:ext cx="6279478" cy="2131253"/>
          </a:xfrm>
          <a:prstGeom prst="rect">
            <a:avLst/>
          </a:prstGeom>
          <a:noFill/>
          <a:ln/>
        </p:spPr>
        <p:txBody>
          <a:bodyPr wrap="square" lIns="0" tIns="0" rIns="0" bIns="0" rtlCol="0" anchor="t"/>
          <a:lstStyle/>
          <a:p>
            <a:pPr marL="285750" indent="-285750" algn="l">
              <a:lnSpc>
                <a:spcPts val="2700"/>
              </a:lnSpc>
              <a:buFont typeface="Arial" panose="020B0604020202020204" pitchFamily="34" charset="0"/>
              <a:buChar char="•"/>
            </a:pPr>
            <a:r>
              <a:rPr lang="en-US" b="1" dirty="0">
                <a:latin typeface="Times New Roman" panose="02020603050405020304" pitchFamily="18" charset="0"/>
                <a:ea typeface="Geist" pitchFamily="34" charset="-122"/>
                <a:cs typeface="Times New Roman" panose="02020603050405020304" pitchFamily="18" charset="0"/>
              </a:rPr>
              <a:t>Time Data: </a:t>
            </a:r>
            <a:r>
              <a:rPr lang="en-US" sz="1600" dirty="0">
                <a:latin typeface="Times New Roman" panose="02020603050405020304" pitchFamily="18" charset="0"/>
                <a:ea typeface="Geist" pitchFamily="34" charset="-122"/>
                <a:cs typeface="Times New Roman" panose="02020603050405020304" pitchFamily="18" charset="0"/>
              </a:rPr>
              <a:t>Sales_Date (transaction date),Weeks, Season</a:t>
            </a:r>
          </a:p>
          <a:p>
            <a:pPr marL="285750" indent="-285750" algn="l">
              <a:lnSpc>
                <a:spcPts val="2700"/>
              </a:lnSpc>
              <a:buFont typeface="Arial" panose="020B0604020202020204" pitchFamily="34" charset="0"/>
              <a:buChar char="•"/>
            </a:pPr>
            <a:r>
              <a:rPr lang="en-US" b="1" dirty="0">
                <a:latin typeface="Times New Roman" panose="02020603050405020304" pitchFamily="18" charset="0"/>
                <a:ea typeface="Geist" pitchFamily="34" charset="-122"/>
                <a:cs typeface="Times New Roman" panose="02020603050405020304" pitchFamily="18" charset="0"/>
              </a:rPr>
              <a:t>Customer Related: </a:t>
            </a:r>
            <a:r>
              <a:rPr lang="en-US" sz="1600" dirty="0">
                <a:latin typeface="Times New Roman" panose="02020603050405020304" pitchFamily="18" charset="0"/>
                <a:ea typeface="Geist" pitchFamily="34" charset="-122"/>
                <a:cs typeface="Times New Roman" panose="02020603050405020304" pitchFamily="18" charset="0"/>
              </a:rPr>
              <a:t>Customer_Name, Region (customer location), Customer_Type (Retail, Large)</a:t>
            </a:r>
          </a:p>
          <a:p>
            <a:pPr marL="285750" indent="-285750" algn="l">
              <a:lnSpc>
                <a:spcPts val="2700"/>
              </a:lnSpc>
              <a:buFont typeface="Arial" panose="020B0604020202020204" pitchFamily="34" charset="0"/>
              <a:buChar char="•"/>
            </a:pPr>
            <a:r>
              <a:rPr lang="en-US" b="1" dirty="0">
                <a:latin typeface="Times New Roman" panose="02020603050405020304" pitchFamily="18" charset="0"/>
                <a:ea typeface="Geist" pitchFamily="34" charset="-122"/>
                <a:cs typeface="Times New Roman" panose="02020603050405020304" pitchFamily="18" charset="0"/>
              </a:rPr>
              <a:t>Products Related: </a:t>
            </a:r>
            <a:r>
              <a:rPr lang="en-US" sz="1600" dirty="0">
                <a:latin typeface="Times New Roman" panose="02020603050405020304" pitchFamily="18" charset="0"/>
                <a:ea typeface="Geist" pitchFamily="34" charset="-122"/>
                <a:cs typeface="Times New Roman" panose="02020603050405020304" pitchFamily="18" charset="0"/>
              </a:rPr>
              <a:t>Product_Name, Category, Package_Quantity </a:t>
            </a:r>
          </a:p>
          <a:p>
            <a:pPr marL="285750" indent="-285750">
              <a:lnSpc>
                <a:spcPts val="2700"/>
              </a:lnSpc>
              <a:buFont typeface="Arial" panose="020B0604020202020204" pitchFamily="34" charset="0"/>
              <a:buChar char="•"/>
            </a:pPr>
            <a:r>
              <a:rPr lang="en-US" b="1" dirty="0">
                <a:latin typeface="Times New Roman" panose="02020603050405020304" pitchFamily="18" charset="0"/>
                <a:ea typeface="Geist" pitchFamily="34" charset="-122"/>
                <a:cs typeface="Times New Roman" panose="02020603050405020304" pitchFamily="18" charset="0"/>
              </a:rPr>
              <a:t>Transactional: </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Sale_Quantity (No of units sold), Profit, Sale_Price </a:t>
            </a:r>
            <a:r>
              <a:rPr lang="en-US" altLang="en-US" sz="1600" dirty="0">
                <a:latin typeface="Times New Roman" panose="02020603050405020304" pitchFamily="18" charset="0"/>
                <a:cs typeface="Times New Roman" panose="02020603050405020304" pitchFamily="18" charset="0"/>
              </a:rPr>
              <a:t>(</a:t>
            </a: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Price per unit/package), Revenue (Total sales amount)</a:t>
            </a:r>
            <a:endParaRPr lang="en-US" dirty="0">
              <a:latin typeface="Times New Roman" panose="02020603050405020304" pitchFamily="18" charset="0"/>
              <a:cs typeface="Times New Roman" panose="02020603050405020304" pitchFamily="18" charset="0"/>
            </a:endParaRPr>
          </a:p>
        </p:txBody>
      </p:sp>
      <p:sp>
        <p:nvSpPr>
          <p:cNvPr id="57" name="Shape 1">
            <a:extLst>
              <a:ext uri="{FF2B5EF4-FFF2-40B4-BE49-F238E27FC236}">
                <a16:creationId xmlns:a16="http://schemas.microsoft.com/office/drawing/2014/main" id="{D5264920-628B-4002-8F8E-628E0ABFF39F}"/>
              </a:ext>
            </a:extLst>
          </p:cNvPr>
          <p:cNvSpPr/>
          <p:nvPr/>
        </p:nvSpPr>
        <p:spPr>
          <a:xfrm>
            <a:off x="270239" y="847519"/>
            <a:ext cx="6235200" cy="2807970"/>
          </a:xfrm>
          <a:prstGeom prst="roundRect">
            <a:avLst>
              <a:gd name="adj" fmla="val 6907"/>
            </a:avLst>
          </a:prstGeom>
          <a:solidFill>
            <a:srgbClr val="D1EFE4"/>
          </a:solidFill>
          <a:ln w="7620">
            <a:solidFill>
              <a:srgbClr val="B7D5CA"/>
            </a:solidFill>
            <a:prstDash val="solid"/>
          </a:ln>
        </p:spPr>
      </p:sp>
      <p:sp>
        <p:nvSpPr>
          <p:cNvPr id="59" name="Shape 2">
            <a:extLst>
              <a:ext uri="{FF2B5EF4-FFF2-40B4-BE49-F238E27FC236}">
                <a16:creationId xmlns:a16="http://schemas.microsoft.com/office/drawing/2014/main" id="{2FBB9AB8-049C-4315-8449-C71FEB887B32}"/>
              </a:ext>
            </a:extLst>
          </p:cNvPr>
          <p:cNvSpPr/>
          <p:nvPr/>
        </p:nvSpPr>
        <p:spPr>
          <a:xfrm>
            <a:off x="351472" y="920215"/>
            <a:ext cx="667100" cy="548193"/>
          </a:xfrm>
          <a:prstGeom prst="roundRect">
            <a:avLst>
              <a:gd name="adj" fmla="val 14144844"/>
            </a:avLst>
          </a:prstGeom>
          <a:solidFill>
            <a:srgbClr val="92D050"/>
          </a:solidFill>
          <a:ln/>
        </p:spPr>
      </p:sp>
      <p:sp>
        <p:nvSpPr>
          <p:cNvPr id="61" name="Text 3">
            <a:extLst>
              <a:ext uri="{FF2B5EF4-FFF2-40B4-BE49-F238E27FC236}">
                <a16:creationId xmlns:a16="http://schemas.microsoft.com/office/drawing/2014/main" id="{D8435A9E-62D3-4E6F-A4B4-3B2747B4A25D}"/>
              </a:ext>
            </a:extLst>
          </p:cNvPr>
          <p:cNvSpPr/>
          <p:nvPr/>
        </p:nvSpPr>
        <p:spPr>
          <a:xfrm>
            <a:off x="1226300" y="1052500"/>
            <a:ext cx="2891314" cy="336590"/>
          </a:xfrm>
          <a:prstGeom prst="rect">
            <a:avLst/>
          </a:prstGeom>
          <a:noFill/>
          <a:ln/>
        </p:spPr>
        <p:txBody>
          <a:bodyPr wrap="none" lIns="0" tIns="0" rIns="0" bIns="0" rtlCol="0" anchor="t"/>
          <a:lstStyle/>
          <a:p>
            <a:pPr marL="0" indent="0" algn="l">
              <a:lnSpc>
                <a:spcPts val="2650"/>
              </a:lnSpc>
              <a:buNone/>
            </a:pPr>
            <a:r>
              <a:rPr lang="en-US" sz="2100" b="1" dirty="0">
                <a:latin typeface="Noto Serif SC Bold" pitchFamily="34" charset="0"/>
                <a:ea typeface="Noto Serif SC Bold" pitchFamily="34" charset="-122"/>
                <a:cs typeface="Noto Serif SC Bold" pitchFamily="34" charset="-120"/>
              </a:rPr>
              <a:t>Data Types &amp; Volume</a:t>
            </a:r>
            <a:endParaRPr lang="en-US" sz="2100" dirty="0"/>
          </a:p>
        </p:txBody>
      </p:sp>
      <p:sp>
        <p:nvSpPr>
          <p:cNvPr id="62" name="Text 4">
            <a:extLst>
              <a:ext uri="{FF2B5EF4-FFF2-40B4-BE49-F238E27FC236}">
                <a16:creationId xmlns:a16="http://schemas.microsoft.com/office/drawing/2014/main" id="{10D0928C-F87A-4A23-8600-C45E2DA3FBD0}"/>
              </a:ext>
            </a:extLst>
          </p:cNvPr>
          <p:cNvSpPr/>
          <p:nvPr/>
        </p:nvSpPr>
        <p:spPr>
          <a:xfrm>
            <a:off x="351472" y="1468408"/>
            <a:ext cx="6153967" cy="2231038"/>
          </a:xfrm>
          <a:prstGeom prst="rect">
            <a:avLst/>
          </a:prstGeom>
          <a:noFill/>
          <a:ln/>
        </p:spPr>
        <p:txBody>
          <a:bodyPr wrap="square" lIns="0" tIns="0" rIns="0" bIns="0" rtlCol="0" anchor="t"/>
          <a:lstStyle/>
          <a:p>
            <a:pPr marL="285750" indent="-285750" algn="l">
              <a:lnSpc>
                <a:spcPts val="2700"/>
              </a:lnSpc>
              <a:buFont typeface="Arial" panose="020B0604020202020204" pitchFamily="34" charset="0"/>
              <a:buChar char="•"/>
            </a:pPr>
            <a:r>
              <a:rPr lang="en-US" b="1" dirty="0">
                <a:solidFill>
                  <a:srgbClr val="4B4A4A"/>
                </a:solidFill>
                <a:latin typeface="Times New Roman" panose="02020603050405020304" pitchFamily="18" charset="0"/>
                <a:ea typeface="Geist" pitchFamily="34" charset="-122"/>
                <a:cs typeface="Times New Roman" panose="02020603050405020304" pitchFamily="18" charset="0"/>
              </a:rPr>
              <a:t>Sales, purchase, inventory and customer survey data.</a:t>
            </a:r>
            <a:r>
              <a:rPr lang="en-US" dirty="0">
                <a:solidFill>
                  <a:srgbClr val="4B4A4A"/>
                </a:solidFill>
                <a:latin typeface="Times New Roman" panose="02020603050405020304" pitchFamily="18" charset="0"/>
                <a:ea typeface="Geist" pitchFamily="34" charset="-122"/>
                <a:cs typeface="Times New Roman" panose="02020603050405020304" pitchFamily="18" charset="0"/>
              </a:rPr>
              <a:t> 22 weeks </a:t>
            </a:r>
            <a:r>
              <a:rPr lang="en-US" b="1" dirty="0">
                <a:solidFill>
                  <a:srgbClr val="4B4A4A"/>
                </a:solidFill>
                <a:latin typeface="Times New Roman" panose="02020603050405020304" pitchFamily="18" charset="0"/>
                <a:ea typeface="Geist" pitchFamily="34" charset="-122"/>
                <a:cs typeface="Times New Roman" panose="02020603050405020304" pitchFamily="18" charset="0"/>
              </a:rPr>
              <a:t>(Nov’24- Apr’25) </a:t>
            </a:r>
            <a:r>
              <a:rPr lang="en-US" dirty="0">
                <a:solidFill>
                  <a:srgbClr val="4B4A4A"/>
                </a:solidFill>
                <a:latin typeface="Times New Roman" panose="02020603050405020304" pitchFamily="18" charset="0"/>
                <a:ea typeface="Geist" pitchFamily="34" charset="-122"/>
                <a:cs typeface="Times New Roman" panose="02020603050405020304" pitchFamily="18" charset="0"/>
              </a:rPr>
              <a:t>of historical data across 4 pesticide categories.</a:t>
            </a:r>
          </a:p>
          <a:p>
            <a:pPr marL="285750" indent="-285750" algn="l">
              <a:lnSpc>
                <a:spcPts val="27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Total number of transactions during that </a:t>
            </a:r>
            <a:r>
              <a:rPr lang="en-US" b="1" dirty="0">
                <a:latin typeface="Times New Roman" panose="02020603050405020304" pitchFamily="18" charset="0"/>
                <a:cs typeface="Times New Roman" panose="02020603050405020304" pitchFamily="18" charset="0"/>
              </a:rPr>
              <a:t>22 weeks </a:t>
            </a:r>
            <a:r>
              <a:rPr lang="en-US" dirty="0">
                <a:latin typeface="Times New Roman" panose="02020603050405020304" pitchFamily="18" charset="0"/>
                <a:cs typeface="Times New Roman" panose="02020603050405020304" pitchFamily="18" charset="0"/>
              </a:rPr>
              <a:t>is </a:t>
            </a:r>
            <a:r>
              <a:rPr lang="en-US" b="1" dirty="0">
                <a:latin typeface="Times New Roman" panose="02020603050405020304" pitchFamily="18" charset="0"/>
                <a:cs typeface="Times New Roman" panose="02020603050405020304" pitchFamily="18" charset="0"/>
              </a:rPr>
              <a:t>1,490</a:t>
            </a:r>
            <a:r>
              <a:rPr lang="en-US" dirty="0">
                <a:latin typeface="Times New Roman" panose="02020603050405020304" pitchFamily="18" charset="0"/>
                <a:cs typeface="Times New Roman" panose="02020603050405020304" pitchFamily="18" charset="0"/>
              </a:rPr>
              <a:t>.</a:t>
            </a:r>
          </a:p>
          <a:p>
            <a:pPr marL="285750" indent="-285750" algn="l">
              <a:lnSpc>
                <a:spcPts val="27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Total number of original and derived columns is </a:t>
            </a:r>
            <a:r>
              <a:rPr lang="en-US" b="1" dirty="0">
                <a:latin typeface="Times New Roman" panose="02020603050405020304" pitchFamily="18" charset="0"/>
                <a:cs typeface="Times New Roman" panose="02020603050405020304" pitchFamily="18" charset="0"/>
              </a:rPr>
              <a:t>14</a:t>
            </a:r>
            <a:r>
              <a:rPr lang="en-US" dirty="0">
                <a:latin typeface="Times New Roman" panose="02020603050405020304" pitchFamily="18" charset="0"/>
                <a:cs typeface="Times New Roman" panose="02020603050405020304" pitchFamily="18" charset="0"/>
              </a:rPr>
              <a:t>.</a:t>
            </a:r>
          </a:p>
          <a:p>
            <a:pPr marL="285750" indent="-285750" algn="l">
              <a:lnSpc>
                <a:spcPts val="2700"/>
              </a:lnSpc>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grpSp>
        <p:nvGrpSpPr>
          <p:cNvPr id="63" name="Group 62">
            <a:extLst>
              <a:ext uri="{FF2B5EF4-FFF2-40B4-BE49-F238E27FC236}">
                <a16:creationId xmlns:a16="http://schemas.microsoft.com/office/drawing/2014/main" id="{D40AEEDB-D647-44BC-ACDD-224C9F5FF412}"/>
              </a:ext>
            </a:extLst>
          </p:cNvPr>
          <p:cNvGrpSpPr/>
          <p:nvPr/>
        </p:nvGrpSpPr>
        <p:grpSpPr>
          <a:xfrm>
            <a:off x="270239" y="4019132"/>
            <a:ext cx="6373057" cy="2945893"/>
            <a:chOff x="7868839" y="3889744"/>
            <a:chExt cx="6373057" cy="2945893"/>
          </a:xfrm>
          <a:effectLst>
            <a:outerShdw blurRad="50800" dist="38100" algn="l" rotWithShape="0">
              <a:prstClr val="black">
                <a:alpha val="40000"/>
              </a:prstClr>
            </a:outerShdw>
          </a:effectLst>
        </p:grpSpPr>
        <p:sp>
          <p:nvSpPr>
            <p:cNvPr id="64" name="Shape 9">
              <a:extLst>
                <a:ext uri="{FF2B5EF4-FFF2-40B4-BE49-F238E27FC236}">
                  <a16:creationId xmlns:a16="http://schemas.microsoft.com/office/drawing/2014/main" id="{DB26B56C-69DA-4FEF-88DA-2F066B8EA762}"/>
                </a:ext>
              </a:extLst>
            </p:cNvPr>
            <p:cNvSpPr/>
            <p:nvPr/>
          </p:nvSpPr>
          <p:spPr>
            <a:xfrm>
              <a:off x="7869896" y="3916037"/>
              <a:ext cx="6372000" cy="2919600"/>
            </a:xfrm>
            <a:prstGeom prst="roundRect">
              <a:avLst>
                <a:gd name="adj" fmla="val 6907"/>
              </a:avLst>
            </a:prstGeom>
            <a:solidFill>
              <a:srgbClr val="00B050"/>
            </a:solidFill>
            <a:ln w="7620">
              <a:solidFill>
                <a:srgbClr val="B7D5CA"/>
              </a:solidFill>
              <a:prstDash val="solid"/>
            </a:ln>
          </p:spPr>
        </p:sp>
        <p:sp>
          <p:nvSpPr>
            <p:cNvPr id="65" name="Shape 13">
              <a:extLst>
                <a:ext uri="{FF2B5EF4-FFF2-40B4-BE49-F238E27FC236}">
                  <a16:creationId xmlns:a16="http://schemas.microsoft.com/office/drawing/2014/main" id="{CAF64388-2325-4B0F-8D1D-C055D62FF5DE}"/>
                </a:ext>
              </a:extLst>
            </p:cNvPr>
            <p:cNvSpPr/>
            <p:nvPr/>
          </p:nvSpPr>
          <p:spPr>
            <a:xfrm>
              <a:off x="7868839" y="3889744"/>
              <a:ext cx="6228000" cy="2807970"/>
            </a:xfrm>
            <a:prstGeom prst="roundRect">
              <a:avLst>
                <a:gd name="adj" fmla="val 6907"/>
              </a:avLst>
            </a:prstGeom>
            <a:solidFill>
              <a:srgbClr val="D1EFE4"/>
            </a:solidFill>
            <a:ln w="7620">
              <a:solidFill>
                <a:srgbClr val="B7D5CA"/>
              </a:solidFill>
              <a:prstDash val="solid"/>
            </a:ln>
          </p:spPr>
        </p:sp>
        <p:sp>
          <p:nvSpPr>
            <p:cNvPr id="66" name="Text 16">
              <a:extLst>
                <a:ext uri="{FF2B5EF4-FFF2-40B4-BE49-F238E27FC236}">
                  <a16:creationId xmlns:a16="http://schemas.microsoft.com/office/drawing/2014/main" id="{4D4FE879-0CA5-4F90-9480-625BD5AA1B04}"/>
                </a:ext>
              </a:extLst>
            </p:cNvPr>
            <p:cNvSpPr/>
            <p:nvPr/>
          </p:nvSpPr>
          <p:spPr>
            <a:xfrm>
              <a:off x="7921374" y="4457421"/>
              <a:ext cx="6228000" cy="1889591"/>
            </a:xfrm>
            <a:prstGeom prst="rect">
              <a:avLst/>
            </a:prstGeom>
            <a:noFill/>
            <a:ln/>
          </p:spPr>
          <p:txBody>
            <a:bodyPr wrap="square" lIns="0" tIns="0" rIns="0" bIns="0" rtlCol="0" anchor="t"/>
            <a:lstStyle/>
            <a:p>
              <a:pPr marL="285750" indent="-285750">
                <a:lnSpc>
                  <a:spcPts val="2700"/>
                </a:lnSpc>
                <a:buFont typeface="Arial" panose="020B0604020202020204" pitchFamily="34" charset="0"/>
                <a:buChar char="•"/>
              </a:pPr>
              <a:r>
                <a:rPr lang="en-US" sz="1600" b="1" i="0" dirty="0">
                  <a:effectLst/>
                  <a:latin typeface="fkGroteskNeue"/>
                </a:rPr>
                <a:t>Operational business </a:t>
              </a:r>
              <a:r>
                <a:rPr lang="en-US" sz="1600" b="0" i="0" dirty="0">
                  <a:effectLst/>
                  <a:latin typeface="fkGroteskNeue"/>
                </a:rPr>
                <a:t>data provided by </a:t>
              </a:r>
              <a:r>
                <a:rPr lang="en-US" sz="1600" b="1" i="0" dirty="0">
                  <a:effectLst/>
                  <a:latin typeface="fkGroteskNeue"/>
                </a:rPr>
                <a:t>Krishna Agritech Industries</a:t>
              </a:r>
              <a:r>
                <a:rPr lang="en-US" sz="1600" b="0" i="0" dirty="0">
                  <a:effectLst/>
                  <a:latin typeface="fkGroteskNeue"/>
                </a:rPr>
                <a:t>.</a:t>
              </a:r>
            </a:p>
            <a:p>
              <a:pPr marL="285750" indent="-285750">
                <a:lnSpc>
                  <a:spcPts val="2700"/>
                </a:lnSpc>
                <a:buFont typeface="Arial" panose="020B0604020202020204" pitchFamily="34" charset="0"/>
                <a:buChar char="•"/>
              </a:pPr>
              <a:r>
                <a:rPr lang="en-US" sz="1600" b="1" i="0" dirty="0">
                  <a:effectLst/>
                  <a:latin typeface="fkGroteskNeue"/>
                </a:rPr>
                <a:t>Customer preference survey data </a:t>
              </a:r>
              <a:r>
                <a:rPr lang="en-US" sz="1600" b="0" i="0" dirty="0">
                  <a:effectLst/>
                  <a:latin typeface="fkGroteskNeue"/>
                </a:rPr>
                <a:t>to supplement quantitative findings with qualitative insights which collected using </a:t>
              </a:r>
              <a:r>
                <a:rPr lang="en-US" sz="1600" b="1" i="0" dirty="0">
                  <a:effectLst/>
                  <a:latin typeface="fkGroteskNeue"/>
                </a:rPr>
                <a:t>Google Form</a:t>
              </a:r>
              <a:r>
                <a:rPr lang="en-US" sz="1600" b="0" i="0" dirty="0">
                  <a:effectLst/>
                  <a:latin typeface="fkGroteskNeue"/>
                </a:rPr>
                <a:t>.</a:t>
              </a:r>
            </a:p>
            <a:p>
              <a:pPr marL="285750" indent="-285750" algn="l">
                <a:lnSpc>
                  <a:spcPts val="2700"/>
                </a:lnSpc>
                <a:buFont typeface="Arial" panose="020B0604020202020204" pitchFamily="34" charset="0"/>
                <a:buChar char="•"/>
              </a:pPr>
              <a:endParaRPr lang="en-US" sz="1650" dirty="0"/>
            </a:p>
          </p:txBody>
        </p:sp>
      </p:grpSp>
      <p:grpSp>
        <p:nvGrpSpPr>
          <p:cNvPr id="67" name="Group 66">
            <a:extLst>
              <a:ext uri="{FF2B5EF4-FFF2-40B4-BE49-F238E27FC236}">
                <a16:creationId xmlns:a16="http://schemas.microsoft.com/office/drawing/2014/main" id="{D928532B-B850-4117-965F-25C4210A6A7C}"/>
              </a:ext>
            </a:extLst>
          </p:cNvPr>
          <p:cNvGrpSpPr/>
          <p:nvPr/>
        </p:nvGrpSpPr>
        <p:grpSpPr>
          <a:xfrm>
            <a:off x="7845295" y="4006369"/>
            <a:ext cx="6372000" cy="3897367"/>
            <a:chOff x="269945" y="3950268"/>
            <a:chExt cx="6372000" cy="3897367"/>
          </a:xfrm>
          <a:effectLst>
            <a:outerShdw blurRad="50800" dist="38100" algn="l" rotWithShape="0">
              <a:prstClr val="black">
                <a:alpha val="40000"/>
              </a:prstClr>
            </a:outerShdw>
          </a:effectLst>
        </p:grpSpPr>
        <p:sp>
          <p:nvSpPr>
            <p:cNvPr id="68" name="Shape 9">
              <a:extLst>
                <a:ext uri="{FF2B5EF4-FFF2-40B4-BE49-F238E27FC236}">
                  <a16:creationId xmlns:a16="http://schemas.microsoft.com/office/drawing/2014/main" id="{CC6D52F9-2F25-4DB4-9687-90E09F865237}"/>
                </a:ext>
              </a:extLst>
            </p:cNvPr>
            <p:cNvSpPr/>
            <p:nvPr/>
          </p:nvSpPr>
          <p:spPr>
            <a:xfrm>
              <a:off x="269945" y="3960069"/>
              <a:ext cx="6372000" cy="2919600"/>
            </a:xfrm>
            <a:prstGeom prst="roundRect">
              <a:avLst>
                <a:gd name="adj" fmla="val 6907"/>
              </a:avLst>
            </a:prstGeom>
            <a:solidFill>
              <a:srgbClr val="00B050"/>
            </a:solidFill>
            <a:ln w="7620">
              <a:solidFill>
                <a:srgbClr val="B7D5CA"/>
              </a:solidFill>
              <a:prstDash val="solid"/>
            </a:ln>
          </p:spPr>
        </p:sp>
        <p:sp>
          <p:nvSpPr>
            <p:cNvPr id="69" name="Shape 9">
              <a:extLst>
                <a:ext uri="{FF2B5EF4-FFF2-40B4-BE49-F238E27FC236}">
                  <a16:creationId xmlns:a16="http://schemas.microsoft.com/office/drawing/2014/main" id="{4604F4EB-819C-4C5D-BF54-4813EEC98D06}"/>
                </a:ext>
              </a:extLst>
            </p:cNvPr>
            <p:cNvSpPr/>
            <p:nvPr/>
          </p:nvSpPr>
          <p:spPr>
            <a:xfrm>
              <a:off x="270239" y="3950268"/>
              <a:ext cx="6228000" cy="2807970"/>
            </a:xfrm>
            <a:prstGeom prst="roundRect">
              <a:avLst>
                <a:gd name="adj" fmla="val 6907"/>
              </a:avLst>
            </a:prstGeom>
            <a:solidFill>
              <a:srgbClr val="D1EFE4"/>
            </a:solidFill>
            <a:ln w="7620">
              <a:solidFill>
                <a:srgbClr val="B7D5CA"/>
              </a:solidFill>
              <a:prstDash val="solid"/>
            </a:ln>
          </p:spPr>
        </p:sp>
        <p:pic>
          <p:nvPicPr>
            <p:cNvPr id="70" name="Image 2" descr="preencoded.png">
              <a:extLst>
                <a:ext uri="{FF2B5EF4-FFF2-40B4-BE49-F238E27FC236}">
                  <a16:creationId xmlns:a16="http://schemas.microsoft.com/office/drawing/2014/main" id="{8623D0EF-2D8D-4A3B-A02F-61CE443F2E9E}"/>
                </a:ext>
              </a:extLst>
            </p:cNvPr>
            <p:cNvPicPr>
              <a:picLocks noChangeAspect="1"/>
            </p:cNvPicPr>
            <p:nvPr/>
          </p:nvPicPr>
          <p:blipFill>
            <a:blip r:embed="rId4"/>
            <a:stretch>
              <a:fillRect/>
            </a:stretch>
          </p:blipFill>
          <p:spPr>
            <a:xfrm>
              <a:off x="505205" y="4050326"/>
              <a:ext cx="290870" cy="363617"/>
            </a:xfrm>
            <a:prstGeom prst="rect">
              <a:avLst/>
            </a:prstGeom>
          </p:spPr>
        </p:pic>
        <p:sp>
          <p:nvSpPr>
            <p:cNvPr id="71" name="Text 11">
              <a:extLst>
                <a:ext uri="{FF2B5EF4-FFF2-40B4-BE49-F238E27FC236}">
                  <a16:creationId xmlns:a16="http://schemas.microsoft.com/office/drawing/2014/main" id="{E63D4314-8130-4F4B-B595-5DDBD393C56A}"/>
                </a:ext>
              </a:extLst>
            </p:cNvPr>
            <p:cNvSpPr/>
            <p:nvPr/>
          </p:nvSpPr>
          <p:spPr>
            <a:xfrm>
              <a:off x="1219745" y="4079889"/>
              <a:ext cx="2869406" cy="336590"/>
            </a:xfrm>
            <a:prstGeom prst="rect">
              <a:avLst/>
            </a:prstGeom>
            <a:noFill/>
            <a:ln/>
          </p:spPr>
          <p:txBody>
            <a:bodyPr wrap="none" lIns="0" tIns="0" rIns="0" bIns="0" rtlCol="0" anchor="t"/>
            <a:lstStyle/>
            <a:p>
              <a:pPr marL="0" indent="0" algn="l">
                <a:lnSpc>
                  <a:spcPts val="2650"/>
                </a:lnSpc>
                <a:buNone/>
              </a:pPr>
              <a:r>
                <a:rPr lang="en-US" sz="2100" b="1" dirty="0">
                  <a:latin typeface="Times New Roman" panose="02020603050405020304" pitchFamily="18" charset="0"/>
                  <a:ea typeface="Noto Serif SC Bold" pitchFamily="34" charset="-122"/>
                  <a:cs typeface="Times New Roman" panose="02020603050405020304" pitchFamily="18" charset="0"/>
                </a:rPr>
                <a:t>Descriptive Statistics</a:t>
              </a:r>
              <a:endParaRPr lang="en-US" sz="2100" dirty="0">
                <a:latin typeface="Times New Roman" panose="02020603050405020304" pitchFamily="18" charset="0"/>
                <a:cs typeface="Times New Roman" panose="02020603050405020304" pitchFamily="18" charset="0"/>
              </a:endParaRPr>
            </a:p>
          </p:txBody>
        </p:sp>
        <p:sp>
          <p:nvSpPr>
            <p:cNvPr id="72" name="Text 12">
              <a:extLst>
                <a:ext uri="{FF2B5EF4-FFF2-40B4-BE49-F238E27FC236}">
                  <a16:creationId xmlns:a16="http://schemas.microsoft.com/office/drawing/2014/main" id="{FF1B2508-F7AD-4FFC-B09A-BAACDF9CD294}"/>
                </a:ext>
              </a:extLst>
            </p:cNvPr>
            <p:cNvSpPr/>
            <p:nvPr/>
          </p:nvSpPr>
          <p:spPr>
            <a:xfrm>
              <a:off x="305064" y="4497346"/>
              <a:ext cx="6193173" cy="856907"/>
            </a:xfrm>
            <a:prstGeom prst="rect">
              <a:avLst/>
            </a:prstGeom>
            <a:noFill/>
            <a:ln/>
          </p:spPr>
          <p:txBody>
            <a:bodyPr wrap="square" lIns="0" tIns="0" rIns="0" bIns="0" rtlCol="0" anchor="t"/>
            <a:lstStyle/>
            <a:p>
              <a:pPr marL="285750" indent="-285750" algn="l">
                <a:lnSpc>
                  <a:spcPts val="2700"/>
                </a:lnSpc>
                <a:buFont typeface="Arial" panose="020B0604020202020204" pitchFamily="34" charset="0"/>
                <a:buChar char="•"/>
              </a:pPr>
              <a:r>
                <a:rPr lang="en-US" sz="1650" b="1" dirty="0">
                  <a:latin typeface="Times New Roman" panose="02020603050405020304" pitchFamily="18" charset="0"/>
                  <a:ea typeface="Geist" pitchFamily="34" charset="-122"/>
                  <a:cs typeface="Times New Roman" panose="02020603050405020304" pitchFamily="18" charset="0"/>
                </a:rPr>
                <a:t>Total revenue: Rs 48.1 lakh</a:t>
              </a:r>
              <a:r>
                <a:rPr lang="en-US" sz="1650" dirty="0">
                  <a:latin typeface="Times New Roman" panose="02020603050405020304" pitchFamily="18" charset="0"/>
                  <a:ea typeface="Geist" pitchFamily="34" charset="-122"/>
                  <a:cs typeface="Times New Roman" panose="02020603050405020304" pitchFamily="18" charset="0"/>
                </a:rPr>
                <a:t>. High variability in insecticides, stable fungicide/herbicide sales. </a:t>
              </a:r>
            </a:p>
          </p:txBody>
        </p:sp>
        <p:sp>
          <p:nvSpPr>
            <p:cNvPr id="73" name="Rectangle: Diagonal Corners Rounded 72">
              <a:extLst>
                <a:ext uri="{FF2B5EF4-FFF2-40B4-BE49-F238E27FC236}">
                  <a16:creationId xmlns:a16="http://schemas.microsoft.com/office/drawing/2014/main" id="{C5E7093B-265E-4552-A7FF-2599F59AB898}"/>
                </a:ext>
              </a:extLst>
            </p:cNvPr>
            <p:cNvSpPr/>
            <p:nvPr/>
          </p:nvSpPr>
          <p:spPr>
            <a:xfrm>
              <a:off x="269945" y="5269768"/>
              <a:ext cx="6228294" cy="2577867"/>
            </a:xfrm>
            <a:prstGeom prst="round2DiagRect">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Shape 2">
            <a:extLst>
              <a:ext uri="{FF2B5EF4-FFF2-40B4-BE49-F238E27FC236}">
                <a16:creationId xmlns:a16="http://schemas.microsoft.com/office/drawing/2014/main" id="{0060376F-B9EA-4228-B4C3-EF1939347F96}"/>
              </a:ext>
            </a:extLst>
          </p:cNvPr>
          <p:cNvSpPr/>
          <p:nvPr/>
        </p:nvSpPr>
        <p:spPr>
          <a:xfrm>
            <a:off x="7880414" y="875441"/>
            <a:ext cx="726852" cy="539820"/>
          </a:xfrm>
          <a:prstGeom prst="roundRect">
            <a:avLst>
              <a:gd name="adj" fmla="val 14144844"/>
            </a:avLst>
          </a:prstGeom>
          <a:solidFill>
            <a:srgbClr val="92D050"/>
          </a:solidFill>
          <a:ln/>
        </p:spPr>
      </p:sp>
      <p:sp>
        <p:nvSpPr>
          <p:cNvPr id="75" name="Shape 2">
            <a:extLst>
              <a:ext uri="{FF2B5EF4-FFF2-40B4-BE49-F238E27FC236}">
                <a16:creationId xmlns:a16="http://schemas.microsoft.com/office/drawing/2014/main" id="{0AA2E8E7-8653-4C4E-BD15-FEE131B53CEA}"/>
              </a:ext>
            </a:extLst>
          </p:cNvPr>
          <p:cNvSpPr/>
          <p:nvPr/>
        </p:nvSpPr>
        <p:spPr>
          <a:xfrm>
            <a:off x="7914510" y="4055123"/>
            <a:ext cx="692756" cy="528090"/>
          </a:xfrm>
          <a:prstGeom prst="roundRect">
            <a:avLst>
              <a:gd name="adj" fmla="val 14144844"/>
            </a:avLst>
          </a:prstGeom>
          <a:solidFill>
            <a:srgbClr val="92D050"/>
          </a:solidFill>
          <a:ln/>
        </p:spPr>
      </p:sp>
      <p:sp>
        <p:nvSpPr>
          <p:cNvPr id="76" name="Shape 10">
            <a:extLst>
              <a:ext uri="{FF2B5EF4-FFF2-40B4-BE49-F238E27FC236}">
                <a16:creationId xmlns:a16="http://schemas.microsoft.com/office/drawing/2014/main" id="{3B184B9B-4C6D-48FA-AA27-E009CCE5E0E4}"/>
              </a:ext>
            </a:extLst>
          </p:cNvPr>
          <p:cNvSpPr/>
          <p:nvPr/>
        </p:nvSpPr>
        <p:spPr>
          <a:xfrm>
            <a:off x="333531" y="4078267"/>
            <a:ext cx="644975" cy="508542"/>
          </a:xfrm>
          <a:prstGeom prst="roundRect">
            <a:avLst>
              <a:gd name="adj" fmla="val 14144844"/>
            </a:avLst>
          </a:prstGeom>
          <a:solidFill>
            <a:srgbClr val="92D050"/>
          </a:solidFill>
          <a:ln/>
        </p:spPr>
      </p:sp>
      <p:sp>
        <p:nvSpPr>
          <p:cNvPr id="77" name="Text 15">
            <a:extLst>
              <a:ext uri="{FF2B5EF4-FFF2-40B4-BE49-F238E27FC236}">
                <a16:creationId xmlns:a16="http://schemas.microsoft.com/office/drawing/2014/main" id="{86778A06-AA1B-47FD-990A-DD6015F88125}"/>
              </a:ext>
            </a:extLst>
          </p:cNvPr>
          <p:cNvSpPr/>
          <p:nvPr/>
        </p:nvSpPr>
        <p:spPr>
          <a:xfrm>
            <a:off x="1226300" y="4170901"/>
            <a:ext cx="3282940" cy="336590"/>
          </a:xfrm>
          <a:prstGeom prst="rect">
            <a:avLst/>
          </a:prstGeom>
          <a:noFill/>
          <a:ln/>
        </p:spPr>
        <p:txBody>
          <a:bodyPr wrap="none" lIns="0" tIns="0" rIns="0" bIns="0" rtlCol="0" anchor="t"/>
          <a:lstStyle/>
          <a:p>
            <a:pPr marL="0" indent="0" algn="l">
              <a:lnSpc>
                <a:spcPts val="2650"/>
              </a:lnSpc>
              <a:buNone/>
            </a:pPr>
            <a:r>
              <a:rPr lang="en-US" sz="2100" b="1" dirty="0">
                <a:latin typeface="Noto Serif SC Bold" pitchFamily="34" charset="0"/>
                <a:ea typeface="Noto Serif SC Bold" pitchFamily="34" charset="-122"/>
                <a:cs typeface="Noto Serif SC Bold" pitchFamily="34" charset="-120"/>
              </a:rPr>
              <a:t>Data Source</a:t>
            </a:r>
            <a:endParaRPr lang="en-US" sz="2100" dirty="0"/>
          </a:p>
        </p:txBody>
      </p:sp>
      <p:pic>
        <p:nvPicPr>
          <p:cNvPr id="78" name="Picture 77">
            <a:extLst>
              <a:ext uri="{FF2B5EF4-FFF2-40B4-BE49-F238E27FC236}">
                <a16:creationId xmlns:a16="http://schemas.microsoft.com/office/drawing/2014/main" id="{4D2D458F-72DF-4437-BCE8-E1BA52FE4BFB}"/>
              </a:ext>
            </a:extLst>
          </p:cNvPr>
          <p:cNvPicPr>
            <a:picLocks noChangeAspect="1"/>
          </p:cNvPicPr>
          <p:nvPr/>
        </p:nvPicPr>
        <p:blipFill>
          <a:blip r:embed="rId6"/>
          <a:stretch>
            <a:fillRect/>
          </a:stretch>
        </p:blipFill>
        <p:spPr>
          <a:xfrm>
            <a:off x="472387" y="4142480"/>
            <a:ext cx="408327" cy="376518"/>
          </a:xfrm>
          <a:prstGeom prst="rect">
            <a:avLst/>
          </a:prstGeom>
        </p:spPr>
      </p:pic>
      <p:pic>
        <p:nvPicPr>
          <p:cNvPr id="79" name="Picture 78">
            <a:extLst>
              <a:ext uri="{FF2B5EF4-FFF2-40B4-BE49-F238E27FC236}">
                <a16:creationId xmlns:a16="http://schemas.microsoft.com/office/drawing/2014/main" id="{7ADC29E4-5D1A-4A9E-801F-71045F191639}"/>
              </a:ext>
            </a:extLst>
          </p:cNvPr>
          <p:cNvPicPr>
            <a:picLocks noChangeAspect="1"/>
          </p:cNvPicPr>
          <p:nvPr/>
        </p:nvPicPr>
        <p:blipFill>
          <a:blip r:embed="rId7"/>
          <a:stretch>
            <a:fillRect/>
          </a:stretch>
        </p:blipFill>
        <p:spPr>
          <a:xfrm>
            <a:off x="8063606" y="4095940"/>
            <a:ext cx="458146" cy="416689"/>
          </a:xfrm>
          <a:prstGeom prst="rect">
            <a:avLst/>
          </a:prstGeom>
        </p:spPr>
      </p:pic>
      <p:pic>
        <p:nvPicPr>
          <p:cNvPr id="80" name="Picture 79">
            <a:extLst>
              <a:ext uri="{FF2B5EF4-FFF2-40B4-BE49-F238E27FC236}">
                <a16:creationId xmlns:a16="http://schemas.microsoft.com/office/drawing/2014/main" id="{960B8BD0-CAD4-4BC8-9438-19AB3CC809B9}"/>
              </a:ext>
            </a:extLst>
          </p:cNvPr>
          <p:cNvPicPr>
            <a:picLocks noChangeAspect="1"/>
          </p:cNvPicPr>
          <p:nvPr/>
        </p:nvPicPr>
        <p:blipFill>
          <a:blip r:embed="rId8"/>
          <a:stretch>
            <a:fillRect/>
          </a:stretch>
        </p:blipFill>
        <p:spPr>
          <a:xfrm>
            <a:off x="457680" y="1036174"/>
            <a:ext cx="462665" cy="346119"/>
          </a:xfrm>
          <a:prstGeom prst="rect">
            <a:avLst/>
          </a:prstGeom>
        </p:spPr>
      </p:pic>
      <p:pic>
        <p:nvPicPr>
          <p:cNvPr id="81" name="Picture 80">
            <a:extLst>
              <a:ext uri="{FF2B5EF4-FFF2-40B4-BE49-F238E27FC236}">
                <a16:creationId xmlns:a16="http://schemas.microsoft.com/office/drawing/2014/main" id="{F653C5EA-6FBF-4705-8A20-9CCBB944C63B}"/>
              </a:ext>
            </a:extLst>
          </p:cNvPr>
          <p:cNvPicPr>
            <a:picLocks noChangeAspect="1"/>
          </p:cNvPicPr>
          <p:nvPr/>
        </p:nvPicPr>
        <p:blipFill>
          <a:blip r:embed="rId9"/>
          <a:stretch>
            <a:fillRect/>
          </a:stretch>
        </p:blipFill>
        <p:spPr>
          <a:xfrm>
            <a:off x="8036147" y="903288"/>
            <a:ext cx="435980" cy="432973"/>
          </a:xfrm>
          <a:prstGeom prst="rect">
            <a:avLst/>
          </a:prstGeom>
        </p:spPr>
      </p:pic>
      <p:sp>
        <p:nvSpPr>
          <p:cNvPr id="82" name="TextBox 81">
            <a:extLst>
              <a:ext uri="{FF2B5EF4-FFF2-40B4-BE49-F238E27FC236}">
                <a16:creationId xmlns:a16="http://schemas.microsoft.com/office/drawing/2014/main" id="{B7D11468-D9E7-48AD-A0FC-299CCE4F98D4}"/>
              </a:ext>
            </a:extLst>
          </p:cNvPr>
          <p:cNvSpPr txBox="1"/>
          <p:nvPr/>
        </p:nvSpPr>
        <p:spPr>
          <a:xfrm>
            <a:off x="0" y="7872812"/>
            <a:ext cx="14630400" cy="369332"/>
          </a:xfrm>
          <a:prstGeom prst="rect">
            <a:avLst/>
          </a:prstGeom>
          <a:noFill/>
        </p:spPr>
        <p:txBody>
          <a:bodyPr wrap="square" rtlCol="0">
            <a:spAutoFit/>
          </a:bodyPr>
          <a:lstStyle/>
          <a:p>
            <a:r>
              <a:rPr lang="en-IN" sz="900" dirty="0"/>
              <a:t>**Key- uniform demand for all four categories as mean(~6.8) is almost same. </a:t>
            </a:r>
            <a:r>
              <a:rPr lang="en-US" sz="900" dirty="0"/>
              <a:t>Insecticides sales distribution is highly peaked (Kurtosis is 8.24), right skew (Skewness is 1.34) ,indicates occasional weeks have high demand.</a:t>
            </a:r>
            <a:r>
              <a:rPr lang="en-IN" sz="900" dirty="0"/>
              <a:t>	</a:t>
            </a:r>
            <a:r>
              <a:rPr lang="en-IN" dirty="0"/>
              <a:t>			           4</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5">
    <p:bg>
      <p:bgPr>
        <a:solidFill>
          <a:srgbClr val="E0F6EE"/>
        </a:solidFill>
        <a:effectLst/>
      </p:bgPr>
    </p:bg>
    <p:spTree>
      <p:nvGrpSpPr>
        <p:cNvPr id="1" name=""/>
        <p:cNvGrpSpPr/>
        <p:nvPr/>
      </p:nvGrpSpPr>
      <p:grpSpPr>
        <a:xfrm>
          <a:off x="0" y="0"/>
          <a:ext cx="0" cy="0"/>
          <a:chOff x="0" y="0"/>
          <a:chExt cx="0" cy="0"/>
        </a:xfrm>
      </p:grpSpPr>
      <p:pic>
        <p:nvPicPr>
          <p:cNvPr id="62" name="Google Shape;10;p2">
            <a:extLst>
              <a:ext uri="{FF2B5EF4-FFF2-40B4-BE49-F238E27FC236}">
                <a16:creationId xmlns:a16="http://schemas.microsoft.com/office/drawing/2014/main" id="{ABFCA2BA-B0EB-41E4-980A-EB649B15D201}"/>
              </a:ext>
            </a:extLst>
          </p:cNvPr>
          <p:cNvPicPr preferRelativeResize="0"/>
          <p:nvPr/>
        </p:nvPicPr>
        <p:blipFill>
          <a:blip r:embed="rId3">
            <a:alphaModFix amt="18000"/>
          </a:blip>
          <a:stretch>
            <a:fillRect/>
          </a:stretch>
        </p:blipFill>
        <p:spPr>
          <a:xfrm>
            <a:off x="882" y="5633825"/>
            <a:ext cx="2595750" cy="2595775"/>
          </a:xfrm>
          <a:prstGeom prst="rect">
            <a:avLst/>
          </a:prstGeom>
          <a:noFill/>
          <a:ln>
            <a:noFill/>
          </a:ln>
        </p:spPr>
      </p:pic>
      <p:pic>
        <p:nvPicPr>
          <p:cNvPr id="69" name="Google Shape;10;p2">
            <a:extLst>
              <a:ext uri="{FF2B5EF4-FFF2-40B4-BE49-F238E27FC236}">
                <a16:creationId xmlns:a16="http://schemas.microsoft.com/office/drawing/2014/main" id="{ACC62F5B-9DB5-4B8B-8801-94C82FE1D0E7}"/>
              </a:ext>
            </a:extLst>
          </p:cNvPr>
          <p:cNvPicPr preferRelativeResize="0"/>
          <p:nvPr/>
        </p:nvPicPr>
        <p:blipFill>
          <a:blip r:embed="rId3">
            <a:alphaModFix amt="20000"/>
          </a:blip>
          <a:stretch>
            <a:fillRect/>
          </a:stretch>
        </p:blipFill>
        <p:spPr>
          <a:xfrm rot="10800000">
            <a:off x="12023067" y="25510"/>
            <a:ext cx="2595750" cy="2595775"/>
          </a:xfrm>
          <a:prstGeom prst="rect">
            <a:avLst/>
          </a:prstGeom>
          <a:noFill/>
          <a:ln>
            <a:noFill/>
          </a:ln>
        </p:spPr>
      </p:pic>
      <p:sp>
        <p:nvSpPr>
          <p:cNvPr id="70" name="Text 0">
            <a:extLst>
              <a:ext uri="{FF2B5EF4-FFF2-40B4-BE49-F238E27FC236}">
                <a16:creationId xmlns:a16="http://schemas.microsoft.com/office/drawing/2014/main" id="{F06DDAC4-F445-44CA-8546-01273D3306AA}"/>
              </a:ext>
            </a:extLst>
          </p:cNvPr>
          <p:cNvSpPr/>
          <p:nvPr/>
        </p:nvSpPr>
        <p:spPr>
          <a:xfrm>
            <a:off x="216083" y="70579"/>
            <a:ext cx="14542787" cy="637937"/>
          </a:xfrm>
          <a:prstGeom prst="rect">
            <a:avLst/>
          </a:prstGeom>
          <a:noFill/>
          <a:ln/>
        </p:spPr>
        <p:txBody>
          <a:bodyPr wrap="none" lIns="0" tIns="0" rIns="0" bIns="0" rtlCol="0" anchor="t"/>
          <a:lstStyle/>
          <a:p>
            <a:pPr marL="0" indent="0" algn="l">
              <a:lnSpc>
                <a:spcPts val="5000"/>
              </a:lnSpc>
              <a:buNone/>
            </a:pPr>
            <a:r>
              <a:rPr lang="en-US" sz="3200" b="1" dirty="0">
                <a:solidFill>
                  <a:srgbClr val="006747"/>
                </a:solidFill>
                <a:latin typeface="Noto Serif SC Bold" pitchFamily="34" charset="0"/>
                <a:ea typeface="Noto Serif SC Bold" pitchFamily="34" charset="-122"/>
                <a:cs typeface="Noto Serif SC Bold" pitchFamily="34" charset="-120"/>
              </a:rPr>
              <a:t>Data Cleaning Process and Analytical Methodology to Resolve Business Challenges</a:t>
            </a:r>
            <a:endParaRPr lang="en-US" sz="3200" dirty="0"/>
          </a:p>
        </p:txBody>
      </p:sp>
      <p:grpSp>
        <p:nvGrpSpPr>
          <p:cNvPr id="71" name="Group 70">
            <a:extLst>
              <a:ext uri="{FF2B5EF4-FFF2-40B4-BE49-F238E27FC236}">
                <a16:creationId xmlns:a16="http://schemas.microsoft.com/office/drawing/2014/main" id="{14C86A4C-A99A-4029-A76B-40047CB1D30E}"/>
              </a:ext>
            </a:extLst>
          </p:cNvPr>
          <p:cNvGrpSpPr/>
          <p:nvPr/>
        </p:nvGrpSpPr>
        <p:grpSpPr>
          <a:xfrm>
            <a:off x="11583" y="1160910"/>
            <a:ext cx="8154202" cy="2323230"/>
            <a:chOff x="691422" y="2413877"/>
            <a:chExt cx="10561144" cy="3139326"/>
          </a:xfrm>
        </p:grpSpPr>
        <p:sp>
          <p:nvSpPr>
            <p:cNvPr id="72" name="Freeform: Shape 71">
              <a:extLst>
                <a:ext uri="{FF2B5EF4-FFF2-40B4-BE49-F238E27FC236}">
                  <a16:creationId xmlns:a16="http://schemas.microsoft.com/office/drawing/2014/main" id="{9152BABE-E261-4C3F-9ED7-32344C3083CE}"/>
                </a:ext>
              </a:extLst>
            </p:cNvPr>
            <p:cNvSpPr/>
            <p:nvPr/>
          </p:nvSpPr>
          <p:spPr>
            <a:xfrm rot="21244799">
              <a:off x="3502447" y="2817336"/>
              <a:ext cx="1239099" cy="1239099"/>
            </a:xfrm>
            <a:custGeom>
              <a:avLst/>
              <a:gdLst>
                <a:gd name="connsiteX0" fmla="*/ 886938 w 886937"/>
                <a:gd name="connsiteY0" fmla="*/ 443469 h 886937"/>
                <a:gd name="connsiteX1" fmla="*/ 443469 w 886937"/>
                <a:gd name="connsiteY1" fmla="*/ 886938 h 886937"/>
                <a:gd name="connsiteX2" fmla="*/ 0 w 886937"/>
                <a:gd name="connsiteY2" fmla="*/ 443469 h 886937"/>
                <a:gd name="connsiteX3" fmla="*/ 443469 w 886937"/>
                <a:gd name="connsiteY3" fmla="*/ 0 h 886937"/>
                <a:gd name="connsiteX4" fmla="*/ 886938 w 886937"/>
                <a:gd name="connsiteY4" fmla="*/ 443469 h 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37" h="886937">
                  <a:moveTo>
                    <a:pt x="886938" y="443469"/>
                  </a:moveTo>
                  <a:cubicBezTo>
                    <a:pt x="886938" y="688390"/>
                    <a:pt x="688390" y="886938"/>
                    <a:pt x="443469" y="886938"/>
                  </a:cubicBezTo>
                  <a:cubicBezTo>
                    <a:pt x="198548" y="886938"/>
                    <a:pt x="0" y="688390"/>
                    <a:pt x="0" y="443469"/>
                  </a:cubicBezTo>
                  <a:cubicBezTo>
                    <a:pt x="0" y="198548"/>
                    <a:pt x="198548" y="0"/>
                    <a:pt x="443469" y="0"/>
                  </a:cubicBezTo>
                  <a:cubicBezTo>
                    <a:pt x="688390" y="0"/>
                    <a:pt x="886938" y="198548"/>
                    <a:pt x="886938" y="443469"/>
                  </a:cubicBezTo>
                  <a:close/>
                </a:path>
              </a:pathLst>
            </a:custGeom>
            <a:solidFill>
              <a:srgbClr val="ED7D31"/>
            </a:solidFill>
            <a:ln w="106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A63C8E29-1122-4AE4-9F2D-BFCF274A19BA}"/>
                </a:ext>
              </a:extLst>
            </p:cNvPr>
            <p:cNvSpPr/>
            <p:nvPr/>
          </p:nvSpPr>
          <p:spPr>
            <a:xfrm rot="21244201">
              <a:off x="5511127" y="2817192"/>
              <a:ext cx="1239099" cy="1239099"/>
            </a:xfrm>
            <a:custGeom>
              <a:avLst/>
              <a:gdLst>
                <a:gd name="connsiteX0" fmla="*/ 886938 w 886937"/>
                <a:gd name="connsiteY0" fmla="*/ 443469 h 886937"/>
                <a:gd name="connsiteX1" fmla="*/ 443469 w 886937"/>
                <a:gd name="connsiteY1" fmla="*/ 886938 h 886937"/>
                <a:gd name="connsiteX2" fmla="*/ 0 w 886937"/>
                <a:gd name="connsiteY2" fmla="*/ 443469 h 886937"/>
                <a:gd name="connsiteX3" fmla="*/ 443469 w 886937"/>
                <a:gd name="connsiteY3" fmla="*/ 0 h 886937"/>
                <a:gd name="connsiteX4" fmla="*/ 886938 w 886937"/>
                <a:gd name="connsiteY4" fmla="*/ 443469 h 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37" h="886937">
                  <a:moveTo>
                    <a:pt x="886938" y="443469"/>
                  </a:moveTo>
                  <a:cubicBezTo>
                    <a:pt x="886938" y="688390"/>
                    <a:pt x="688390" y="886938"/>
                    <a:pt x="443469" y="886938"/>
                  </a:cubicBezTo>
                  <a:cubicBezTo>
                    <a:pt x="198548" y="886938"/>
                    <a:pt x="0" y="688390"/>
                    <a:pt x="0" y="443469"/>
                  </a:cubicBezTo>
                  <a:cubicBezTo>
                    <a:pt x="0" y="198548"/>
                    <a:pt x="198547" y="0"/>
                    <a:pt x="443469" y="0"/>
                  </a:cubicBezTo>
                  <a:cubicBezTo>
                    <a:pt x="688390" y="0"/>
                    <a:pt x="886938" y="198548"/>
                    <a:pt x="886938" y="443469"/>
                  </a:cubicBezTo>
                  <a:close/>
                </a:path>
              </a:pathLst>
            </a:custGeom>
            <a:solidFill>
              <a:schemeClr val="accent1"/>
            </a:solidFill>
            <a:ln w="106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6A60F041-8DB2-49D9-A4BC-3F5885FEB543}"/>
                </a:ext>
              </a:extLst>
            </p:cNvPr>
            <p:cNvSpPr/>
            <p:nvPr/>
          </p:nvSpPr>
          <p:spPr>
            <a:xfrm rot="16895400">
              <a:off x="7518944" y="2817046"/>
              <a:ext cx="1239099" cy="1239099"/>
            </a:xfrm>
            <a:custGeom>
              <a:avLst/>
              <a:gdLst>
                <a:gd name="connsiteX0" fmla="*/ 886937 w 886937"/>
                <a:gd name="connsiteY0" fmla="*/ 443469 h 886937"/>
                <a:gd name="connsiteX1" fmla="*/ 443469 w 886937"/>
                <a:gd name="connsiteY1" fmla="*/ 886937 h 886937"/>
                <a:gd name="connsiteX2" fmla="*/ 0 w 886937"/>
                <a:gd name="connsiteY2" fmla="*/ 443469 h 886937"/>
                <a:gd name="connsiteX3" fmla="*/ 443469 w 886937"/>
                <a:gd name="connsiteY3" fmla="*/ 0 h 886937"/>
                <a:gd name="connsiteX4" fmla="*/ 886937 w 886937"/>
                <a:gd name="connsiteY4" fmla="*/ 443469 h 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37" h="886937">
                  <a:moveTo>
                    <a:pt x="886937" y="443469"/>
                  </a:moveTo>
                  <a:cubicBezTo>
                    <a:pt x="886937" y="688390"/>
                    <a:pt x="688390" y="886937"/>
                    <a:pt x="443469" y="886937"/>
                  </a:cubicBezTo>
                  <a:cubicBezTo>
                    <a:pt x="198548" y="886937"/>
                    <a:pt x="0" y="688390"/>
                    <a:pt x="0" y="443469"/>
                  </a:cubicBezTo>
                  <a:cubicBezTo>
                    <a:pt x="0" y="198548"/>
                    <a:pt x="198547" y="0"/>
                    <a:pt x="443469" y="0"/>
                  </a:cubicBezTo>
                  <a:cubicBezTo>
                    <a:pt x="688390" y="0"/>
                    <a:pt x="886937" y="198548"/>
                    <a:pt x="886937" y="443469"/>
                  </a:cubicBezTo>
                  <a:close/>
                </a:path>
              </a:pathLst>
            </a:custGeom>
            <a:solidFill>
              <a:schemeClr val="accent3"/>
            </a:solidFill>
            <a:ln w="106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31DF7EE0-3C28-453F-B8A5-413B7BA348F2}"/>
                </a:ext>
              </a:extLst>
            </p:cNvPr>
            <p:cNvSpPr/>
            <p:nvPr/>
          </p:nvSpPr>
          <p:spPr>
            <a:xfrm rot="18288600">
              <a:off x="9527944" y="2813471"/>
              <a:ext cx="1239099" cy="1239099"/>
            </a:xfrm>
            <a:custGeom>
              <a:avLst/>
              <a:gdLst>
                <a:gd name="connsiteX0" fmla="*/ 886938 w 886937"/>
                <a:gd name="connsiteY0" fmla="*/ 443469 h 886937"/>
                <a:gd name="connsiteX1" fmla="*/ 443469 w 886937"/>
                <a:gd name="connsiteY1" fmla="*/ 886938 h 886937"/>
                <a:gd name="connsiteX2" fmla="*/ 0 w 886937"/>
                <a:gd name="connsiteY2" fmla="*/ 443469 h 886937"/>
                <a:gd name="connsiteX3" fmla="*/ 443469 w 886937"/>
                <a:gd name="connsiteY3" fmla="*/ 0 h 886937"/>
                <a:gd name="connsiteX4" fmla="*/ 886938 w 886937"/>
                <a:gd name="connsiteY4" fmla="*/ 443469 h 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37" h="886937">
                  <a:moveTo>
                    <a:pt x="886938" y="443469"/>
                  </a:moveTo>
                  <a:cubicBezTo>
                    <a:pt x="886938" y="688390"/>
                    <a:pt x="688390" y="886938"/>
                    <a:pt x="443469" y="886938"/>
                  </a:cubicBezTo>
                  <a:cubicBezTo>
                    <a:pt x="198548" y="886938"/>
                    <a:pt x="0" y="688390"/>
                    <a:pt x="0" y="443469"/>
                  </a:cubicBezTo>
                  <a:cubicBezTo>
                    <a:pt x="0" y="198548"/>
                    <a:pt x="198548" y="0"/>
                    <a:pt x="443469" y="0"/>
                  </a:cubicBezTo>
                  <a:cubicBezTo>
                    <a:pt x="688390" y="0"/>
                    <a:pt x="886938" y="198547"/>
                    <a:pt x="886938" y="443469"/>
                  </a:cubicBezTo>
                  <a:close/>
                </a:path>
              </a:pathLst>
            </a:custGeom>
            <a:solidFill>
              <a:schemeClr val="accent4"/>
            </a:solidFill>
            <a:ln w="106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1481D045-FE38-4AD3-A796-FF4973E99414}"/>
                </a:ext>
              </a:extLst>
            </p:cNvPr>
            <p:cNvSpPr/>
            <p:nvPr/>
          </p:nvSpPr>
          <p:spPr>
            <a:xfrm rot="18728999">
              <a:off x="1493767" y="2817760"/>
              <a:ext cx="1239099" cy="1239099"/>
            </a:xfrm>
            <a:custGeom>
              <a:avLst/>
              <a:gdLst>
                <a:gd name="connsiteX0" fmla="*/ 886938 w 886937"/>
                <a:gd name="connsiteY0" fmla="*/ 443469 h 886937"/>
                <a:gd name="connsiteX1" fmla="*/ 443469 w 886937"/>
                <a:gd name="connsiteY1" fmla="*/ 886938 h 886937"/>
                <a:gd name="connsiteX2" fmla="*/ 0 w 886937"/>
                <a:gd name="connsiteY2" fmla="*/ 443469 h 886937"/>
                <a:gd name="connsiteX3" fmla="*/ 443469 w 886937"/>
                <a:gd name="connsiteY3" fmla="*/ 0 h 886937"/>
                <a:gd name="connsiteX4" fmla="*/ 886938 w 886937"/>
                <a:gd name="connsiteY4" fmla="*/ 443469 h 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937" h="886937">
                  <a:moveTo>
                    <a:pt x="886938" y="443469"/>
                  </a:moveTo>
                  <a:cubicBezTo>
                    <a:pt x="886938" y="688390"/>
                    <a:pt x="688390" y="886938"/>
                    <a:pt x="443469" y="886938"/>
                  </a:cubicBezTo>
                  <a:cubicBezTo>
                    <a:pt x="198548" y="886938"/>
                    <a:pt x="0" y="688390"/>
                    <a:pt x="0" y="443469"/>
                  </a:cubicBezTo>
                  <a:cubicBezTo>
                    <a:pt x="0" y="198548"/>
                    <a:pt x="198548" y="0"/>
                    <a:pt x="443469" y="0"/>
                  </a:cubicBezTo>
                  <a:cubicBezTo>
                    <a:pt x="688390" y="0"/>
                    <a:pt x="886938" y="198548"/>
                    <a:pt x="886938" y="443469"/>
                  </a:cubicBezTo>
                  <a:close/>
                </a:path>
              </a:pathLst>
            </a:custGeom>
            <a:solidFill>
              <a:schemeClr val="accent6"/>
            </a:solidFill>
            <a:ln w="106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E045251E-20D0-41A0-98A8-8C8C27A10BEA}"/>
                </a:ext>
              </a:extLst>
            </p:cNvPr>
            <p:cNvSpPr/>
            <p:nvPr/>
          </p:nvSpPr>
          <p:spPr>
            <a:xfrm>
              <a:off x="9405570" y="2691432"/>
              <a:ext cx="1483784" cy="1483819"/>
            </a:xfrm>
            <a:custGeom>
              <a:avLst/>
              <a:gdLst>
                <a:gd name="connsiteX0" fmla="*/ 530179 w 1062081"/>
                <a:gd name="connsiteY0" fmla="*/ 1062107 h 1062106"/>
                <a:gd name="connsiteX1" fmla="*/ 1 w 1062081"/>
                <a:gd name="connsiteY1" fmla="*/ 530179 h 1062106"/>
                <a:gd name="connsiteX2" fmla="*/ 531918 w 1062081"/>
                <a:gd name="connsiteY2" fmla="*/ 1 h 1062106"/>
                <a:gd name="connsiteX3" fmla="*/ 866648 w 1062081"/>
                <a:gd name="connsiteY3" fmla="*/ 119482 h 1062106"/>
                <a:gd name="connsiteX4" fmla="*/ 866648 w 1062081"/>
                <a:gd name="connsiteY4" fmla="*/ 119482 h 1062106"/>
                <a:gd name="connsiteX5" fmla="*/ 942551 w 1062081"/>
                <a:gd name="connsiteY5" fmla="*/ 866658 h 1062106"/>
                <a:gd name="connsiteX6" fmla="*/ 584906 w 1062081"/>
                <a:gd name="connsiteY6" fmla="*/ 1059333 h 1062106"/>
                <a:gd name="connsiteX7" fmla="*/ 530179 w 1062081"/>
                <a:gd name="connsiteY7" fmla="*/ 1062107 h 1062106"/>
                <a:gd name="connsiteX8" fmla="*/ 531566 w 1062081"/>
                <a:gd name="connsiteY8" fmla="*/ 10882 h 1062106"/>
                <a:gd name="connsiteX9" fmla="*/ 11223 w 1062081"/>
                <a:gd name="connsiteY9" fmla="*/ 530030 h 1062106"/>
                <a:gd name="connsiteX10" fmla="*/ 530382 w 1062081"/>
                <a:gd name="connsiteY10" fmla="*/ 1050372 h 1062106"/>
                <a:gd name="connsiteX11" fmla="*/ 1050713 w 1062081"/>
                <a:gd name="connsiteY11" fmla="*/ 531225 h 1062106"/>
                <a:gd name="connsiteX12" fmla="*/ 859927 w 1062081"/>
                <a:gd name="connsiteY12" fmla="*/ 128230 h 1062106"/>
                <a:gd name="connsiteX13" fmla="*/ 531566 w 1062081"/>
                <a:gd name="connsiteY13" fmla="*/ 11095 h 106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2081" h="1062106">
                  <a:moveTo>
                    <a:pt x="530179" y="1062107"/>
                  </a:moveTo>
                  <a:cubicBezTo>
                    <a:pt x="236884" y="1061627"/>
                    <a:pt x="-479" y="823474"/>
                    <a:pt x="1" y="530179"/>
                  </a:cubicBezTo>
                  <a:cubicBezTo>
                    <a:pt x="481" y="236894"/>
                    <a:pt x="238633" y="-479"/>
                    <a:pt x="531918" y="1"/>
                  </a:cubicBezTo>
                  <a:cubicBezTo>
                    <a:pt x="653907" y="203"/>
                    <a:pt x="772108" y="42395"/>
                    <a:pt x="866648" y="119482"/>
                  </a:cubicBezTo>
                  <a:lnTo>
                    <a:pt x="866648" y="119482"/>
                  </a:lnTo>
                  <a:cubicBezTo>
                    <a:pt x="1093940" y="304850"/>
                    <a:pt x="1127918" y="639377"/>
                    <a:pt x="942551" y="866658"/>
                  </a:cubicBezTo>
                  <a:cubicBezTo>
                    <a:pt x="853579" y="975749"/>
                    <a:pt x="724945" y="1045049"/>
                    <a:pt x="584906" y="1059333"/>
                  </a:cubicBezTo>
                  <a:cubicBezTo>
                    <a:pt x="566557" y="1061147"/>
                    <a:pt x="548315" y="1062107"/>
                    <a:pt x="530179" y="1062107"/>
                  </a:cubicBezTo>
                  <a:close/>
                  <a:moveTo>
                    <a:pt x="531566" y="10882"/>
                  </a:moveTo>
                  <a:cubicBezTo>
                    <a:pt x="244522" y="10551"/>
                    <a:pt x="11554" y="242986"/>
                    <a:pt x="11223" y="530030"/>
                  </a:cubicBezTo>
                  <a:cubicBezTo>
                    <a:pt x="10904" y="817084"/>
                    <a:pt x="243327" y="1050041"/>
                    <a:pt x="530382" y="1050372"/>
                  </a:cubicBezTo>
                  <a:cubicBezTo>
                    <a:pt x="817426" y="1050703"/>
                    <a:pt x="1050383" y="818268"/>
                    <a:pt x="1050713" y="531225"/>
                  </a:cubicBezTo>
                  <a:cubicBezTo>
                    <a:pt x="1050895" y="375045"/>
                    <a:pt x="980838" y="227069"/>
                    <a:pt x="859927" y="128230"/>
                  </a:cubicBezTo>
                  <a:cubicBezTo>
                    <a:pt x="767233" y="52540"/>
                    <a:pt x="651240" y="11159"/>
                    <a:pt x="531566" y="11095"/>
                  </a:cubicBezTo>
                  <a:close/>
                </a:path>
              </a:pathLst>
            </a:custGeom>
            <a:solidFill>
              <a:schemeClr val="accent4"/>
            </a:solidFill>
            <a:ln w="106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Shape 77">
              <a:extLst>
                <a:ext uri="{FF2B5EF4-FFF2-40B4-BE49-F238E27FC236}">
                  <a16:creationId xmlns:a16="http://schemas.microsoft.com/office/drawing/2014/main" id="{D7804638-7FB9-4DEA-A674-446E44B1698C}"/>
                </a:ext>
              </a:extLst>
            </p:cNvPr>
            <p:cNvSpPr/>
            <p:nvPr/>
          </p:nvSpPr>
          <p:spPr>
            <a:xfrm>
              <a:off x="7398479" y="2691432"/>
              <a:ext cx="1483780" cy="1483819"/>
            </a:xfrm>
            <a:custGeom>
              <a:avLst/>
              <a:gdLst>
                <a:gd name="connsiteX0" fmla="*/ 530179 w 1062078"/>
                <a:gd name="connsiteY0" fmla="*/ 1062107 h 1062106"/>
                <a:gd name="connsiteX1" fmla="*/ 1 w 1062078"/>
                <a:gd name="connsiteY1" fmla="*/ 530179 h 1062106"/>
                <a:gd name="connsiteX2" fmla="*/ 531918 w 1062078"/>
                <a:gd name="connsiteY2" fmla="*/ 1 h 1062106"/>
                <a:gd name="connsiteX3" fmla="*/ 866647 w 1062078"/>
                <a:gd name="connsiteY3" fmla="*/ 119482 h 1062106"/>
                <a:gd name="connsiteX4" fmla="*/ 866647 w 1062078"/>
                <a:gd name="connsiteY4" fmla="*/ 119482 h 1062106"/>
                <a:gd name="connsiteX5" fmla="*/ 942550 w 1062078"/>
                <a:gd name="connsiteY5" fmla="*/ 866658 h 1062106"/>
                <a:gd name="connsiteX6" fmla="*/ 584906 w 1062078"/>
                <a:gd name="connsiteY6" fmla="*/ 1059333 h 1062106"/>
                <a:gd name="connsiteX7" fmla="*/ 530179 w 1062078"/>
                <a:gd name="connsiteY7" fmla="*/ 1062107 h 1062106"/>
                <a:gd name="connsiteX8" fmla="*/ 531566 w 1062078"/>
                <a:gd name="connsiteY8" fmla="*/ 10882 h 1062106"/>
                <a:gd name="connsiteX9" fmla="*/ 11223 w 1062078"/>
                <a:gd name="connsiteY9" fmla="*/ 530030 h 1062106"/>
                <a:gd name="connsiteX10" fmla="*/ 530382 w 1062078"/>
                <a:gd name="connsiteY10" fmla="*/ 1050372 h 1062106"/>
                <a:gd name="connsiteX11" fmla="*/ 1050713 w 1062078"/>
                <a:gd name="connsiteY11" fmla="*/ 531225 h 1062106"/>
                <a:gd name="connsiteX12" fmla="*/ 859927 w 1062078"/>
                <a:gd name="connsiteY12" fmla="*/ 128230 h 1062106"/>
                <a:gd name="connsiteX13" fmla="*/ 531566 w 1062078"/>
                <a:gd name="connsiteY13" fmla="*/ 11095 h 106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2078" h="1062106">
                  <a:moveTo>
                    <a:pt x="530179" y="1062107"/>
                  </a:moveTo>
                  <a:cubicBezTo>
                    <a:pt x="236884" y="1061627"/>
                    <a:pt x="-479" y="823474"/>
                    <a:pt x="1" y="530179"/>
                  </a:cubicBezTo>
                  <a:cubicBezTo>
                    <a:pt x="481" y="236894"/>
                    <a:pt x="238633" y="-479"/>
                    <a:pt x="531918" y="1"/>
                  </a:cubicBezTo>
                  <a:cubicBezTo>
                    <a:pt x="653907" y="203"/>
                    <a:pt x="772108" y="42395"/>
                    <a:pt x="866647" y="119482"/>
                  </a:cubicBezTo>
                  <a:lnTo>
                    <a:pt x="866647" y="119482"/>
                  </a:lnTo>
                  <a:cubicBezTo>
                    <a:pt x="1093929" y="304850"/>
                    <a:pt x="1127918" y="639377"/>
                    <a:pt x="942550" y="866658"/>
                  </a:cubicBezTo>
                  <a:cubicBezTo>
                    <a:pt x="853579" y="975749"/>
                    <a:pt x="724945" y="1045049"/>
                    <a:pt x="584906" y="1059333"/>
                  </a:cubicBezTo>
                  <a:cubicBezTo>
                    <a:pt x="566130" y="1061147"/>
                    <a:pt x="548314" y="1062107"/>
                    <a:pt x="530179" y="1062107"/>
                  </a:cubicBezTo>
                  <a:close/>
                  <a:moveTo>
                    <a:pt x="531566" y="10882"/>
                  </a:moveTo>
                  <a:cubicBezTo>
                    <a:pt x="244522" y="10551"/>
                    <a:pt x="11554" y="242986"/>
                    <a:pt x="11223" y="530030"/>
                  </a:cubicBezTo>
                  <a:cubicBezTo>
                    <a:pt x="10903" y="817084"/>
                    <a:pt x="243327" y="1050041"/>
                    <a:pt x="530382" y="1050372"/>
                  </a:cubicBezTo>
                  <a:cubicBezTo>
                    <a:pt x="817426" y="1050703"/>
                    <a:pt x="1050383" y="818268"/>
                    <a:pt x="1050713" y="531225"/>
                  </a:cubicBezTo>
                  <a:cubicBezTo>
                    <a:pt x="1050895" y="375045"/>
                    <a:pt x="980838" y="227069"/>
                    <a:pt x="859927" y="128230"/>
                  </a:cubicBezTo>
                  <a:cubicBezTo>
                    <a:pt x="767233" y="52540"/>
                    <a:pt x="651240" y="11159"/>
                    <a:pt x="531566" y="11095"/>
                  </a:cubicBezTo>
                  <a:close/>
                </a:path>
              </a:pathLst>
            </a:custGeom>
            <a:solidFill>
              <a:schemeClr val="accent3"/>
            </a:solidFill>
            <a:ln w="106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Shape 78">
              <a:extLst>
                <a:ext uri="{FF2B5EF4-FFF2-40B4-BE49-F238E27FC236}">
                  <a16:creationId xmlns:a16="http://schemas.microsoft.com/office/drawing/2014/main" id="{F73F2660-A465-405B-8EC6-F3A0C2EB0124}"/>
                </a:ext>
              </a:extLst>
            </p:cNvPr>
            <p:cNvSpPr/>
            <p:nvPr/>
          </p:nvSpPr>
          <p:spPr>
            <a:xfrm>
              <a:off x="5387961" y="2691432"/>
              <a:ext cx="1483784" cy="1483819"/>
            </a:xfrm>
            <a:custGeom>
              <a:avLst/>
              <a:gdLst>
                <a:gd name="connsiteX0" fmla="*/ 530072 w 1062081"/>
                <a:gd name="connsiteY0" fmla="*/ 1062107 h 1062106"/>
                <a:gd name="connsiteX1" fmla="*/ 1 w 1062081"/>
                <a:gd name="connsiteY1" fmla="*/ 530073 h 1062106"/>
                <a:gd name="connsiteX2" fmla="*/ 532025 w 1062081"/>
                <a:gd name="connsiteY2" fmla="*/ 1 h 1062106"/>
                <a:gd name="connsiteX3" fmla="*/ 866648 w 1062081"/>
                <a:gd name="connsiteY3" fmla="*/ 119482 h 1062106"/>
                <a:gd name="connsiteX4" fmla="*/ 866648 w 1062081"/>
                <a:gd name="connsiteY4" fmla="*/ 119482 h 1062106"/>
                <a:gd name="connsiteX5" fmla="*/ 942551 w 1062081"/>
                <a:gd name="connsiteY5" fmla="*/ 866659 h 1062106"/>
                <a:gd name="connsiteX6" fmla="*/ 584906 w 1062081"/>
                <a:gd name="connsiteY6" fmla="*/ 1059333 h 1062106"/>
                <a:gd name="connsiteX7" fmla="*/ 530072 w 1062081"/>
                <a:gd name="connsiteY7" fmla="*/ 1062107 h 1062106"/>
                <a:gd name="connsiteX8" fmla="*/ 531566 w 1062081"/>
                <a:gd name="connsiteY8" fmla="*/ 10882 h 1062106"/>
                <a:gd name="connsiteX9" fmla="*/ 10829 w 1062081"/>
                <a:gd name="connsiteY9" fmla="*/ 530062 h 1062106"/>
                <a:gd name="connsiteX10" fmla="*/ 530008 w 1062081"/>
                <a:gd name="connsiteY10" fmla="*/ 1050799 h 1062106"/>
                <a:gd name="connsiteX11" fmla="*/ 1050746 w 1062081"/>
                <a:gd name="connsiteY11" fmla="*/ 531619 h 1062106"/>
                <a:gd name="connsiteX12" fmla="*/ 859820 w 1062081"/>
                <a:gd name="connsiteY12" fmla="*/ 128230 h 1062106"/>
                <a:gd name="connsiteX13" fmla="*/ 531566 w 1062081"/>
                <a:gd name="connsiteY13" fmla="*/ 11096 h 106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2081" h="1062106">
                  <a:moveTo>
                    <a:pt x="530072" y="1062107"/>
                  </a:moveTo>
                  <a:cubicBezTo>
                    <a:pt x="236777" y="1061563"/>
                    <a:pt x="-543" y="823368"/>
                    <a:pt x="1" y="530073"/>
                  </a:cubicBezTo>
                  <a:cubicBezTo>
                    <a:pt x="534" y="236788"/>
                    <a:pt x="238740" y="-533"/>
                    <a:pt x="532025" y="1"/>
                  </a:cubicBezTo>
                  <a:cubicBezTo>
                    <a:pt x="653981" y="225"/>
                    <a:pt x="772140" y="42417"/>
                    <a:pt x="866648" y="119482"/>
                  </a:cubicBezTo>
                  <a:lnTo>
                    <a:pt x="866648" y="119482"/>
                  </a:lnTo>
                  <a:cubicBezTo>
                    <a:pt x="1093940" y="304850"/>
                    <a:pt x="1127918" y="639377"/>
                    <a:pt x="942551" y="866659"/>
                  </a:cubicBezTo>
                  <a:cubicBezTo>
                    <a:pt x="853580" y="975749"/>
                    <a:pt x="724945" y="1045049"/>
                    <a:pt x="584906" y="1059333"/>
                  </a:cubicBezTo>
                  <a:cubicBezTo>
                    <a:pt x="566557" y="1061147"/>
                    <a:pt x="548315" y="1062107"/>
                    <a:pt x="530072" y="1062107"/>
                  </a:cubicBezTo>
                  <a:close/>
                  <a:moveTo>
                    <a:pt x="531566" y="10882"/>
                  </a:moveTo>
                  <a:cubicBezTo>
                    <a:pt x="244405" y="10455"/>
                    <a:pt x="11256" y="242901"/>
                    <a:pt x="10829" y="530062"/>
                  </a:cubicBezTo>
                  <a:cubicBezTo>
                    <a:pt x="10402" y="817223"/>
                    <a:pt x="242847" y="1050372"/>
                    <a:pt x="530008" y="1050799"/>
                  </a:cubicBezTo>
                  <a:cubicBezTo>
                    <a:pt x="817180" y="1051226"/>
                    <a:pt x="1050319" y="818781"/>
                    <a:pt x="1050746" y="531619"/>
                  </a:cubicBezTo>
                  <a:cubicBezTo>
                    <a:pt x="1050980" y="375290"/>
                    <a:pt x="980870" y="227154"/>
                    <a:pt x="859820" y="128230"/>
                  </a:cubicBezTo>
                  <a:cubicBezTo>
                    <a:pt x="767147" y="52562"/>
                    <a:pt x="651208" y="11192"/>
                    <a:pt x="531566" y="11096"/>
                  </a:cubicBezTo>
                  <a:close/>
                </a:path>
              </a:pathLst>
            </a:custGeom>
            <a:solidFill>
              <a:schemeClr val="accent1"/>
            </a:solidFill>
            <a:ln w="106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FC619A06-28EA-4658-9496-18D9489D9992}"/>
                </a:ext>
              </a:extLst>
            </p:cNvPr>
            <p:cNvSpPr/>
            <p:nvPr/>
          </p:nvSpPr>
          <p:spPr>
            <a:xfrm>
              <a:off x="3380722" y="2691432"/>
              <a:ext cx="1483784" cy="1483819"/>
            </a:xfrm>
            <a:custGeom>
              <a:avLst/>
              <a:gdLst>
                <a:gd name="connsiteX0" fmla="*/ 530179 w 1062081"/>
                <a:gd name="connsiteY0" fmla="*/ 1062107 h 1062106"/>
                <a:gd name="connsiteX1" fmla="*/ 1 w 1062081"/>
                <a:gd name="connsiteY1" fmla="*/ 530179 h 1062106"/>
                <a:gd name="connsiteX2" fmla="*/ 531918 w 1062081"/>
                <a:gd name="connsiteY2" fmla="*/ 1 h 1062106"/>
                <a:gd name="connsiteX3" fmla="*/ 866648 w 1062081"/>
                <a:gd name="connsiteY3" fmla="*/ 119482 h 1062106"/>
                <a:gd name="connsiteX4" fmla="*/ 866648 w 1062081"/>
                <a:gd name="connsiteY4" fmla="*/ 119482 h 1062106"/>
                <a:gd name="connsiteX5" fmla="*/ 942550 w 1062081"/>
                <a:gd name="connsiteY5" fmla="*/ 866658 h 1062106"/>
                <a:gd name="connsiteX6" fmla="*/ 584906 w 1062081"/>
                <a:gd name="connsiteY6" fmla="*/ 1059333 h 1062106"/>
                <a:gd name="connsiteX7" fmla="*/ 530179 w 1062081"/>
                <a:gd name="connsiteY7" fmla="*/ 1062107 h 1062106"/>
                <a:gd name="connsiteX8" fmla="*/ 531673 w 1062081"/>
                <a:gd name="connsiteY8" fmla="*/ 10882 h 1062106"/>
                <a:gd name="connsiteX9" fmla="*/ 10935 w 1062081"/>
                <a:gd name="connsiteY9" fmla="*/ 530062 h 1062106"/>
                <a:gd name="connsiteX10" fmla="*/ 530115 w 1062081"/>
                <a:gd name="connsiteY10" fmla="*/ 1050799 h 1062106"/>
                <a:gd name="connsiteX11" fmla="*/ 1050852 w 1062081"/>
                <a:gd name="connsiteY11" fmla="*/ 531619 h 1062106"/>
                <a:gd name="connsiteX12" fmla="*/ 859927 w 1062081"/>
                <a:gd name="connsiteY12" fmla="*/ 128230 h 1062106"/>
                <a:gd name="connsiteX13" fmla="*/ 531673 w 1062081"/>
                <a:gd name="connsiteY13" fmla="*/ 11095 h 106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2081" h="1062106">
                  <a:moveTo>
                    <a:pt x="530179" y="1062107"/>
                  </a:moveTo>
                  <a:cubicBezTo>
                    <a:pt x="236884" y="1061627"/>
                    <a:pt x="-479" y="823474"/>
                    <a:pt x="1" y="530179"/>
                  </a:cubicBezTo>
                  <a:cubicBezTo>
                    <a:pt x="481" y="236894"/>
                    <a:pt x="238633" y="-479"/>
                    <a:pt x="531918" y="1"/>
                  </a:cubicBezTo>
                  <a:cubicBezTo>
                    <a:pt x="653906" y="203"/>
                    <a:pt x="772108" y="42395"/>
                    <a:pt x="866648" y="119482"/>
                  </a:cubicBezTo>
                  <a:lnTo>
                    <a:pt x="866648" y="119482"/>
                  </a:lnTo>
                  <a:cubicBezTo>
                    <a:pt x="1093940" y="304850"/>
                    <a:pt x="1127918" y="639377"/>
                    <a:pt x="942550" y="866658"/>
                  </a:cubicBezTo>
                  <a:cubicBezTo>
                    <a:pt x="853579" y="975749"/>
                    <a:pt x="724945" y="1045049"/>
                    <a:pt x="584906" y="1059333"/>
                  </a:cubicBezTo>
                  <a:cubicBezTo>
                    <a:pt x="566664" y="1061147"/>
                    <a:pt x="548421" y="1062107"/>
                    <a:pt x="530179" y="1062107"/>
                  </a:cubicBezTo>
                  <a:close/>
                  <a:moveTo>
                    <a:pt x="531673" y="10882"/>
                  </a:moveTo>
                  <a:cubicBezTo>
                    <a:pt x="244511" y="10455"/>
                    <a:pt x="11362" y="242900"/>
                    <a:pt x="10935" y="530062"/>
                  </a:cubicBezTo>
                  <a:cubicBezTo>
                    <a:pt x="10509" y="817223"/>
                    <a:pt x="242954" y="1050372"/>
                    <a:pt x="530115" y="1050799"/>
                  </a:cubicBezTo>
                  <a:cubicBezTo>
                    <a:pt x="817287" y="1051225"/>
                    <a:pt x="1050425" y="818780"/>
                    <a:pt x="1050852" y="531619"/>
                  </a:cubicBezTo>
                  <a:cubicBezTo>
                    <a:pt x="1051087" y="375290"/>
                    <a:pt x="980977" y="227154"/>
                    <a:pt x="859927" y="128230"/>
                  </a:cubicBezTo>
                  <a:cubicBezTo>
                    <a:pt x="767254" y="52562"/>
                    <a:pt x="651314" y="11191"/>
                    <a:pt x="531673" y="11095"/>
                  </a:cubicBezTo>
                  <a:close/>
                </a:path>
              </a:pathLst>
            </a:custGeom>
            <a:solidFill>
              <a:schemeClr val="bg2"/>
            </a:solidFill>
            <a:ln w="106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DABF9767-ACB7-4752-BCC9-217570DFAA68}"/>
                </a:ext>
              </a:extLst>
            </p:cNvPr>
            <p:cNvSpPr/>
            <p:nvPr/>
          </p:nvSpPr>
          <p:spPr>
            <a:xfrm>
              <a:off x="1367963" y="2691432"/>
              <a:ext cx="1484024" cy="1483819"/>
            </a:xfrm>
            <a:custGeom>
              <a:avLst/>
              <a:gdLst>
                <a:gd name="connsiteX0" fmla="*/ 530182 w 1062253"/>
                <a:gd name="connsiteY0" fmla="*/ 1062107 h 1062106"/>
                <a:gd name="connsiteX1" fmla="*/ 1 w 1062253"/>
                <a:gd name="connsiteY1" fmla="*/ 530179 h 1062106"/>
                <a:gd name="connsiteX2" fmla="*/ 531921 w 1062253"/>
                <a:gd name="connsiteY2" fmla="*/ 1 h 1062106"/>
                <a:gd name="connsiteX3" fmla="*/ 866651 w 1062253"/>
                <a:gd name="connsiteY3" fmla="*/ 119482 h 1062106"/>
                <a:gd name="connsiteX4" fmla="*/ 866651 w 1062253"/>
                <a:gd name="connsiteY4" fmla="*/ 119482 h 1062106"/>
                <a:gd name="connsiteX5" fmla="*/ 942916 w 1062253"/>
                <a:gd name="connsiteY5" fmla="*/ 866466 h 1062106"/>
                <a:gd name="connsiteX6" fmla="*/ 585016 w 1062253"/>
                <a:gd name="connsiteY6" fmla="*/ 1059333 h 1062106"/>
                <a:gd name="connsiteX7" fmla="*/ 530182 w 1062253"/>
                <a:gd name="connsiteY7" fmla="*/ 1062107 h 1062106"/>
                <a:gd name="connsiteX8" fmla="*/ 531676 w 1062253"/>
                <a:gd name="connsiteY8" fmla="*/ 10882 h 1062106"/>
                <a:gd name="connsiteX9" fmla="*/ 10941 w 1062253"/>
                <a:gd name="connsiteY9" fmla="*/ 530062 h 1062106"/>
                <a:gd name="connsiteX10" fmla="*/ 530120 w 1062253"/>
                <a:gd name="connsiteY10" fmla="*/ 1050799 h 1062106"/>
                <a:gd name="connsiteX11" fmla="*/ 1050855 w 1062253"/>
                <a:gd name="connsiteY11" fmla="*/ 531619 h 1062106"/>
                <a:gd name="connsiteX12" fmla="*/ 859930 w 1062253"/>
                <a:gd name="connsiteY12" fmla="*/ 128230 h 1062106"/>
                <a:gd name="connsiteX13" fmla="*/ 531142 w 1062253"/>
                <a:gd name="connsiteY13" fmla="*/ 11095 h 1062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2253" h="1062106">
                  <a:moveTo>
                    <a:pt x="530182" y="1062107"/>
                  </a:moveTo>
                  <a:cubicBezTo>
                    <a:pt x="236890" y="1061627"/>
                    <a:pt x="-480" y="823474"/>
                    <a:pt x="1" y="530179"/>
                  </a:cubicBezTo>
                  <a:cubicBezTo>
                    <a:pt x="482" y="236894"/>
                    <a:pt x="238632" y="-479"/>
                    <a:pt x="531921" y="1"/>
                  </a:cubicBezTo>
                  <a:cubicBezTo>
                    <a:pt x="653910" y="203"/>
                    <a:pt x="772111" y="42395"/>
                    <a:pt x="866651" y="119482"/>
                  </a:cubicBezTo>
                  <a:lnTo>
                    <a:pt x="866651" y="119482"/>
                  </a:lnTo>
                  <a:cubicBezTo>
                    <a:pt x="1093986" y="304700"/>
                    <a:pt x="1128134" y="639131"/>
                    <a:pt x="942916" y="866466"/>
                  </a:cubicBezTo>
                  <a:cubicBezTo>
                    <a:pt x="853935" y="975696"/>
                    <a:pt x="725183" y="1045081"/>
                    <a:pt x="585016" y="1059333"/>
                  </a:cubicBezTo>
                  <a:cubicBezTo>
                    <a:pt x="566133" y="1061147"/>
                    <a:pt x="547891" y="1062107"/>
                    <a:pt x="530182" y="1062107"/>
                  </a:cubicBezTo>
                  <a:close/>
                  <a:moveTo>
                    <a:pt x="531676" y="10882"/>
                  </a:moveTo>
                  <a:cubicBezTo>
                    <a:pt x="244511" y="10455"/>
                    <a:pt x="11370" y="242900"/>
                    <a:pt x="10941" y="530062"/>
                  </a:cubicBezTo>
                  <a:cubicBezTo>
                    <a:pt x="10511" y="817223"/>
                    <a:pt x="242956" y="1050372"/>
                    <a:pt x="530120" y="1050799"/>
                  </a:cubicBezTo>
                  <a:cubicBezTo>
                    <a:pt x="817290" y="1051225"/>
                    <a:pt x="1050429" y="818780"/>
                    <a:pt x="1050855" y="531619"/>
                  </a:cubicBezTo>
                  <a:cubicBezTo>
                    <a:pt x="1051090" y="375290"/>
                    <a:pt x="980980" y="227154"/>
                    <a:pt x="859930" y="128230"/>
                  </a:cubicBezTo>
                  <a:cubicBezTo>
                    <a:pt x="767118" y="52445"/>
                    <a:pt x="650965" y="11063"/>
                    <a:pt x="531142" y="11095"/>
                  </a:cubicBezTo>
                  <a:close/>
                </a:path>
              </a:pathLst>
            </a:custGeom>
            <a:solidFill>
              <a:schemeClr val="accent6"/>
            </a:solidFill>
            <a:ln w="106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D593ACA4-7537-4A49-BB04-80671393E68E}"/>
                </a:ext>
              </a:extLst>
            </p:cNvPr>
            <p:cNvSpPr/>
            <p:nvPr/>
          </p:nvSpPr>
          <p:spPr>
            <a:xfrm>
              <a:off x="1105923" y="2413877"/>
              <a:ext cx="10080349" cy="2030246"/>
            </a:xfrm>
            <a:custGeom>
              <a:avLst/>
              <a:gdLst>
                <a:gd name="connsiteX0" fmla="*/ 5 w 7215434"/>
                <a:gd name="connsiteY0" fmla="*/ 737833 h 1453234"/>
                <a:gd name="connsiteX1" fmla="*/ 718602 w 7215434"/>
                <a:gd name="connsiteY1" fmla="*/ 13903 h 1453234"/>
                <a:gd name="connsiteX2" fmla="*/ 1442532 w 7215434"/>
                <a:gd name="connsiteY2" fmla="*/ 732499 h 1453234"/>
                <a:gd name="connsiteX3" fmla="*/ 1443812 w 7215434"/>
                <a:gd name="connsiteY3" fmla="*/ 734740 h 1453234"/>
                <a:gd name="connsiteX4" fmla="*/ 2167849 w 7215434"/>
                <a:gd name="connsiteY4" fmla="*/ 1453230 h 1453234"/>
                <a:gd name="connsiteX5" fmla="*/ 2886339 w 7215434"/>
                <a:gd name="connsiteY5" fmla="*/ 729192 h 1453234"/>
                <a:gd name="connsiteX6" fmla="*/ 2886339 w 7215434"/>
                <a:gd name="connsiteY6" fmla="*/ 732499 h 1453234"/>
                <a:gd name="connsiteX7" fmla="*/ 3596497 w 7215434"/>
                <a:gd name="connsiteY7" fmla="*/ 88 h 1453234"/>
                <a:gd name="connsiteX8" fmla="*/ 4328909 w 7215434"/>
                <a:gd name="connsiteY8" fmla="*/ 710235 h 1453234"/>
                <a:gd name="connsiteX9" fmla="*/ 4328973 w 7215434"/>
                <a:gd name="connsiteY9" fmla="*/ 726845 h 1453234"/>
                <a:gd name="connsiteX10" fmla="*/ 4330146 w 7215434"/>
                <a:gd name="connsiteY10" fmla="*/ 729086 h 1453234"/>
                <a:gd name="connsiteX11" fmla="*/ 5062526 w 7215434"/>
                <a:gd name="connsiteY11" fmla="*/ 1439276 h 1453234"/>
                <a:gd name="connsiteX12" fmla="*/ 5772780 w 7215434"/>
                <a:gd name="connsiteY12" fmla="*/ 723538 h 1453234"/>
                <a:gd name="connsiteX13" fmla="*/ 5772780 w 7215434"/>
                <a:gd name="connsiteY13" fmla="*/ 732499 h 1453234"/>
                <a:gd name="connsiteX14" fmla="*/ 6482938 w 7215434"/>
                <a:gd name="connsiteY14" fmla="*/ 88 h 1453234"/>
                <a:gd name="connsiteX15" fmla="*/ 7215349 w 7215434"/>
                <a:gd name="connsiteY15" fmla="*/ 710235 h 1453234"/>
                <a:gd name="connsiteX16" fmla="*/ 7215414 w 7215434"/>
                <a:gd name="connsiteY16" fmla="*/ 726845 h 145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15434" h="1453234">
                  <a:moveTo>
                    <a:pt x="5" y="737833"/>
                  </a:moveTo>
                  <a:cubicBezTo>
                    <a:pt x="-1468" y="339490"/>
                    <a:pt x="320258" y="15375"/>
                    <a:pt x="718602" y="13903"/>
                  </a:cubicBezTo>
                  <a:cubicBezTo>
                    <a:pt x="1116945" y="12431"/>
                    <a:pt x="1441060" y="334156"/>
                    <a:pt x="1442532" y="732499"/>
                  </a:cubicBezTo>
                  <a:lnTo>
                    <a:pt x="1443812" y="734740"/>
                  </a:lnTo>
                  <a:cubicBezTo>
                    <a:pt x="1445348" y="1133083"/>
                    <a:pt x="1769506" y="1454766"/>
                    <a:pt x="2167849" y="1453230"/>
                  </a:cubicBezTo>
                  <a:cubicBezTo>
                    <a:pt x="2566192" y="1451693"/>
                    <a:pt x="2887876" y="1127536"/>
                    <a:pt x="2886339" y="729192"/>
                  </a:cubicBezTo>
                  <a:lnTo>
                    <a:pt x="2886339" y="732499"/>
                  </a:lnTo>
                  <a:cubicBezTo>
                    <a:pt x="2880195" y="334146"/>
                    <a:pt x="3198133" y="6233"/>
                    <a:pt x="3596497" y="88"/>
                  </a:cubicBezTo>
                  <a:cubicBezTo>
                    <a:pt x="3994851" y="-6068"/>
                    <a:pt x="4322764" y="311881"/>
                    <a:pt x="4328909" y="710235"/>
                  </a:cubicBezTo>
                  <a:cubicBezTo>
                    <a:pt x="4328994" y="715772"/>
                    <a:pt x="4329016" y="721309"/>
                    <a:pt x="4328973" y="726845"/>
                  </a:cubicBezTo>
                  <a:lnTo>
                    <a:pt x="4330146" y="729086"/>
                  </a:lnTo>
                  <a:cubicBezTo>
                    <a:pt x="4336270" y="1127439"/>
                    <a:pt x="4664172" y="1445399"/>
                    <a:pt x="5062526" y="1439276"/>
                  </a:cubicBezTo>
                  <a:cubicBezTo>
                    <a:pt x="5454394" y="1433249"/>
                    <a:pt x="5769761" y="1115449"/>
                    <a:pt x="5772780" y="723538"/>
                  </a:cubicBezTo>
                  <a:lnTo>
                    <a:pt x="5772780" y="732499"/>
                  </a:lnTo>
                  <a:cubicBezTo>
                    <a:pt x="5766635" y="334146"/>
                    <a:pt x="6084574" y="6233"/>
                    <a:pt x="6482938" y="88"/>
                  </a:cubicBezTo>
                  <a:cubicBezTo>
                    <a:pt x="6881292" y="-6068"/>
                    <a:pt x="7209205" y="311881"/>
                    <a:pt x="7215349" y="710235"/>
                  </a:cubicBezTo>
                  <a:cubicBezTo>
                    <a:pt x="7215435" y="715772"/>
                    <a:pt x="7215456" y="721309"/>
                    <a:pt x="7215414" y="726845"/>
                  </a:cubicBezTo>
                </a:path>
              </a:pathLst>
            </a:custGeom>
            <a:noFill/>
            <a:ln w="28575" cap="flat">
              <a:solidFill>
                <a:schemeClr val="bg1">
                  <a:lumMod val="50000"/>
                </a:schemeClr>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5B01F369-4D6B-4EAA-9A8B-923CF06FE937}"/>
                </a:ext>
              </a:extLst>
            </p:cNvPr>
            <p:cNvSpPr/>
            <p:nvPr/>
          </p:nvSpPr>
          <p:spPr>
            <a:xfrm>
              <a:off x="1039310" y="3378348"/>
              <a:ext cx="132941" cy="132941"/>
            </a:xfrm>
            <a:custGeom>
              <a:avLst/>
              <a:gdLst>
                <a:gd name="connsiteX0" fmla="*/ 95159 w 95158"/>
                <a:gd name="connsiteY0" fmla="*/ 47473 h 95158"/>
                <a:gd name="connsiteX1" fmla="*/ 47686 w 95158"/>
                <a:gd name="connsiteY1" fmla="*/ 95159 h 95158"/>
                <a:gd name="connsiteX2" fmla="*/ 0 w 95158"/>
                <a:gd name="connsiteY2" fmla="*/ 47686 h 95158"/>
                <a:gd name="connsiteX3" fmla="*/ 47473 w 95158"/>
                <a:gd name="connsiteY3" fmla="*/ 0 h 95158"/>
                <a:gd name="connsiteX4" fmla="*/ 47686 w 95158"/>
                <a:gd name="connsiteY4" fmla="*/ 0 h 95158"/>
                <a:gd name="connsiteX5" fmla="*/ 95159 w 95158"/>
                <a:gd name="connsiteY5" fmla="*/ 47473 h 9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158" h="95158">
                  <a:moveTo>
                    <a:pt x="95159" y="47473"/>
                  </a:moveTo>
                  <a:cubicBezTo>
                    <a:pt x="95217" y="73748"/>
                    <a:pt x="73964" y="95095"/>
                    <a:pt x="47686" y="95159"/>
                  </a:cubicBezTo>
                  <a:cubicBezTo>
                    <a:pt x="21409" y="95212"/>
                    <a:pt x="59" y="73961"/>
                    <a:pt x="0" y="47686"/>
                  </a:cubicBezTo>
                  <a:cubicBezTo>
                    <a:pt x="-59" y="21411"/>
                    <a:pt x="21195" y="64"/>
                    <a:pt x="47473" y="0"/>
                  </a:cubicBezTo>
                  <a:cubicBezTo>
                    <a:pt x="47544" y="0"/>
                    <a:pt x="47615" y="0"/>
                    <a:pt x="47686" y="0"/>
                  </a:cubicBezTo>
                  <a:cubicBezTo>
                    <a:pt x="73880" y="53"/>
                    <a:pt x="95100" y="21283"/>
                    <a:pt x="95159" y="47473"/>
                  </a:cubicBezTo>
                  <a:close/>
                </a:path>
              </a:pathLst>
            </a:custGeom>
            <a:solidFill>
              <a:schemeClr val="bg1">
                <a:lumMod val="50000"/>
              </a:schemeClr>
            </a:solidFill>
            <a:ln w="106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542B04AA-E9A5-44FB-8A3A-F23996A1A369}"/>
                </a:ext>
              </a:extLst>
            </p:cNvPr>
            <p:cNvSpPr/>
            <p:nvPr/>
          </p:nvSpPr>
          <p:spPr>
            <a:xfrm>
              <a:off x="11119624" y="3378348"/>
              <a:ext cx="132942" cy="132941"/>
            </a:xfrm>
            <a:custGeom>
              <a:avLst/>
              <a:gdLst>
                <a:gd name="connsiteX0" fmla="*/ 95159 w 95159"/>
                <a:gd name="connsiteY0" fmla="*/ 47473 h 95158"/>
                <a:gd name="connsiteX1" fmla="*/ 47686 w 95159"/>
                <a:gd name="connsiteY1" fmla="*/ 95159 h 95158"/>
                <a:gd name="connsiteX2" fmla="*/ 0 w 95159"/>
                <a:gd name="connsiteY2" fmla="*/ 47686 h 95158"/>
                <a:gd name="connsiteX3" fmla="*/ 47473 w 95159"/>
                <a:gd name="connsiteY3" fmla="*/ 0 h 95158"/>
                <a:gd name="connsiteX4" fmla="*/ 47686 w 95159"/>
                <a:gd name="connsiteY4" fmla="*/ 0 h 95158"/>
                <a:gd name="connsiteX5" fmla="*/ 95159 w 95159"/>
                <a:gd name="connsiteY5" fmla="*/ 47473 h 95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159" h="95158">
                  <a:moveTo>
                    <a:pt x="95159" y="47473"/>
                  </a:moveTo>
                  <a:cubicBezTo>
                    <a:pt x="95223" y="73748"/>
                    <a:pt x="73962" y="95095"/>
                    <a:pt x="47686" y="95159"/>
                  </a:cubicBezTo>
                  <a:cubicBezTo>
                    <a:pt x="21411" y="95212"/>
                    <a:pt x="65" y="73961"/>
                    <a:pt x="0" y="47686"/>
                  </a:cubicBezTo>
                  <a:cubicBezTo>
                    <a:pt x="-53" y="21411"/>
                    <a:pt x="21197" y="64"/>
                    <a:pt x="47473" y="0"/>
                  </a:cubicBezTo>
                  <a:cubicBezTo>
                    <a:pt x="47548" y="0"/>
                    <a:pt x="47612" y="0"/>
                    <a:pt x="47686" y="0"/>
                  </a:cubicBezTo>
                  <a:cubicBezTo>
                    <a:pt x="73876" y="53"/>
                    <a:pt x="95106" y="21283"/>
                    <a:pt x="95159" y="47473"/>
                  </a:cubicBezTo>
                  <a:close/>
                </a:path>
              </a:pathLst>
            </a:custGeom>
            <a:solidFill>
              <a:schemeClr val="bg1">
                <a:lumMod val="50000"/>
              </a:schemeClr>
            </a:solidFill>
            <a:ln w="106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TextBox 34">
              <a:extLst>
                <a:ext uri="{FF2B5EF4-FFF2-40B4-BE49-F238E27FC236}">
                  <a16:creationId xmlns:a16="http://schemas.microsoft.com/office/drawing/2014/main" id="{00CCA1ED-3344-4999-A063-E98693F6282E}"/>
                </a:ext>
              </a:extLst>
            </p:cNvPr>
            <p:cNvSpPr txBox="1"/>
            <p:nvPr/>
          </p:nvSpPr>
          <p:spPr>
            <a:xfrm>
              <a:off x="691422" y="4592488"/>
              <a:ext cx="2286240" cy="75484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400" b="1"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Profiling</a:t>
              </a:r>
              <a:endParaRPr kumimoji="0" lang="en-US"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Analyze data structure and quality.</a:t>
              </a:r>
            </a:p>
          </p:txBody>
        </p:sp>
        <p:sp>
          <p:nvSpPr>
            <p:cNvPr id="87" name="TextBox 35">
              <a:extLst>
                <a:ext uri="{FF2B5EF4-FFF2-40B4-BE49-F238E27FC236}">
                  <a16:creationId xmlns:a16="http://schemas.microsoft.com/office/drawing/2014/main" id="{D9D39FF6-EF0C-44D7-AFB1-0D45AEE73412}"/>
                </a:ext>
              </a:extLst>
            </p:cNvPr>
            <p:cNvSpPr txBox="1"/>
            <p:nvPr/>
          </p:nvSpPr>
          <p:spPr>
            <a:xfrm>
              <a:off x="3380723" y="4592488"/>
              <a:ext cx="1819717" cy="9607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400" b="1"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Handle Missing Values</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 Fill or estimate missing data.</a:t>
              </a:r>
            </a:p>
          </p:txBody>
        </p:sp>
        <p:sp>
          <p:nvSpPr>
            <p:cNvPr id="88" name="TextBox 36">
              <a:extLst>
                <a:ext uri="{FF2B5EF4-FFF2-40B4-BE49-F238E27FC236}">
                  <a16:creationId xmlns:a16="http://schemas.microsoft.com/office/drawing/2014/main" id="{2B0110F1-0487-433E-AF59-DD69CC308E83}"/>
                </a:ext>
              </a:extLst>
            </p:cNvPr>
            <p:cNvSpPr txBox="1"/>
            <p:nvPr/>
          </p:nvSpPr>
          <p:spPr>
            <a:xfrm>
              <a:off x="5439505" y="4592488"/>
              <a:ext cx="1938350" cy="75484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400" b="1"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Outlier Handling</a:t>
              </a:r>
              <a:r>
                <a:rPr kumimoji="0" lang="en-US"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 </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Address unusual data points.</a:t>
              </a:r>
            </a:p>
          </p:txBody>
        </p:sp>
        <p:sp>
          <p:nvSpPr>
            <p:cNvPr id="89" name="TextBox 37">
              <a:extLst>
                <a:ext uri="{FF2B5EF4-FFF2-40B4-BE49-F238E27FC236}">
                  <a16:creationId xmlns:a16="http://schemas.microsoft.com/office/drawing/2014/main" id="{F09A56E1-1B6F-40B3-BC21-917C96966D86}"/>
                </a:ext>
              </a:extLst>
            </p:cNvPr>
            <p:cNvSpPr txBox="1"/>
            <p:nvPr/>
          </p:nvSpPr>
          <p:spPr>
            <a:xfrm>
              <a:off x="7573107" y="4592488"/>
              <a:ext cx="1625234" cy="75484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400" b="1"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Validation</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Check data for accuracy.</a:t>
              </a:r>
            </a:p>
          </p:txBody>
        </p:sp>
        <p:sp>
          <p:nvSpPr>
            <p:cNvPr id="91" name="Rectangle 90">
              <a:extLst>
                <a:ext uri="{FF2B5EF4-FFF2-40B4-BE49-F238E27FC236}">
                  <a16:creationId xmlns:a16="http://schemas.microsoft.com/office/drawing/2014/main" id="{253239F0-33CB-43CF-BFFD-0BDADAC24CDD}"/>
                </a:ext>
              </a:extLst>
            </p:cNvPr>
            <p:cNvSpPr>
              <a:spLocks noChangeArrowheads="1"/>
            </p:cNvSpPr>
            <p:nvPr/>
          </p:nvSpPr>
          <p:spPr bwMode="auto">
            <a:xfrm>
              <a:off x="9372017" y="4561824"/>
              <a:ext cx="1772356" cy="666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ts val="400"/>
                </a:spcBef>
                <a:spcAft>
                  <a:spcPct val="0"/>
                </a:spcAft>
                <a:buClrTx/>
                <a:buSzTx/>
                <a:buFontTx/>
                <a:buNone/>
                <a:tabLst/>
                <a:defRPr/>
              </a:pPr>
              <a:r>
                <a:rPr kumimoji="0" lang="en-US" altLang="en-US" sz="1400" b="1"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De-duplication</a:t>
              </a:r>
            </a:p>
            <a:p>
              <a:pPr marL="0" marR="0" lvl="0" indent="0" algn="ctr" defTabSz="914400" rtl="0" eaLnBrk="0" fontAlgn="base" latinLnBrk="0" hangingPunct="0">
                <a:lnSpc>
                  <a:spcPct val="100000"/>
                </a:lnSpc>
                <a:spcBef>
                  <a:spcPts val="400"/>
                </a:spcBef>
                <a:spcAft>
                  <a:spcPct val="0"/>
                </a:spcAft>
                <a:buClrTx/>
                <a:buSzTx/>
                <a:buFontTx/>
                <a:buNone/>
                <a:tabLst/>
                <a:defRPr/>
              </a:pPr>
              <a:r>
                <a:rPr kumimoji="0" lang="en-US" altLang="en-US"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Remove redundant entries.</a:t>
              </a:r>
            </a:p>
          </p:txBody>
        </p:sp>
        <p:pic>
          <p:nvPicPr>
            <p:cNvPr id="94" name="Picture 93" descr="Profiling - Free social icons">
              <a:extLst>
                <a:ext uri="{FF2B5EF4-FFF2-40B4-BE49-F238E27FC236}">
                  <a16:creationId xmlns:a16="http://schemas.microsoft.com/office/drawing/2014/main" id="{85716FFF-1C77-4262-8ACB-AA45E213C7D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11564" y="3135557"/>
              <a:ext cx="603504" cy="603504"/>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descr="Missing Data Icons - Free SVG &amp; PNG Missing Data Images - Noun Project">
              <a:extLst>
                <a:ext uri="{FF2B5EF4-FFF2-40B4-BE49-F238E27FC236}">
                  <a16:creationId xmlns:a16="http://schemas.microsoft.com/office/drawing/2014/main" id="{ED8352C9-59DA-4EE9-937C-E46AC45C715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820244" y="3135133"/>
              <a:ext cx="603504" cy="603504"/>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descr="Outlier Icons - Free SVG &amp; PNG Outlier Images - Noun Project">
              <a:extLst>
                <a:ext uri="{FF2B5EF4-FFF2-40B4-BE49-F238E27FC236}">
                  <a16:creationId xmlns:a16="http://schemas.microsoft.com/office/drawing/2014/main" id="{980AA671-6D76-4787-9BFD-A44F29923F6C}"/>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828924" y="3134989"/>
              <a:ext cx="603504" cy="603504"/>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96" descr="Validation - Free files and folders icons">
              <a:extLst>
                <a:ext uri="{FF2B5EF4-FFF2-40B4-BE49-F238E27FC236}">
                  <a16:creationId xmlns:a16="http://schemas.microsoft.com/office/drawing/2014/main" id="{FA9C14E7-D930-4625-BC7A-E8C07C57203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836741" y="3134843"/>
              <a:ext cx="603504" cy="603504"/>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Duplicate - Free interface icons">
              <a:extLst>
                <a:ext uri="{FF2B5EF4-FFF2-40B4-BE49-F238E27FC236}">
                  <a16:creationId xmlns:a16="http://schemas.microsoft.com/office/drawing/2014/main" id="{9C695AC1-7383-4979-82D7-71F652FCFD23}"/>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845741" y="3131268"/>
              <a:ext cx="603504" cy="603504"/>
            </a:xfrm>
            <a:prstGeom prst="rect">
              <a:avLst/>
            </a:prstGeom>
            <a:noFill/>
            <a:extLst>
              <a:ext uri="{909E8E84-426E-40DD-AFC4-6F175D3DCCD1}">
                <a14:hiddenFill xmlns:a14="http://schemas.microsoft.com/office/drawing/2010/main">
                  <a:solidFill>
                    <a:srgbClr val="FFFFFF"/>
                  </a:solidFill>
                </a14:hiddenFill>
              </a:ext>
            </a:extLst>
          </p:spPr>
        </p:pic>
      </p:grpSp>
      <p:sp>
        <p:nvSpPr>
          <p:cNvPr id="125" name="Rectangle 124">
            <a:extLst>
              <a:ext uri="{FF2B5EF4-FFF2-40B4-BE49-F238E27FC236}">
                <a16:creationId xmlns:a16="http://schemas.microsoft.com/office/drawing/2014/main" id="{F7AC432C-E102-40E1-A099-BD712A11FD96}"/>
              </a:ext>
            </a:extLst>
          </p:cNvPr>
          <p:cNvSpPr/>
          <p:nvPr/>
        </p:nvSpPr>
        <p:spPr>
          <a:xfrm flipH="1">
            <a:off x="8381523" y="1060229"/>
            <a:ext cx="45719" cy="6731832"/>
          </a:xfrm>
          <a:prstGeom prst="rect">
            <a:avLst/>
          </a:prstGeom>
          <a:solidFill>
            <a:srgbClr val="548235">
              <a:alpha val="50000"/>
            </a:srgbClr>
          </a:solidFill>
          <a:ln w="15875" cap="rnd">
            <a:solidFill>
              <a:schemeClr val="accent6">
                <a:lumMod val="7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6" name="Group 125">
            <a:extLst>
              <a:ext uri="{FF2B5EF4-FFF2-40B4-BE49-F238E27FC236}">
                <a16:creationId xmlns:a16="http://schemas.microsoft.com/office/drawing/2014/main" id="{84E748CD-8EEE-4EDA-9E25-7EB601A6ECD5}"/>
              </a:ext>
            </a:extLst>
          </p:cNvPr>
          <p:cNvGrpSpPr/>
          <p:nvPr/>
        </p:nvGrpSpPr>
        <p:grpSpPr>
          <a:xfrm>
            <a:off x="161293" y="4158404"/>
            <a:ext cx="7964127" cy="2909713"/>
            <a:chOff x="201658" y="4906596"/>
            <a:chExt cx="7964127" cy="2909713"/>
          </a:xfrm>
        </p:grpSpPr>
        <p:sp>
          <p:nvSpPr>
            <p:cNvPr id="127" name="Rectangle 126">
              <a:extLst>
                <a:ext uri="{FF2B5EF4-FFF2-40B4-BE49-F238E27FC236}">
                  <a16:creationId xmlns:a16="http://schemas.microsoft.com/office/drawing/2014/main" id="{656D7809-886D-416C-83D4-AACB2283ADE0}"/>
                </a:ext>
              </a:extLst>
            </p:cNvPr>
            <p:cNvSpPr/>
            <p:nvPr/>
          </p:nvSpPr>
          <p:spPr>
            <a:xfrm>
              <a:off x="210730" y="4912834"/>
              <a:ext cx="7955055" cy="2879226"/>
            </a:xfrm>
            <a:prstGeom prst="rect">
              <a:avLst/>
            </a:prstGeom>
            <a:solidFill>
              <a:srgbClr val="00B050"/>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9F8BC9C4-0817-4D17-BC5F-986DC879923F}"/>
                </a:ext>
              </a:extLst>
            </p:cNvPr>
            <p:cNvSpPr/>
            <p:nvPr/>
          </p:nvSpPr>
          <p:spPr>
            <a:xfrm>
              <a:off x="201658" y="4906596"/>
              <a:ext cx="7804147" cy="2747843"/>
            </a:xfrm>
            <a:prstGeom prst="rect">
              <a:avLst/>
            </a:prstGeom>
            <a:solidFill>
              <a:srgbClr val="E0F6EE"/>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TextBox 128">
              <a:extLst>
                <a:ext uri="{FF2B5EF4-FFF2-40B4-BE49-F238E27FC236}">
                  <a16:creationId xmlns:a16="http://schemas.microsoft.com/office/drawing/2014/main" id="{0320FA76-6491-4216-A818-266748B5808E}"/>
                </a:ext>
              </a:extLst>
            </p:cNvPr>
            <p:cNvSpPr txBox="1"/>
            <p:nvPr/>
          </p:nvSpPr>
          <p:spPr>
            <a:xfrm>
              <a:off x="256449" y="4953987"/>
              <a:ext cx="7488986" cy="2862322"/>
            </a:xfrm>
            <a:prstGeom prst="rect">
              <a:avLst/>
            </a:prstGeom>
            <a:noFill/>
          </p:spPr>
          <p:txBody>
            <a:bodyPr wrap="square" rtlCol="0">
              <a:sp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Initial Auditing :</a:t>
              </a:r>
              <a:r>
                <a:rPr lang="en-US" sz="1800" b="1" dirty="0">
                  <a:latin typeface="Times New Roman" panose="02020603050405020304" pitchFamily="18" charset="0"/>
                  <a:ea typeface="Geist" pitchFamily="34" charset="-122"/>
                  <a:cs typeface="Times New Roman" panose="02020603050405020304" pitchFamily="18" charset="0"/>
                </a:rPr>
                <a:t> </a:t>
              </a:r>
            </a:p>
            <a:p>
              <a:pPr marL="742950" lvl="1" indent="-285750">
                <a:buFont typeface="Arial" panose="020B0604020202020204" pitchFamily="34" charset="0"/>
                <a:buChar char="•"/>
              </a:pPr>
              <a:r>
                <a:rPr lang="en-US" b="1" dirty="0">
                  <a:latin typeface="Times New Roman" panose="02020603050405020304" pitchFamily="18" charset="0"/>
                  <a:ea typeface="Geist" pitchFamily="34" charset="-122"/>
                  <a:cs typeface="Times New Roman" panose="02020603050405020304" pitchFamily="18" charset="0"/>
                </a:rPr>
                <a:t>~12% missing values</a:t>
              </a:r>
              <a:r>
                <a:rPr lang="en-US" dirty="0">
                  <a:latin typeface="Times New Roman" panose="02020603050405020304" pitchFamily="18" charset="0"/>
                  <a:ea typeface="Geist" pitchFamily="34" charset="-122"/>
                  <a:cs typeface="Times New Roman" panose="02020603050405020304" pitchFamily="18" charset="0"/>
                </a:rPr>
                <a:t> in sales, purchase and inventory.</a:t>
              </a:r>
            </a:p>
            <a:p>
              <a:pPr marL="742950" lvl="1" indent="-285750">
                <a:buFont typeface="Arial" panose="020B0604020202020204" pitchFamily="34" charset="0"/>
                <a:buChar char="•"/>
              </a:pPr>
              <a:r>
                <a:rPr lang="en-US" b="1" dirty="0">
                  <a:latin typeface="Times New Roman" panose="02020603050405020304" pitchFamily="18" charset="0"/>
                  <a:ea typeface="Geist" pitchFamily="34" charset="-122"/>
                  <a:cs typeface="Times New Roman" panose="02020603050405020304" pitchFamily="18" charset="0"/>
                </a:rPr>
                <a:t>~8% duplicate records</a:t>
              </a:r>
              <a:r>
                <a:rPr lang="en-US" dirty="0">
                  <a:latin typeface="Times New Roman" panose="02020603050405020304" pitchFamily="18" charset="0"/>
                  <a:ea typeface="Geist" pitchFamily="34" charset="-122"/>
                  <a:cs typeface="Times New Roman" panose="02020603050405020304" pitchFamily="18" charset="0"/>
                </a:rPr>
                <a:t> across sheets.</a:t>
              </a:r>
            </a:p>
            <a:p>
              <a:pPr marL="742950" lvl="1" indent="-285750">
                <a:buFont typeface="Arial" panose="020B0604020202020204" pitchFamily="34" charset="0"/>
                <a:buChar char="•"/>
              </a:pPr>
              <a:r>
                <a:rPr lang="en-US" dirty="0">
                  <a:latin typeface="Times New Roman" panose="02020603050405020304" pitchFamily="18" charset="0"/>
                  <a:ea typeface="Geist" pitchFamily="34" charset="-122"/>
                  <a:cs typeface="Times New Roman" panose="02020603050405020304" pitchFamily="18" charset="0"/>
                </a:rPr>
                <a:t>Inconsistent formats in dates, units, product names, customer types, and regions.</a:t>
              </a:r>
            </a:p>
            <a:p>
              <a:pPr marL="742950" lvl="1" indent="-285750">
                <a:buFont typeface="Arial" panose="020B0604020202020204" pitchFamily="34" charset="0"/>
                <a:buChar char="•"/>
              </a:pPr>
              <a:r>
                <a:rPr lang="en-US" dirty="0">
                  <a:latin typeface="Times New Roman" panose="02020603050405020304" pitchFamily="18" charset="0"/>
                  <a:ea typeface="Geist" pitchFamily="34" charset="-122"/>
                  <a:cs typeface="Times New Roman" panose="02020603050405020304" pitchFamily="18" charset="0"/>
                </a:rPr>
                <a:t>Errors in numerical fields (Ex- negative stock, varying prices).</a:t>
              </a: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Results After Pre-Process:</a:t>
              </a:r>
            </a:p>
            <a:p>
              <a:pPr marL="742950" lvl="1" indent="-285750">
                <a:buFont typeface="Arial" panose="020B0604020202020204" pitchFamily="34" charset="0"/>
                <a:buChar char="•"/>
              </a:pPr>
              <a:r>
                <a:rPr lang="en-US" sz="1800" dirty="0">
                  <a:latin typeface="Times New Roman" panose="02020603050405020304" pitchFamily="18" charset="0"/>
                  <a:ea typeface="Geist" pitchFamily="34" charset="-122"/>
                  <a:cs typeface="Times New Roman" panose="02020603050405020304" pitchFamily="18" charset="0"/>
                </a:rPr>
                <a:t>Achieved </a:t>
              </a:r>
              <a:r>
                <a:rPr lang="en-US" sz="1800" b="1" dirty="0">
                  <a:latin typeface="Times New Roman" panose="02020603050405020304" pitchFamily="18" charset="0"/>
                  <a:ea typeface="Geist" pitchFamily="34" charset="-122"/>
                  <a:cs typeface="Times New Roman" panose="02020603050405020304" pitchFamily="18" charset="0"/>
                </a:rPr>
                <a:t>98% dataset completeness</a:t>
              </a:r>
              <a:r>
                <a:rPr lang="en-US" sz="1800" dirty="0">
                  <a:latin typeface="Times New Roman" panose="02020603050405020304" pitchFamily="18" charset="0"/>
                  <a:ea typeface="Geist" pitchFamily="34" charset="-122"/>
                  <a:cs typeface="Times New Roman" panose="02020603050405020304" pitchFamily="18" charset="0"/>
                </a:rPr>
                <a:t> with high reliability. Eliminated ambiguities, ensuring robust statistical analysis and a cleaned data.</a:t>
              </a:r>
              <a:endParaRPr lang="en-I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grpSp>
      <p:sp>
        <p:nvSpPr>
          <p:cNvPr id="130" name="TextBox 129">
            <a:extLst>
              <a:ext uri="{FF2B5EF4-FFF2-40B4-BE49-F238E27FC236}">
                <a16:creationId xmlns:a16="http://schemas.microsoft.com/office/drawing/2014/main" id="{79BBBEA8-C6AF-4272-ABB6-6285F2F65A51}"/>
              </a:ext>
            </a:extLst>
          </p:cNvPr>
          <p:cNvSpPr txBox="1"/>
          <p:nvPr/>
        </p:nvSpPr>
        <p:spPr>
          <a:xfrm>
            <a:off x="0" y="7872812"/>
            <a:ext cx="14630400" cy="369332"/>
          </a:xfrm>
          <a:prstGeom prst="rect">
            <a:avLst/>
          </a:prstGeom>
          <a:noFill/>
        </p:spPr>
        <p:txBody>
          <a:bodyPr wrap="square" rtlCol="0">
            <a:spAutoFit/>
          </a:bodyPr>
          <a:lstStyle/>
          <a:p>
            <a:r>
              <a:rPr lang="en-IN" sz="900" dirty="0">
                <a:latin typeface="Times New Roman" panose="02020603050405020304" pitchFamily="18" charset="0"/>
                <a:cs typeface="Times New Roman" panose="02020603050405020304" pitchFamily="18" charset="0"/>
              </a:rPr>
              <a:t>**Key- Revenue Vs. Sales to asses correlation between sales and revenue. Profit Margin, is being use for  contribution of profit on sales. ABC analysis for identifying key performing products. trend analysis for demand forecasting used ARIMA  model (7 days Moving Avg). Survey for feedback analysis</a:t>
            </a:r>
            <a:r>
              <a:rPr lang="en-IN" dirty="0">
                <a:latin typeface="Times New Roman" panose="02020603050405020304" pitchFamily="18" charset="0"/>
                <a:cs typeface="Times New Roman" panose="02020603050405020304" pitchFamily="18" charset="0"/>
              </a:rPr>
              <a:t>.     5</a:t>
            </a:r>
            <a:endParaRPr lang="en-US" sz="900" dirty="0">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DDC5BA68-314F-481E-A69E-23714B285BA2}"/>
              </a:ext>
            </a:extLst>
          </p:cNvPr>
          <p:cNvGrpSpPr/>
          <p:nvPr/>
        </p:nvGrpSpPr>
        <p:grpSpPr>
          <a:xfrm>
            <a:off x="8933361" y="1170004"/>
            <a:ext cx="5548630" cy="5741816"/>
            <a:chOff x="8933361" y="1170004"/>
            <a:chExt cx="5548630" cy="5741816"/>
          </a:xfrm>
        </p:grpSpPr>
        <p:grpSp>
          <p:nvGrpSpPr>
            <p:cNvPr id="99" name="Group 98">
              <a:extLst>
                <a:ext uri="{FF2B5EF4-FFF2-40B4-BE49-F238E27FC236}">
                  <a16:creationId xmlns:a16="http://schemas.microsoft.com/office/drawing/2014/main" id="{CE928FAD-1DA2-4BCE-B4EB-6F00D8A97047}"/>
                </a:ext>
              </a:extLst>
            </p:cNvPr>
            <p:cNvGrpSpPr/>
            <p:nvPr/>
          </p:nvGrpSpPr>
          <p:grpSpPr>
            <a:xfrm>
              <a:off x="8933361" y="1170004"/>
              <a:ext cx="5548630" cy="5741816"/>
              <a:chOff x="3698979" y="1397642"/>
              <a:chExt cx="4964028" cy="5150261"/>
            </a:xfrm>
          </p:grpSpPr>
          <p:sp>
            <p:nvSpPr>
              <p:cNvPr id="100" name="Freeform: Shape 99">
                <a:extLst>
                  <a:ext uri="{FF2B5EF4-FFF2-40B4-BE49-F238E27FC236}">
                    <a16:creationId xmlns:a16="http://schemas.microsoft.com/office/drawing/2014/main" id="{8835C842-B2E7-444F-8775-EA2E5FCBB24F}"/>
                  </a:ext>
                </a:extLst>
              </p:cNvPr>
              <p:cNvSpPr/>
              <p:nvPr/>
            </p:nvSpPr>
            <p:spPr>
              <a:xfrm>
                <a:off x="5274615" y="1397642"/>
                <a:ext cx="1812755" cy="1569865"/>
              </a:xfrm>
              <a:custGeom>
                <a:avLst/>
                <a:gdLst>
                  <a:gd name="connsiteX0" fmla="*/ 453123 w 1812755"/>
                  <a:gd name="connsiteY0" fmla="*/ 1569866 h 1569865"/>
                  <a:gd name="connsiteX1" fmla="*/ 0 w 1812755"/>
                  <a:gd name="connsiteY1" fmla="*/ 784933 h 1569865"/>
                  <a:gd name="connsiteX2" fmla="*/ 453123 w 1812755"/>
                  <a:gd name="connsiteY2" fmla="*/ 0 h 1569865"/>
                  <a:gd name="connsiteX3" fmla="*/ 1359632 w 1812755"/>
                  <a:gd name="connsiteY3" fmla="*/ 0 h 1569865"/>
                  <a:gd name="connsiteX4" fmla="*/ 1812756 w 1812755"/>
                  <a:gd name="connsiteY4" fmla="*/ 784933 h 1569865"/>
                  <a:gd name="connsiteX5" fmla="*/ 1359632 w 1812755"/>
                  <a:gd name="connsiteY5" fmla="*/ 1569866 h 1569865"/>
                  <a:gd name="connsiteX6" fmla="*/ 453123 w 1812755"/>
                  <a:gd name="connsiteY6" fmla="*/ 1569866 h 156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755" h="1569865">
                    <a:moveTo>
                      <a:pt x="453123" y="1569866"/>
                    </a:moveTo>
                    <a:lnTo>
                      <a:pt x="0" y="784933"/>
                    </a:lnTo>
                    <a:lnTo>
                      <a:pt x="453123" y="0"/>
                    </a:lnTo>
                    <a:lnTo>
                      <a:pt x="1359632" y="0"/>
                    </a:lnTo>
                    <a:lnTo>
                      <a:pt x="1812756" y="784933"/>
                    </a:lnTo>
                    <a:lnTo>
                      <a:pt x="1359632" y="1569866"/>
                    </a:lnTo>
                    <a:lnTo>
                      <a:pt x="453123" y="1569866"/>
                    </a:lnTo>
                    <a:close/>
                  </a:path>
                </a:pathLst>
              </a:custGeom>
              <a:solidFill>
                <a:schemeClr val="bg1"/>
              </a:solidFill>
              <a:ln w="13094" cap="flat">
                <a:solidFill>
                  <a:schemeClr val="bg1"/>
                </a:solidFill>
                <a:prstDash val="solid"/>
                <a:miter/>
              </a:ln>
              <a:effectLst>
                <a:outerShdw blurRad="50800" sx="102000" sy="102000" algn="ctr" rotWithShape="0">
                  <a:prstClr val="black">
                    <a:alpha val="16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Shape 100">
                <a:extLst>
                  <a:ext uri="{FF2B5EF4-FFF2-40B4-BE49-F238E27FC236}">
                    <a16:creationId xmlns:a16="http://schemas.microsoft.com/office/drawing/2014/main" id="{0C7C10CC-69D8-45D0-A0A8-A6B7B7D349E7}"/>
                  </a:ext>
                </a:extLst>
              </p:cNvPr>
              <p:cNvSpPr/>
              <p:nvPr/>
            </p:nvSpPr>
            <p:spPr>
              <a:xfrm>
                <a:off x="5480127" y="1575612"/>
                <a:ext cx="1401731" cy="1214055"/>
              </a:xfrm>
              <a:custGeom>
                <a:avLst/>
                <a:gdLst>
                  <a:gd name="connsiteX0" fmla="*/ 350433 w 1401731"/>
                  <a:gd name="connsiteY0" fmla="*/ 1214056 h 1214055"/>
                  <a:gd name="connsiteX1" fmla="*/ 0 w 1401731"/>
                  <a:gd name="connsiteY1" fmla="*/ 606962 h 1214055"/>
                  <a:gd name="connsiteX2" fmla="*/ 350433 w 1401731"/>
                  <a:gd name="connsiteY2" fmla="*/ 0 h 1214055"/>
                  <a:gd name="connsiteX3" fmla="*/ 1051299 w 1401731"/>
                  <a:gd name="connsiteY3" fmla="*/ 0 h 1214055"/>
                  <a:gd name="connsiteX4" fmla="*/ 1401732 w 1401731"/>
                  <a:gd name="connsiteY4" fmla="*/ 606962 h 1214055"/>
                  <a:gd name="connsiteX5" fmla="*/ 1051299 w 1401731"/>
                  <a:gd name="connsiteY5" fmla="*/ 1214056 h 1214055"/>
                  <a:gd name="connsiteX6" fmla="*/ 350433 w 1401731"/>
                  <a:gd name="connsiteY6" fmla="*/ 1214056 h 121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731" h="1214055">
                    <a:moveTo>
                      <a:pt x="350433" y="1214056"/>
                    </a:moveTo>
                    <a:lnTo>
                      <a:pt x="0" y="606962"/>
                    </a:lnTo>
                    <a:lnTo>
                      <a:pt x="350433" y="0"/>
                    </a:lnTo>
                    <a:lnTo>
                      <a:pt x="1051299" y="0"/>
                    </a:lnTo>
                    <a:lnTo>
                      <a:pt x="1401732" y="606962"/>
                    </a:lnTo>
                    <a:lnTo>
                      <a:pt x="1051299" y="1214056"/>
                    </a:lnTo>
                    <a:lnTo>
                      <a:pt x="350433" y="1214056"/>
                    </a:lnTo>
                    <a:close/>
                  </a:path>
                </a:pathLst>
              </a:custGeom>
              <a:solidFill>
                <a:schemeClr val="accent6"/>
              </a:solidFill>
              <a:ln w="13094"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Shape 101">
                <a:extLst>
                  <a:ext uri="{FF2B5EF4-FFF2-40B4-BE49-F238E27FC236}">
                    <a16:creationId xmlns:a16="http://schemas.microsoft.com/office/drawing/2014/main" id="{56CEB3CB-D7C4-4348-B405-169A7C560EF1}"/>
                  </a:ext>
                </a:extLst>
              </p:cNvPr>
              <p:cNvSpPr/>
              <p:nvPr/>
            </p:nvSpPr>
            <p:spPr>
              <a:xfrm>
                <a:off x="5593703" y="1673975"/>
                <a:ext cx="1174579" cy="1017199"/>
              </a:xfrm>
              <a:custGeom>
                <a:avLst/>
                <a:gdLst>
                  <a:gd name="connsiteX0" fmla="*/ 293645 w 1174579"/>
                  <a:gd name="connsiteY0" fmla="*/ 1017200 h 1017199"/>
                  <a:gd name="connsiteX1" fmla="*/ 0 w 1174579"/>
                  <a:gd name="connsiteY1" fmla="*/ 508600 h 1017199"/>
                  <a:gd name="connsiteX2" fmla="*/ 293645 w 1174579"/>
                  <a:gd name="connsiteY2" fmla="*/ 0 h 1017199"/>
                  <a:gd name="connsiteX3" fmla="*/ 880935 w 1174579"/>
                  <a:gd name="connsiteY3" fmla="*/ 0 h 1017199"/>
                  <a:gd name="connsiteX4" fmla="*/ 1174580 w 1174579"/>
                  <a:gd name="connsiteY4" fmla="*/ 508600 h 1017199"/>
                  <a:gd name="connsiteX5" fmla="*/ 880935 w 1174579"/>
                  <a:gd name="connsiteY5" fmla="*/ 1017200 h 1017199"/>
                  <a:gd name="connsiteX6" fmla="*/ 293645 w 1174579"/>
                  <a:gd name="connsiteY6" fmla="*/ 1017200 h 101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579" h="1017199">
                    <a:moveTo>
                      <a:pt x="293645" y="1017200"/>
                    </a:moveTo>
                    <a:lnTo>
                      <a:pt x="0" y="508600"/>
                    </a:lnTo>
                    <a:lnTo>
                      <a:pt x="293645" y="0"/>
                    </a:lnTo>
                    <a:lnTo>
                      <a:pt x="880935" y="0"/>
                    </a:lnTo>
                    <a:lnTo>
                      <a:pt x="1174580" y="508600"/>
                    </a:lnTo>
                    <a:lnTo>
                      <a:pt x="880935" y="1017200"/>
                    </a:lnTo>
                    <a:lnTo>
                      <a:pt x="293645" y="1017200"/>
                    </a:lnTo>
                    <a:close/>
                  </a:path>
                </a:pathLst>
              </a:custGeom>
              <a:noFill/>
              <a:ln w="13094" cap="flat">
                <a:solidFill>
                  <a:srgbClr val="FFFFFF"/>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Shape 102">
                <a:extLst>
                  <a:ext uri="{FF2B5EF4-FFF2-40B4-BE49-F238E27FC236}">
                    <a16:creationId xmlns:a16="http://schemas.microsoft.com/office/drawing/2014/main" id="{301E5068-D44E-4CC4-ACEB-2388BB7521D3}"/>
                  </a:ext>
                </a:extLst>
              </p:cNvPr>
              <p:cNvSpPr/>
              <p:nvPr/>
            </p:nvSpPr>
            <p:spPr>
              <a:xfrm>
                <a:off x="5274615" y="4977906"/>
                <a:ext cx="1812755" cy="1569997"/>
              </a:xfrm>
              <a:custGeom>
                <a:avLst/>
                <a:gdLst>
                  <a:gd name="connsiteX0" fmla="*/ 453123 w 1812755"/>
                  <a:gd name="connsiteY0" fmla="*/ 1569997 h 1569997"/>
                  <a:gd name="connsiteX1" fmla="*/ 0 w 1812755"/>
                  <a:gd name="connsiteY1" fmla="*/ 785064 h 1569997"/>
                  <a:gd name="connsiteX2" fmla="*/ 453123 w 1812755"/>
                  <a:gd name="connsiteY2" fmla="*/ 0 h 1569997"/>
                  <a:gd name="connsiteX3" fmla="*/ 1359632 w 1812755"/>
                  <a:gd name="connsiteY3" fmla="*/ 0 h 1569997"/>
                  <a:gd name="connsiteX4" fmla="*/ 1812756 w 1812755"/>
                  <a:gd name="connsiteY4" fmla="*/ 785064 h 1569997"/>
                  <a:gd name="connsiteX5" fmla="*/ 1359632 w 1812755"/>
                  <a:gd name="connsiteY5" fmla="*/ 1569997 h 1569997"/>
                  <a:gd name="connsiteX6" fmla="*/ 453123 w 1812755"/>
                  <a:gd name="connsiteY6" fmla="*/ 1569997 h 156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755" h="1569997">
                    <a:moveTo>
                      <a:pt x="453123" y="1569997"/>
                    </a:moveTo>
                    <a:lnTo>
                      <a:pt x="0" y="785064"/>
                    </a:lnTo>
                    <a:lnTo>
                      <a:pt x="453123" y="0"/>
                    </a:lnTo>
                    <a:lnTo>
                      <a:pt x="1359632" y="0"/>
                    </a:lnTo>
                    <a:lnTo>
                      <a:pt x="1812756" y="785064"/>
                    </a:lnTo>
                    <a:lnTo>
                      <a:pt x="1359632" y="1569997"/>
                    </a:lnTo>
                    <a:lnTo>
                      <a:pt x="453123" y="1569997"/>
                    </a:lnTo>
                    <a:close/>
                  </a:path>
                </a:pathLst>
              </a:custGeom>
              <a:solidFill>
                <a:schemeClr val="bg1"/>
              </a:solidFill>
              <a:ln w="13094" cap="flat">
                <a:solidFill>
                  <a:schemeClr val="bg1"/>
                </a:solidFill>
                <a:prstDash val="solid"/>
                <a:miter/>
              </a:ln>
              <a:effectLst>
                <a:outerShdw blurRad="50800" sx="102000" sy="102000" algn="ctr" rotWithShape="0">
                  <a:prstClr val="black">
                    <a:alpha val="16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Shape 103">
                <a:extLst>
                  <a:ext uri="{FF2B5EF4-FFF2-40B4-BE49-F238E27FC236}">
                    <a16:creationId xmlns:a16="http://schemas.microsoft.com/office/drawing/2014/main" id="{1836E0B3-A06C-46A8-A1A0-3436DB8DA886}"/>
                  </a:ext>
                </a:extLst>
              </p:cNvPr>
              <p:cNvSpPr/>
              <p:nvPr/>
            </p:nvSpPr>
            <p:spPr>
              <a:xfrm>
                <a:off x="5480127" y="5156401"/>
                <a:ext cx="1401731" cy="1214055"/>
              </a:xfrm>
              <a:custGeom>
                <a:avLst/>
                <a:gdLst>
                  <a:gd name="connsiteX0" fmla="*/ 350433 w 1401731"/>
                  <a:gd name="connsiteY0" fmla="*/ 1214056 h 1214055"/>
                  <a:gd name="connsiteX1" fmla="*/ 0 w 1401731"/>
                  <a:gd name="connsiteY1" fmla="*/ 606962 h 1214055"/>
                  <a:gd name="connsiteX2" fmla="*/ 350433 w 1401731"/>
                  <a:gd name="connsiteY2" fmla="*/ 0 h 1214055"/>
                  <a:gd name="connsiteX3" fmla="*/ 1051299 w 1401731"/>
                  <a:gd name="connsiteY3" fmla="*/ 0 h 1214055"/>
                  <a:gd name="connsiteX4" fmla="*/ 1401732 w 1401731"/>
                  <a:gd name="connsiteY4" fmla="*/ 606962 h 1214055"/>
                  <a:gd name="connsiteX5" fmla="*/ 1051299 w 1401731"/>
                  <a:gd name="connsiteY5" fmla="*/ 1214056 h 1214055"/>
                  <a:gd name="connsiteX6" fmla="*/ 350433 w 1401731"/>
                  <a:gd name="connsiteY6" fmla="*/ 1214056 h 121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731" h="1214055">
                    <a:moveTo>
                      <a:pt x="350433" y="1214056"/>
                    </a:moveTo>
                    <a:lnTo>
                      <a:pt x="0" y="606962"/>
                    </a:lnTo>
                    <a:lnTo>
                      <a:pt x="350433" y="0"/>
                    </a:lnTo>
                    <a:lnTo>
                      <a:pt x="1051299" y="0"/>
                    </a:lnTo>
                    <a:lnTo>
                      <a:pt x="1401732" y="606962"/>
                    </a:lnTo>
                    <a:lnTo>
                      <a:pt x="1051299" y="1214056"/>
                    </a:lnTo>
                    <a:lnTo>
                      <a:pt x="350433" y="1214056"/>
                    </a:lnTo>
                    <a:close/>
                  </a:path>
                </a:pathLst>
              </a:custGeom>
              <a:solidFill>
                <a:srgbClr val="ED7D31"/>
              </a:solidFill>
              <a:ln w="13094"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Shape 104">
                <a:extLst>
                  <a:ext uri="{FF2B5EF4-FFF2-40B4-BE49-F238E27FC236}">
                    <a16:creationId xmlns:a16="http://schemas.microsoft.com/office/drawing/2014/main" id="{F1E98F22-8961-4E59-80A6-DB7BCDFB32ED}"/>
                  </a:ext>
                </a:extLst>
              </p:cNvPr>
              <p:cNvSpPr/>
              <p:nvPr/>
            </p:nvSpPr>
            <p:spPr>
              <a:xfrm>
                <a:off x="5593703" y="5255944"/>
                <a:ext cx="1174579" cy="1017199"/>
              </a:xfrm>
              <a:custGeom>
                <a:avLst/>
                <a:gdLst>
                  <a:gd name="connsiteX0" fmla="*/ 293645 w 1174579"/>
                  <a:gd name="connsiteY0" fmla="*/ 1017200 h 1017199"/>
                  <a:gd name="connsiteX1" fmla="*/ 0 w 1174579"/>
                  <a:gd name="connsiteY1" fmla="*/ 508600 h 1017199"/>
                  <a:gd name="connsiteX2" fmla="*/ 293645 w 1174579"/>
                  <a:gd name="connsiteY2" fmla="*/ 0 h 1017199"/>
                  <a:gd name="connsiteX3" fmla="*/ 880935 w 1174579"/>
                  <a:gd name="connsiteY3" fmla="*/ 0 h 1017199"/>
                  <a:gd name="connsiteX4" fmla="*/ 1174580 w 1174579"/>
                  <a:gd name="connsiteY4" fmla="*/ 508600 h 1017199"/>
                  <a:gd name="connsiteX5" fmla="*/ 880935 w 1174579"/>
                  <a:gd name="connsiteY5" fmla="*/ 1017200 h 1017199"/>
                  <a:gd name="connsiteX6" fmla="*/ 293645 w 1174579"/>
                  <a:gd name="connsiteY6" fmla="*/ 1017200 h 101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579" h="1017199">
                    <a:moveTo>
                      <a:pt x="293645" y="1017200"/>
                    </a:moveTo>
                    <a:lnTo>
                      <a:pt x="0" y="508600"/>
                    </a:lnTo>
                    <a:lnTo>
                      <a:pt x="293645" y="0"/>
                    </a:lnTo>
                    <a:lnTo>
                      <a:pt x="880935" y="0"/>
                    </a:lnTo>
                    <a:lnTo>
                      <a:pt x="1174580" y="508600"/>
                    </a:lnTo>
                    <a:lnTo>
                      <a:pt x="880935" y="1017200"/>
                    </a:lnTo>
                    <a:lnTo>
                      <a:pt x="293645" y="1017200"/>
                    </a:lnTo>
                    <a:close/>
                  </a:path>
                </a:pathLst>
              </a:custGeom>
              <a:noFill/>
              <a:ln w="13094" cap="flat">
                <a:solidFill>
                  <a:srgbClr val="FFFFFF"/>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Shape 105">
                <a:extLst>
                  <a:ext uri="{FF2B5EF4-FFF2-40B4-BE49-F238E27FC236}">
                    <a16:creationId xmlns:a16="http://schemas.microsoft.com/office/drawing/2014/main" id="{A1933A5B-6D70-4D81-AC0C-3F8C0E16C7E2}"/>
                  </a:ext>
                </a:extLst>
              </p:cNvPr>
              <p:cNvSpPr/>
              <p:nvPr/>
            </p:nvSpPr>
            <p:spPr>
              <a:xfrm>
                <a:off x="3698979" y="2259691"/>
                <a:ext cx="1836100" cy="1590062"/>
              </a:xfrm>
              <a:custGeom>
                <a:avLst/>
                <a:gdLst>
                  <a:gd name="connsiteX0" fmla="*/ 459025 w 1836100"/>
                  <a:gd name="connsiteY0" fmla="*/ 1590063 h 1590062"/>
                  <a:gd name="connsiteX1" fmla="*/ 0 w 1836100"/>
                  <a:gd name="connsiteY1" fmla="*/ 795031 h 1590062"/>
                  <a:gd name="connsiteX2" fmla="*/ 459025 w 1836100"/>
                  <a:gd name="connsiteY2" fmla="*/ 0 h 1590062"/>
                  <a:gd name="connsiteX3" fmla="*/ 1377075 w 1836100"/>
                  <a:gd name="connsiteY3" fmla="*/ 0 h 1590062"/>
                  <a:gd name="connsiteX4" fmla="*/ 1836100 w 1836100"/>
                  <a:gd name="connsiteY4" fmla="*/ 795031 h 1590062"/>
                  <a:gd name="connsiteX5" fmla="*/ 1377075 w 1836100"/>
                  <a:gd name="connsiteY5" fmla="*/ 1590063 h 1590062"/>
                  <a:gd name="connsiteX6" fmla="*/ 459025 w 1836100"/>
                  <a:gd name="connsiteY6" fmla="*/ 1590063 h 159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6100" h="1590062">
                    <a:moveTo>
                      <a:pt x="459025" y="1590063"/>
                    </a:moveTo>
                    <a:lnTo>
                      <a:pt x="0" y="795031"/>
                    </a:lnTo>
                    <a:lnTo>
                      <a:pt x="459025" y="0"/>
                    </a:lnTo>
                    <a:lnTo>
                      <a:pt x="1377075" y="0"/>
                    </a:lnTo>
                    <a:lnTo>
                      <a:pt x="1836100" y="795031"/>
                    </a:lnTo>
                    <a:lnTo>
                      <a:pt x="1377075" y="1590063"/>
                    </a:lnTo>
                    <a:lnTo>
                      <a:pt x="459025" y="1590063"/>
                    </a:lnTo>
                    <a:close/>
                  </a:path>
                </a:pathLst>
              </a:custGeom>
              <a:solidFill>
                <a:schemeClr val="bg1"/>
              </a:solidFill>
              <a:ln w="13094" cap="flat">
                <a:solidFill>
                  <a:schemeClr val="bg1"/>
                </a:solidFill>
                <a:prstDash val="solid"/>
                <a:miter/>
              </a:ln>
              <a:effectLst>
                <a:outerShdw blurRad="50800" sx="102000" sy="102000" algn="ctr" rotWithShape="0">
                  <a:prstClr val="black">
                    <a:alpha val="16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18AFD3A4-4B6D-4592-ACB5-E1B8E558C210}"/>
                  </a:ext>
                </a:extLst>
              </p:cNvPr>
              <p:cNvSpPr/>
              <p:nvPr/>
            </p:nvSpPr>
            <p:spPr>
              <a:xfrm>
                <a:off x="3919311" y="2432415"/>
                <a:ext cx="1401862" cy="1214055"/>
              </a:xfrm>
              <a:custGeom>
                <a:avLst/>
                <a:gdLst>
                  <a:gd name="connsiteX0" fmla="*/ 350564 w 1401862"/>
                  <a:gd name="connsiteY0" fmla="*/ 1214056 h 1214055"/>
                  <a:gd name="connsiteX1" fmla="*/ 0 w 1401862"/>
                  <a:gd name="connsiteY1" fmla="*/ 607094 h 1214055"/>
                  <a:gd name="connsiteX2" fmla="*/ 350564 w 1401862"/>
                  <a:gd name="connsiteY2" fmla="*/ 0 h 1214055"/>
                  <a:gd name="connsiteX3" fmla="*/ 1051430 w 1401862"/>
                  <a:gd name="connsiteY3" fmla="*/ 0 h 1214055"/>
                  <a:gd name="connsiteX4" fmla="*/ 1401863 w 1401862"/>
                  <a:gd name="connsiteY4" fmla="*/ 607094 h 1214055"/>
                  <a:gd name="connsiteX5" fmla="*/ 1051430 w 1401862"/>
                  <a:gd name="connsiteY5" fmla="*/ 1214056 h 1214055"/>
                  <a:gd name="connsiteX6" fmla="*/ 350564 w 1401862"/>
                  <a:gd name="connsiteY6" fmla="*/ 1214056 h 121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862" h="1214055">
                    <a:moveTo>
                      <a:pt x="350564" y="1214056"/>
                    </a:moveTo>
                    <a:lnTo>
                      <a:pt x="0" y="607094"/>
                    </a:lnTo>
                    <a:lnTo>
                      <a:pt x="350564" y="0"/>
                    </a:lnTo>
                    <a:lnTo>
                      <a:pt x="1051430" y="0"/>
                    </a:lnTo>
                    <a:lnTo>
                      <a:pt x="1401863" y="607094"/>
                    </a:lnTo>
                    <a:lnTo>
                      <a:pt x="1051430" y="1214056"/>
                    </a:lnTo>
                    <a:lnTo>
                      <a:pt x="350564" y="1214056"/>
                    </a:lnTo>
                    <a:close/>
                  </a:path>
                </a:pathLst>
              </a:custGeom>
              <a:solidFill>
                <a:schemeClr val="accent4"/>
              </a:solidFill>
              <a:ln w="13094"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452F007B-019C-432E-9509-3FBCBDD8C7E6}"/>
                  </a:ext>
                </a:extLst>
              </p:cNvPr>
              <p:cNvSpPr/>
              <p:nvPr/>
            </p:nvSpPr>
            <p:spPr>
              <a:xfrm>
                <a:off x="4039575" y="2533007"/>
                <a:ext cx="1174579" cy="1017199"/>
              </a:xfrm>
              <a:custGeom>
                <a:avLst/>
                <a:gdLst>
                  <a:gd name="connsiteX0" fmla="*/ 293645 w 1174579"/>
                  <a:gd name="connsiteY0" fmla="*/ 1017200 h 1017199"/>
                  <a:gd name="connsiteX1" fmla="*/ 0 w 1174579"/>
                  <a:gd name="connsiteY1" fmla="*/ 508600 h 1017199"/>
                  <a:gd name="connsiteX2" fmla="*/ 293645 w 1174579"/>
                  <a:gd name="connsiteY2" fmla="*/ 0 h 1017199"/>
                  <a:gd name="connsiteX3" fmla="*/ 880935 w 1174579"/>
                  <a:gd name="connsiteY3" fmla="*/ 0 h 1017199"/>
                  <a:gd name="connsiteX4" fmla="*/ 1174580 w 1174579"/>
                  <a:gd name="connsiteY4" fmla="*/ 508600 h 1017199"/>
                  <a:gd name="connsiteX5" fmla="*/ 880935 w 1174579"/>
                  <a:gd name="connsiteY5" fmla="*/ 1017200 h 1017199"/>
                  <a:gd name="connsiteX6" fmla="*/ 293645 w 1174579"/>
                  <a:gd name="connsiteY6" fmla="*/ 1017200 h 101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579" h="1017199">
                    <a:moveTo>
                      <a:pt x="293645" y="1017200"/>
                    </a:moveTo>
                    <a:lnTo>
                      <a:pt x="0" y="508600"/>
                    </a:lnTo>
                    <a:lnTo>
                      <a:pt x="293645" y="0"/>
                    </a:lnTo>
                    <a:lnTo>
                      <a:pt x="880935" y="0"/>
                    </a:lnTo>
                    <a:lnTo>
                      <a:pt x="1174580" y="508600"/>
                    </a:lnTo>
                    <a:lnTo>
                      <a:pt x="880935" y="1017200"/>
                    </a:lnTo>
                    <a:lnTo>
                      <a:pt x="293645" y="1017200"/>
                    </a:lnTo>
                    <a:close/>
                  </a:path>
                </a:pathLst>
              </a:custGeom>
              <a:noFill/>
              <a:ln w="13094" cap="flat">
                <a:solidFill>
                  <a:srgbClr val="FFFFFF"/>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6767999C-D242-41FD-822A-A704EBF262D5}"/>
                  </a:ext>
                </a:extLst>
              </p:cNvPr>
              <p:cNvSpPr/>
              <p:nvPr/>
            </p:nvSpPr>
            <p:spPr>
              <a:xfrm>
                <a:off x="6826907" y="2259691"/>
                <a:ext cx="1836100" cy="1590062"/>
              </a:xfrm>
              <a:custGeom>
                <a:avLst/>
                <a:gdLst>
                  <a:gd name="connsiteX0" fmla="*/ 459025 w 1836100"/>
                  <a:gd name="connsiteY0" fmla="*/ 1590063 h 1590062"/>
                  <a:gd name="connsiteX1" fmla="*/ 0 w 1836100"/>
                  <a:gd name="connsiteY1" fmla="*/ 795031 h 1590062"/>
                  <a:gd name="connsiteX2" fmla="*/ 459025 w 1836100"/>
                  <a:gd name="connsiteY2" fmla="*/ 0 h 1590062"/>
                  <a:gd name="connsiteX3" fmla="*/ 1377075 w 1836100"/>
                  <a:gd name="connsiteY3" fmla="*/ 0 h 1590062"/>
                  <a:gd name="connsiteX4" fmla="*/ 1836100 w 1836100"/>
                  <a:gd name="connsiteY4" fmla="*/ 795031 h 1590062"/>
                  <a:gd name="connsiteX5" fmla="*/ 1377075 w 1836100"/>
                  <a:gd name="connsiteY5" fmla="*/ 1590063 h 1590062"/>
                  <a:gd name="connsiteX6" fmla="*/ 459025 w 1836100"/>
                  <a:gd name="connsiteY6" fmla="*/ 1590063 h 159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6100" h="1590062">
                    <a:moveTo>
                      <a:pt x="459025" y="1590063"/>
                    </a:moveTo>
                    <a:lnTo>
                      <a:pt x="0" y="795031"/>
                    </a:lnTo>
                    <a:lnTo>
                      <a:pt x="459025" y="0"/>
                    </a:lnTo>
                    <a:lnTo>
                      <a:pt x="1377075" y="0"/>
                    </a:lnTo>
                    <a:lnTo>
                      <a:pt x="1836100" y="795031"/>
                    </a:lnTo>
                    <a:lnTo>
                      <a:pt x="1377075" y="1590063"/>
                    </a:lnTo>
                    <a:lnTo>
                      <a:pt x="459025" y="1590063"/>
                    </a:lnTo>
                    <a:close/>
                  </a:path>
                </a:pathLst>
              </a:custGeom>
              <a:solidFill>
                <a:schemeClr val="bg1"/>
              </a:solidFill>
              <a:ln w="13094" cap="flat">
                <a:solidFill>
                  <a:schemeClr val="bg1"/>
                </a:solidFill>
                <a:prstDash val="solid"/>
                <a:miter/>
              </a:ln>
              <a:effectLst>
                <a:outerShdw blurRad="50800" sx="102000" sy="102000" algn="ctr" rotWithShape="0">
                  <a:prstClr val="black">
                    <a:alpha val="16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Shape 109">
                <a:extLst>
                  <a:ext uri="{FF2B5EF4-FFF2-40B4-BE49-F238E27FC236}">
                    <a16:creationId xmlns:a16="http://schemas.microsoft.com/office/drawing/2014/main" id="{D22ECA65-AA00-416C-A031-04DE0459EE90}"/>
                  </a:ext>
                </a:extLst>
              </p:cNvPr>
              <p:cNvSpPr/>
              <p:nvPr/>
            </p:nvSpPr>
            <p:spPr>
              <a:xfrm>
                <a:off x="7032025" y="2432415"/>
                <a:ext cx="1401862" cy="1214055"/>
              </a:xfrm>
              <a:custGeom>
                <a:avLst/>
                <a:gdLst>
                  <a:gd name="connsiteX0" fmla="*/ 350433 w 1401862"/>
                  <a:gd name="connsiteY0" fmla="*/ 1214056 h 1214055"/>
                  <a:gd name="connsiteX1" fmla="*/ 0 w 1401862"/>
                  <a:gd name="connsiteY1" fmla="*/ 607094 h 1214055"/>
                  <a:gd name="connsiteX2" fmla="*/ 350433 w 1401862"/>
                  <a:gd name="connsiteY2" fmla="*/ 0 h 1214055"/>
                  <a:gd name="connsiteX3" fmla="*/ 1051430 w 1401862"/>
                  <a:gd name="connsiteY3" fmla="*/ 0 h 1214055"/>
                  <a:gd name="connsiteX4" fmla="*/ 1401863 w 1401862"/>
                  <a:gd name="connsiteY4" fmla="*/ 607094 h 1214055"/>
                  <a:gd name="connsiteX5" fmla="*/ 1051430 w 1401862"/>
                  <a:gd name="connsiteY5" fmla="*/ 1214056 h 1214055"/>
                  <a:gd name="connsiteX6" fmla="*/ 350433 w 1401862"/>
                  <a:gd name="connsiteY6" fmla="*/ 1214056 h 121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862" h="1214055">
                    <a:moveTo>
                      <a:pt x="350433" y="1214056"/>
                    </a:moveTo>
                    <a:lnTo>
                      <a:pt x="0" y="607094"/>
                    </a:lnTo>
                    <a:lnTo>
                      <a:pt x="350433" y="0"/>
                    </a:lnTo>
                    <a:lnTo>
                      <a:pt x="1051430" y="0"/>
                    </a:lnTo>
                    <a:lnTo>
                      <a:pt x="1401863" y="607094"/>
                    </a:lnTo>
                    <a:lnTo>
                      <a:pt x="1051430" y="1214056"/>
                    </a:lnTo>
                    <a:lnTo>
                      <a:pt x="350433" y="1214056"/>
                    </a:lnTo>
                    <a:close/>
                  </a:path>
                </a:pathLst>
              </a:custGeom>
              <a:solidFill>
                <a:srgbClr val="A5A5A5"/>
              </a:solidFill>
              <a:ln w="13094"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Freeform: Shape 110">
                <a:extLst>
                  <a:ext uri="{FF2B5EF4-FFF2-40B4-BE49-F238E27FC236}">
                    <a16:creationId xmlns:a16="http://schemas.microsoft.com/office/drawing/2014/main" id="{BE72BF1C-17D2-4DB3-8D02-A1F9BD783CCA}"/>
                  </a:ext>
                </a:extLst>
              </p:cNvPr>
              <p:cNvSpPr/>
              <p:nvPr/>
            </p:nvSpPr>
            <p:spPr>
              <a:xfrm>
                <a:off x="7147831" y="2533007"/>
                <a:ext cx="1174579" cy="1017199"/>
              </a:xfrm>
              <a:custGeom>
                <a:avLst/>
                <a:gdLst>
                  <a:gd name="connsiteX0" fmla="*/ 293645 w 1174579"/>
                  <a:gd name="connsiteY0" fmla="*/ 1017200 h 1017199"/>
                  <a:gd name="connsiteX1" fmla="*/ 0 w 1174579"/>
                  <a:gd name="connsiteY1" fmla="*/ 508600 h 1017199"/>
                  <a:gd name="connsiteX2" fmla="*/ 293645 w 1174579"/>
                  <a:gd name="connsiteY2" fmla="*/ 0 h 1017199"/>
                  <a:gd name="connsiteX3" fmla="*/ 880935 w 1174579"/>
                  <a:gd name="connsiteY3" fmla="*/ 0 h 1017199"/>
                  <a:gd name="connsiteX4" fmla="*/ 1174580 w 1174579"/>
                  <a:gd name="connsiteY4" fmla="*/ 508600 h 1017199"/>
                  <a:gd name="connsiteX5" fmla="*/ 880935 w 1174579"/>
                  <a:gd name="connsiteY5" fmla="*/ 1017200 h 1017199"/>
                  <a:gd name="connsiteX6" fmla="*/ 293645 w 1174579"/>
                  <a:gd name="connsiteY6" fmla="*/ 1017200 h 101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579" h="1017199">
                    <a:moveTo>
                      <a:pt x="293645" y="1017200"/>
                    </a:moveTo>
                    <a:lnTo>
                      <a:pt x="0" y="508600"/>
                    </a:lnTo>
                    <a:lnTo>
                      <a:pt x="293645" y="0"/>
                    </a:lnTo>
                    <a:lnTo>
                      <a:pt x="880935" y="0"/>
                    </a:lnTo>
                    <a:lnTo>
                      <a:pt x="1174580" y="508600"/>
                    </a:lnTo>
                    <a:lnTo>
                      <a:pt x="880935" y="1017200"/>
                    </a:lnTo>
                    <a:lnTo>
                      <a:pt x="293645" y="1017200"/>
                    </a:lnTo>
                    <a:close/>
                  </a:path>
                </a:pathLst>
              </a:custGeom>
              <a:noFill/>
              <a:ln w="13094" cap="flat">
                <a:solidFill>
                  <a:srgbClr val="FFFFFF"/>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Freeform: Shape 111">
                <a:extLst>
                  <a:ext uri="{FF2B5EF4-FFF2-40B4-BE49-F238E27FC236}">
                    <a16:creationId xmlns:a16="http://schemas.microsoft.com/office/drawing/2014/main" id="{B5E333C2-EF20-48E8-A20E-C0FC9B799425}"/>
                  </a:ext>
                </a:extLst>
              </p:cNvPr>
              <p:cNvSpPr/>
              <p:nvPr/>
            </p:nvSpPr>
            <p:spPr>
              <a:xfrm>
                <a:off x="3698979" y="4095791"/>
                <a:ext cx="1836100" cy="1590062"/>
              </a:xfrm>
              <a:custGeom>
                <a:avLst/>
                <a:gdLst>
                  <a:gd name="connsiteX0" fmla="*/ 459025 w 1836100"/>
                  <a:gd name="connsiteY0" fmla="*/ 1590063 h 1590062"/>
                  <a:gd name="connsiteX1" fmla="*/ 0 w 1836100"/>
                  <a:gd name="connsiteY1" fmla="*/ 795032 h 1590062"/>
                  <a:gd name="connsiteX2" fmla="*/ 459025 w 1836100"/>
                  <a:gd name="connsiteY2" fmla="*/ 0 h 1590062"/>
                  <a:gd name="connsiteX3" fmla="*/ 1377075 w 1836100"/>
                  <a:gd name="connsiteY3" fmla="*/ 0 h 1590062"/>
                  <a:gd name="connsiteX4" fmla="*/ 1836100 w 1836100"/>
                  <a:gd name="connsiteY4" fmla="*/ 795032 h 1590062"/>
                  <a:gd name="connsiteX5" fmla="*/ 1377075 w 1836100"/>
                  <a:gd name="connsiteY5" fmla="*/ 1590063 h 1590062"/>
                  <a:gd name="connsiteX6" fmla="*/ 459025 w 1836100"/>
                  <a:gd name="connsiteY6" fmla="*/ 1590063 h 159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6100" h="1590062">
                    <a:moveTo>
                      <a:pt x="459025" y="1590063"/>
                    </a:moveTo>
                    <a:lnTo>
                      <a:pt x="0" y="795032"/>
                    </a:lnTo>
                    <a:lnTo>
                      <a:pt x="459025" y="0"/>
                    </a:lnTo>
                    <a:lnTo>
                      <a:pt x="1377075" y="0"/>
                    </a:lnTo>
                    <a:lnTo>
                      <a:pt x="1836100" y="795032"/>
                    </a:lnTo>
                    <a:lnTo>
                      <a:pt x="1377075" y="1590063"/>
                    </a:lnTo>
                    <a:lnTo>
                      <a:pt x="459025" y="1590063"/>
                    </a:lnTo>
                    <a:close/>
                  </a:path>
                </a:pathLst>
              </a:custGeom>
              <a:solidFill>
                <a:schemeClr val="bg1"/>
              </a:solidFill>
              <a:ln w="13094" cap="flat">
                <a:solidFill>
                  <a:schemeClr val="bg1"/>
                </a:solidFill>
                <a:prstDash val="solid"/>
                <a:miter/>
              </a:ln>
              <a:effectLst>
                <a:outerShdw blurRad="50800" sx="102000" sy="102000" algn="ctr" rotWithShape="0">
                  <a:prstClr val="black">
                    <a:alpha val="16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604A4FBC-07A3-46A2-8E47-B875E8EF641F}"/>
                  </a:ext>
                </a:extLst>
              </p:cNvPr>
              <p:cNvSpPr/>
              <p:nvPr/>
            </p:nvSpPr>
            <p:spPr>
              <a:xfrm>
                <a:off x="3919311" y="4294745"/>
                <a:ext cx="1401862" cy="1214055"/>
              </a:xfrm>
              <a:custGeom>
                <a:avLst/>
                <a:gdLst>
                  <a:gd name="connsiteX0" fmla="*/ 350564 w 1401862"/>
                  <a:gd name="connsiteY0" fmla="*/ 1214056 h 1214055"/>
                  <a:gd name="connsiteX1" fmla="*/ 0 w 1401862"/>
                  <a:gd name="connsiteY1" fmla="*/ 607094 h 1214055"/>
                  <a:gd name="connsiteX2" fmla="*/ 350564 w 1401862"/>
                  <a:gd name="connsiteY2" fmla="*/ 0 h 1214055"/>
                  <a:gd name="connsiteX3" fmla="*/ 1051430 w 1401862"/>
                  <a:gd name="connsiteY3" fmla="*/ 0 h 1214055"/>
                  <a:gd name="connsiteX4" fmla="*/ 1401863 w 1401862"/>
                  <a:gd name="connsiteY4" fmla="*/ 607094 h 1214055"/>
                  <a:gd name="connsiteX5" fmla="*/ 1051430 w 1401862"/>
                  <a:gd name="connsiteY5" fmla="*/ 1214056 h 1214055"/>
                  <a:gd name="connsiteX6" fmla="*/ 350564 w 1401862"/>
                  <a:gd name="connsiteY6" fmla="*/ 1214056 h 121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862" h="1214055">
                    <a:moveTo>
                      <a:pt x="350564" y="1214056"/>
                    </a:moveTo>
                    <a:lnTo>
                      <a:pt x="0" y="607094"/>
                    </a:lnTo>
                    <a:lnTo>
                      <a:pt x="350564" y="0"/>
                    </a:lnTo>
                    <a:lnTo>
                      <a:pt x="1051430" y="0"/>
                    </a:lnTo>
                    <a:lnTo>
                      <a:pt x="1401863" y="607094"/>
                    </a:lnTo>
                    <a:lnTo>
                      <a:pt x="1051430" y="1214056"/>
                    </a:lnTo>
                    <a:lnTo>
                      <a:pt x="350564" y="1214056"/>
                    </a:lnTo>
                    <a:close/>
                  </a:path>
                </a:pathLst>
              </a:custGeom>
              <a:solidFill>
                <a:srgbClr val="7030A0"/>
              </a:solidFill>
              <a:ln w="13094"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3E04FF97-EC7A-4C4C-AA2F-089500CD1BFC}"/>
                  </a:ext>
                </a:extLst>
              </p:cNvPr>
              <p:cNvSpPr/>
              <p:nvPr/>
            </p:nvSpPr>
            <p:spPr>
              <a:xfrm>
                <a:off x="4039575" y="4388780"/>
                <a:ext cx="1174579" cy="1017199"/>
              </a:xfrm>
              <a:custGeom>
                <a:avLst/>
                <a:gdLst>
                  <a:gd name="connsiteX0" fmla="*/ 293645 w 1174579"/>
                  <a:gd name="connsiteY0" fmla="*/ 1017200 h 1017199"/>
                  <a:gd name="connsiteX1" fmla="*/ 0 w 1174579"/>
                  <a:gd name="connsiteY1" fmla="*/ 508600 h 1017199"/>
                  <a:gd name="connsiteX2" fmla="*/ 293645 w 1174579"/>
                  <a:gd name="connsiteY2" fmla="*/ 0 h 1017199"/>
                  <a:gd name="connsiteX3" fmla="*/ 880935 w 1174579"/>
                  <a:gd name="connsiteY3" fmla="*/ 0 h 1017199"/>
                  <a:gd name="connsiteX4" fmla="*/ 1174580 w 1174579"/>
                  <a:gd name="connsiteY4" fmla="*/ 508600 h 1017199"/>
                  <a:gd name="connsiteX5" fmla="*/ 880935 w 1174579"/>
                  <a:gd name="connsiteY5" fmla="*/ 1017200 h 1017199"/>
                  <a:gd name="connsiteX6" fmla="*/ 293645 w 1174579"/>
                  <a:gd name="connsiteY6" fmla="*/ 1017200 h 101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579" h="1017199">
                    <a:moveTo>
                      <a:pt x="293645" y="1017200"/>
                    </a:moveTo>
                    <a:lnTo>
                      <a:pt x="0" y="508600"/>
                    </a:lnTo>
                    <a:lnTo>
                      <a:pt x="293645" y="0"/>
                    </a:lnTo>
                    <a:lnTo>
                      <a:pt x="880935" y="0"/>
                    </a:lnTo>
                    <a:lnTo>
                      <a:pt x="1174580" y="508600"/>
                    </a:lnTo>
                    <a:lnTo>
                      <a:pt x="880935" y="1017200"/>
                    </a:lnTo>
                    <a:lnTo>
                      <a:pt x="293645" y="1017200"/>
                    </a:lnTo>
                    <a:close/>
                  </a:path>
                </a:pathLst>
              </a:custGeom>
              <a:noFill/>
              <a:ln w="13094" cap="flat">
                <a:solidFill>
                  <a:srgbClr val="FFFFFF"/>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Shape 114">
                <a:extLst>
                  <a:ext uri="{FF2B5EF4-FFF2-40B4-BE49-F238E27FC236}">
                    <a16:creationId xmlns:a16="http://schemas.microsoft.com/office/drawing/2014/main" id="{5B7B9E9D-1695-4DFE-97EB-CBD3714F77C6}"/>
                  </a:ext>
                </a:extLst>
              </p:cNvPr>
              <p:cNvSpPr/>
              <p:nvPr/>
            </p:nvSpPr>
            <p:spPr>
              <a:xfrm>
                <a:off x="6826907" y="4095791"/>
                <a:ext cx="1836100" cy="1590062"/>
              </a:xfrm>
              <a:custGeom>
                <a:avLst/>
                <a:gdLst>
                  <a:gd name="connsiteX0" fmla="*/ 459025 w 1836100"/>
                  <a:gd name="connsiteY0" fmla="*/ 1590063 h 1590062"/>
                  <a:gd name="connsiteX1" fmla="*/ 0 w 1836100"/>
                  <a:gd name="connsiteY1" fmla="*/ 795032 h 1590062"/>
                  <a:gd name="connsiteX2" fmla="*/ 459025 w 1836100"/>
                  <a:gd name="connsiteY2" fmla="*/ 0 h 1590062"/>
                  <a:gd name="connsiteX3" fmla="*/ 1377075 w 1836100"/>
                  <a:gd name="connsiteY3" fmla="*/ 0 h 1590062"/>
                  <a:gd name="connsiteX4" fmla="*/ 1836100 w 1836100"/>
                  <a:gd name="connsiteY4" fmla="*/ 795032 h 1590062"/>
                  <a:gd name="connsiteX5" fmla="*/ 1377075 w 1836100"/>
                  <a:gd name="connsiteY5" fmla="*/ 1590063 h 1590062"/>
                  <a:gd name="connsiteX6" fmla="*/ 459025 w 1836100"/>
                  <a:gd name="connsiteY6" fmla="*/ 1590063 h 159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6100" h="1590062">
                    <a:moveTo>
                      <a:pt x="459025" y="1590063"/>
                    </a:moveTo>
                    <a:lnTo>
                      <a:pt x="0" y="795032"/>
                    </a:lnTo>
                    <a:lnTo>
                      <a:pt x="459025" y="0"/>
                    </a:lnTo>
                    <a:lnTo>
                      <a:pt x="1377075" y="0"/>
                    </a:lnTo>
                    <a:lnTo>
                      <a:pt x="1836100" y="795032"/>
                    </a:lnTo>
                    <a:lnTo>
                      <a:pt x="1377075" y="1590063"/>
                    </a:lnTo>
                    <a:lnTo>
                      <a:pt x="459025" y="1590063"/>
                    </a:lnTo>
                    <a:close/>
                  </a:path>
                </a:pathLst>
              </a:custGeom>
              <a:solidFill>
                <a:schemeClr val="bg1"/>
              </a:solidFill>
              <a:ln w="13094" cap="flat">
                <a:solidFill>
                  <a:schemeClr val="bg1"/>
                </a:solidFill>
                <a:prstDash val="solid"/>
                <a:miter/>
              </a:ln>
              <a:effectLst>
                <a:outerShdw blurRad="50800" sx="102000" sy="102000" algn="ctr" rotWithShape="0">
                  <a:prstClr val="black">
                    <a:alpha val="16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Shape 115">
                <a:extLst>
                  <a:ext uri="{FF2B5EF4-FFF2-40B4-BE49-F238E27FC236}">
                    <a16:creationId xmlns:a16="http://schemas.microsoft.com/office/drawing/2014/main" id="{F6248219-40AB-48D4-A739-8BD1494B9BE7}"/>
                  </a:ext>
                </a:extLst>
              </p:cNvPr>
              <p:cNvSpPr/>
              <p:nvPr/>
            </p:nvSpPr>
            <p:spPr>
              <a:xfrm>
                <a:off x="7032025" y="4294745"/>
                <a:ext cx="1401862" cy="1214055"/>
              </a:xfrm>
              <a:custGeom>
                <a:avLst/>
                <a:gdLst>
                  <a:gd name="connsiteX0" fmla="*/ 350433 w 1401862"/>
                  <a:gd name="connsiteY0" fmla="*/ 1214056 h 1214055"/>
                  <a:gd name="connsiteX1" fmla="*/ 0 w 1401862"/>
                  <a:gd name="connsiteY1" fmla="*/ 607094 h 1214055"/>
                  <a:gd name="connsiteX2" fmla="*/ 350433 w 1401862"/>
                  <a:gd name="connsiteY2" fmla="*/ 0 h 1214055"/>
                  <a:gd name="connsiteX3" fmla="*/ 1051430 w 1401862"/>
                  <a:gd name="connsiteY3" fmla="*/ 0 h 1214055"/>
                  <a:gd name="connsiteX4" fmla="*/ 1401863 w 1401862"/>
                  <a:gd name="connsiteY4" fmla="*/ 607094 h 1214055"/>
                  <a:gd name="connsiteX5" fmla="*/ 1051430 w 1401862"/>
                  <a:gd name="connsiteY5" fmla="*/ 1214056 h 1214055"/>
                  <a:gd name="connsiteX6" fmla="*/ 350433 w 1401862"/>
                  <a:gd name="connsiteY6" fmla="*/ 1214056 h 121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1862" h="1214055">
                    <a:moveTo>
                      <a:pt x="350433" y="1214056"/>
                    </a:moveTo>
                    <a:lnTo>
                      <a:pt x="0" y="607094"/>
                    </a:lnTo>
                    <a:lnTo>
                      <a:pt x="350433" y="0"/>
                    </a:lnTo>
                    <a:lnTo>
                      <a:pt x="1051430" y="0"/>
                    </a:lnTo>
                    <a:lnTo>
                      <a:pt x="1401863" y="607094"/>
                    </a:lnTo>
                    <a:lnTo>
                      <a:pt x="1051430" y="1214056"/>
                    </a:lnTo>
                    <a:lnTo>
                      <a:pt x="350433" y="1214056"/>
                    </a:lnTo>
                    <a:close/>
                  </a:path>
                </a:pathLst>
              </a:custGeom>
              <a:solidFill>
                <a:schemeClr val="accent1"/>
              </a:solidFill>
              <a:ln w="13094"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Freeform: Shape 116">
                <a:extLst>
                  <a:ext uri="{FF2B5EF4-FFF2-40B4-BE49-F238E27FC236}">
                    <a16:creationId xmlns:a16="http://schemas.microsoft.com/office/drawing/2014/main" id="{AA1DAAB4-8D9A-4693-84F9-1199B07E73E9}"/>
                  </a:ext>
                </a:extLst>
              </p:cNvPr>
              <p:cNvSpPr/>
              <p:nvPr/>
            </p:nvSpPr>
            <p:spPr>
              <a:xfrm>
                <a:off x="7147831" y="4388780"/>
                <a:ext cx="1174579" cy="1017199"/>
              </a:xfrm>
              <a:custGeom>
                <a:avLst/>
                <a:gdLst>
                  <a:gd name="connsiteX0" fmla="*/ 293645 w 1174579"/>
                  <a:gd name="connsiteY0" fmla="*/ 1017200 h 1017199"/>
                  <a:gd name="connsiteX1" fmla="*/ 0 w 1174579"/>
                  <a:gd name="connsiteY1" fmla="*/ 508600 h 1017199"/>
                  <a:gd name="connsiteX2" fmla="*/ 293645 w 1174579"/>
                  <a:gd name="connsiteY2" fmla="*/ 0 h 1017199"/>
                  <a:gd name="connsiteX3" fmla="*/ 880935 w 1174579"/>
                  <a:gd name="connsiteY3" fmla="*/ 0 h 1017199"/>
                  <a:gd name="connsiteX4" fmla="*/ 1174580 w 1174579"/>
                  <a:gd name="connsiteY4" fmla="*/ 508600 h 1017199"/>
                  <a:gd name="connsiteX5" fmla="*/ 880935 w 1174579"/>
                  <a:gd name="connsiteY5" fmla="*/ 1017200 h 1017199"/>
                  <a:gd name="connsiteX6" fmla="*/ 293645 w 1174579"/>
                  <a:gd name="connsiteY6" fmla="*/ 1017200 h 101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579" h="1017199">
                    <a:moveTo>
                      <a:pt x="293645" y="1017200"/>
                    </a:moveTo>
                    <a:lnTo>
                      <a:pt x="0" y="508600"/>
                    </a:lnTo>
                    <a:lnTo>
                      <a:pt x="293645" y="0"/>
                    </a:lnTo>
                    <a:lnTo>
                      <a:pt x="880935" y="0"/>
                    </a:lnTo>
                    <a:lnTo>
                      <a:pt x="1174580" y="508600"/>
                    </a:lnTo>
                    <a:lnTo>
                      <a:pt x="880935" y="1017200"/>
                    </a:lnTo>
                    <a:lnTo>
                      <a:pt x="293645" y="1017200"/>
                    </a:lnTo>
                    <a:close/>
                  </a:path>
                </a:pathLst>
              </a:custGeom>
              <a:noFill/>
              <a:ln w="13094" cap="flat">
                <a:solidFill>
                  <a:srgbClr val="FFFFFF"/>
                </a:solid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Freeform: Shape 117">
                <a:extLst>
                  <a:ext uri="{FF2B5EF4-FFF2-40B4-BE49-F238E27FC236}">
                    <a16:creationId xmlns:a16="http://schemas.microsoft.com/office/drawing/2014/main" id="{EB49FEF5-9B0D-43BB-BBB3-5CDA8D7F8A73}"/>
                  </a:ext>
                </a:extLst>
              </p:cNvPr>
              <p:cNvSpPr/>
              <p:nvPr/>
            </p:nvSpPr>
            <p:spPr>
              <a:xfrm>
                <a:off x="5274615" y="3187839"/>
                <a:ext cx="1812755" cy="1569865"/>
              </a:xfrm>
              <a:custGeom>
                <a:avLst/>
                <a:gdLst>
                  <a:gd name="connsiteX0" fmla="*/ 453123 w 1812755"/>
                  <a:gd name="connsiteY0" fmla="*/ 1569866 h 1569865"/>
                  <a:gd name="connsiteX1" fmla="*/ 0 w 1812755"/>
                  <a:gd name="connsiteY1" fmla="*/ 784933 h 1569865"/>
                  <a:gd name="connsiteX2" fmla="*/ 453123 w 1812755"/>
                  <a:gd name="connsiteY2" fmla="*/ 0 h 1569865"/>
                  <a:gd name="connsiteX3" fmla="*/ 1359632 w 1812755"/>
                  <a:gd name="connsiteY3" fmla="*/ 0 h 1569865"/>
                  <a:gd name="connsiteX4" fmla="*/ 1812756 w 1812755"/>
                  <a:gd name="connsiteY4" fmla="*/ 784933 h 1569865"/>
                  <a:gd name="connsiteX5" fmla="*/ 1359632 w 1812755"/>
                  <a:gd name="connsiteY5" fmla="*/ 1569866 h 1569865"/>
                  <a:gd name="connsiteX6" fmla="*/ 453123 w 1812755"/>
                  <a:gd name="connsiteY6" fmla="*/ 1569866 h 1569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2755" h="1569865">
                    <a:moveTo>
                      <a:pt x="453123" y="1569866"/>
                    </a:moveTo>
                    <a:lnTo>
                      <a:pt x="0" y="784933"/>
                    </a:lnTo>
                    <a:lnTo>
                      <a:pt x="453123" y="0"/>
                    </a:lnTo>
                    <a:lnTo>
                      <a:pt x="1359632" y="0"/>
                    </a:lnTo>
                    <a:lnTo>
                      <a:pt x="1812756" y="784933"/>
                    </a:lnTo>
                    <a:lnTo>
                      <a:pt x="1359632" y="1569866"/>
                    </a:lnTo>
                    <a:lnTo>
                      <a:pt x="453123" y="1569866"/>
                    </a:lnTo>
                    <a:close/>
                  </a:path>
                </a:pathLst>
              </a:custGeom>
              <a:solidFill>
                <a:schemeClr val="bg1"/>
              </a:solidFill>
              <a:ln w="52375" cap="flat">
                <a:solidFill>
                  <a:schemeClr val="bg1"/>
                </a:solidFill>
                <a:prstDash val="solid"/>
                <a:miter/>
              </a:ln>
              <a:effectLst>
                <a:outerShdw blurRad="63500" sx="102000" sy="102000" algn="ctr" rotWithShape="0">
                  <a:prstClr val="black">
                    <a:alpha val="32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TextBox 65">
                <a:extLst>
                  <a:ext uri="{FF2B5EF4-FFF2-40B4-BE49-F238E27FC236}">
                    <a16:creationId xmlns:a16="http://schemas.microsoft.com/office/drawing/2014/main" id="{23394B46-FE41-463D-AF6B-A4D6CE56C4FF}"/>
                  </a:ext>
                </a:extLst>
              </p:cNvPr>
              <p:cNvSpPr txBox="1"/>
              <p:nvPr/>
            </p:nvSpPr>
            <p:spPr>
              <a:xfrm>
                <a:off x="5694484" y="1864976"/>
                <a:ext cx="984217" cy="523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Revenue Vs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Sales Analysis</a:t>
                </a:r>
              </a:p>
            </p:txBody>
          </p:sp>
          <p:sp>
            <p:nvSpPr>
              <p:cNvPr id="120" name="TextBox 66">
                <a:extLst>
                  <a:ext uri="{FF2B5EF4-FFF2-40B4-BE49-F238E27FC236}">
                    <a16:creationId xmlns:a16="http://schemas.microsoft.com/office/drawing/2014/main" id="{4CF84AA4-AEFF-40DB-A8E0-118057A0F6F6}"/>
                  </a:ext>
                </a:extLst>
              </p:cNvPr>
              <p:cNvSpPr txBox="1"/>
              <p:nvPr/>
            </p:nvSpPr>
            <p:spPr>
              <a:xfrm>
                <a:off x="7246325" y="2813508"/>
                <a:ext cx="1014457"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Profit Margin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Analysis</a:t>
                </a:r>
              </a:p>
            </p:txBody>
          </p:sp>
          <p:sp>
            <p:nvSpPr>
              <p:cNvPr id="121" name="TextBox 67">
                <a:extLst>
                  <a:ext uri="{FF2B5EF4-FFF2-40B4-BE49-F238E27FC236}">
                    <a16:creationId xmlns:a16="http://schemas.microsoft.com/office/drawing/2014/main" id="{54BF93C2-F569-4807-A638-9A7590B7130C}"/>
                  </a:ext>
                </a:extLst>
              </p:cNvPr>
              <p:cNvSpPr txBox="1"/>
              <p:nvPr/>
            </p:nvSpPr>
            <p:spPr>
              <a:xfrm>
                <a:off x="5612693" y="5476361"/>
                <a:ext cx="1191288" cy="79678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Trend Analysis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white"/>
                    </a:solidFill>
                    <a:latin typeface="Times New Roman" panose="02020603050405020304" pitchFamily="18" charset="0"/>
                    <a:cs typeface="Times New Roman" panose="02020603050405020304" pitchFamily="18" charset="0"/>
                  </a:rPr>
                  <a:t>a</a:t>
                </a:r>
                <a:r>
                  <a:rPr kumimoji="0" lang="en-US" sz="1400" b="1" i="0" u="none" strike="noStrike" kern="1200" cap="none" spc="0" normalizeH="0" baseline="0" noProof="0" dirty="0" err="1">
                    <a:ln>
                      <a:noFill/>
                    </a:ln>
                    <a:solidFill>
                      <a:prstClr val="white"/>
                    </a:solidFill>
                    <a:effectLst/>
                    <a:uLnTx/>
                    <a:uFillTx/>
                    <a:latin typeface="Times New Roman" panose="02020603050405020304" pitchFamily="18" charset="0"/>
                    <a:cs typeface="Times New Roman" panose="02020603050405020304" pitchFamily="18" charset="0"/>
                  </a:rPr>
                  <a:t>nd</a:t>
                </a:r>
                <a:endPar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Forecasting</a:t>
                </a:r>
              </a:p>
            </p:txBody>
          </p:sp>
          <p:sp>
            <p:nvSpPr>
              <p:cNvPr id="122" name="TextBox 68">
                <a:extLst>
                  <a:ext uri="{FF2B5EF4-FFF2-40B4-BE49-F238E27FC236}">
                    <a16:creationId xmlns:a16="http://schemas.microsoft.com/office/drawing/2014/main" id="{216DA7BF-060C-42BB-965F-5F92AF1578C5}"/>
                  </a:ext>
                </a:extLst>
              </p:cNvPr>
              <p:cNvSpPr txBox="1"/>
              <p:nvPr/>
            </p:nvSpPr>
            <p:spPr>
              <a:xfrm>
                <a:off x="3938077" y="4756514"/>
                <a:ext cx="1401860" cy="43861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400" b="1" dirty="0">
                    <a:solidFill>
                      <a:prstClr val="white"/>
                    </a:solidFill>
                    <a:latin typeface="Times New Roman" panose="02020603050405020304" pitchFamily="18" charset="0"/>
                    <a:cs typeface="Times New Roman" panose="02020603050405020304" pitchFamily="18" charset="0"/>
                  </a:rPr>
                  <a:t>C</a:t>
                </a:r>
                <a:r>
                  <a:rPr lang="en-US" sz="1400" b="1" dirty="0">
                    <a:solidFill>
                      <a:prstClr val="white"/>
                    </a:solidFill>
                    <a:latin typeface="Times New Roman" panose="02020603050405020304" pitchFamily="18" charset="0"/>
                    <a:cs typeface="Times New Roman" panose="02020603050405020304" pitchFamily="18" charset="0"/>
                  </a:rPr>
                  <a:t>ustomer Survey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prstClr val="white"/>
                    </a:solidFill>
                    <a:latin typeface="Times New Roman" panose="02020603050405020304" pitchFamily="18" charset="0"/>
                    <a:cs typeface="Times New Roman" panose="02020603050405020304" pitchFamily="18" charset="0"/>
                  </a:rPr>
                  <a:t> Analysis</a:t>
                </a:r>
                <a:endPar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123" name="TextBox 69">
                <a:extLst>
                  <a:ext uri="{FF2B5EF4-FFF2-40B4-BE49-F238E27FC236}">
                    <a16:creationId xmlns:a16="http://schemas.microsoft.com/office/drawing/2014/main" id="{0415AA04-BE5C-4860-85D4-79C996A9F07C}"/>
                  </a:ext>
                </a:extLst>
              </p:cNvPr>
              <p:cNvSpPr txBox="1"/>
              <p:nvPr/>
            </p:nvSpPr>
            <p:spPr>
              <a:xfrm>
                <a:off x="4071733" y="2813508"/>
                <a:ext cx="1043477"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Descriptive Analysis</a:t>
                </a:r>
              </a:p>
            </p:txBody>
          </p:sp>
          <p:sp>
            <p:nvSpPr>
              <p:cNvPr id="124" name="TextBox 70">
                <a:extLst>
                  <a:ext uri="{FF2B5EF4-FFF2-40B4-BE49-F238E27FC236}">
                    <a16:creationId xmlns:a16="http://schemas.microsoft.com/office/drawing/2014/main" id="{578BD0DD-A128-4405-A13E-DA14A6E189ED}"/>
                  </a:ext>
                </a:extLst>
              </p:cNvPr>
              <p:cNvSpPr txBox="1"/>
              <p:nvPr/>
            </p:nvSpPr>
            <p:spPr>
              <a:xfrm>
                <a:off x="7189798" y="4704313"/>
                <a:ext cx="1141660" cy="2580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ABC Analysis</a:t>
                </a:r>
              </a:p>
            </p:txBody>
          </p:sp>
        </p:grpSp>
        <p:pic>
          <p:nvPicPr>
            <p:cNvPr id="131" name="Picture 130">
              <a:extLst>
                <a:ext uri="{FF2B5EF4-FFF2-40B4-BE49-F238E27FC236}">
                  <a16:creationId xmlns:a16="http://schemas.microsoft.com/office/drawing/2014/main" id="{0BCAB693-5F11-4240-A2AE-CB07430B71BD}"/>
                </a:ext>
              </a:extLst>
            </p:cNvPr>
            <p:cNvPicPr>
              <a:picLocks noChangeAspect="1"/>
            </p:cNvPicPr>
            <p:nvPr/>
          </p:nvPicPr>
          <p:blipFill>
            <a:blip r:embed="rId14"/>
            <a:stretch>
              <a:fillRect/>
            </a:stretch>
          </p:blipFill>
          <p:spPr>
            <a:xfrm>
              <a:off x="11267086" y="3596816"/>
              <a:ext cx="942308" cy="915309"/>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6">
    <p:bg>
      <p:bgPr>
        <a:solidFill>
          <a:srgbClr val="E0F6EE"/>
        </a:solidFill>
        <a:effectLst/>
      </p:bgPr>
    </p:bg>
    <p:spTree>
      <p:nvGrpSpPr>
        <p:cNvPr id="1" name=""/>
        <p:cNvGrpSpPr/>
        <p:nvPr/>
      </p:nvGrpSpPr>
      <p:grpSpPr>
        <a:xfrm>
          <a:off x="0" y="0"/>
          <a:ext cx="0" cy="0"/>
          <a:chOff x="0" y="0"/>
          <a:chExt cx="0" cy="0"/>
        </a:xfrm>
      </p:grpSpPr>
      <p:pic>
        <p:nvPicPr>
          <p:cNvPr id="7" name="Google Shape;10;p2">
            <a:extLst>
              <a:ext uri="{FF2B5EF4-FFF2-40B4-BE49-F238E27FC236}">
                <a16:creationId xmlns:a16="http://schemas.microsoft.com/office/drawing/2014/main" id="{CF31BBA5-D9B7-49EC-8579-EEAD9E0492AF}"/>
              </a:ext>
            </a:extLst>
          </p:cNvPr>
          <p:cNvPicPr preferRelativeResize="0"/>
          <p:nvPr/>
        </p:nvPicPr>
        <p:blipFill>
          <a:blip r:embed="rId3">
            <a:alphaModFix amt="18000"/>
          </a:blip>
          <a:stretch>
            <a:fillRect/>
          </a:stretch>
        </p:blipFill>
        <p:spPr>
          <a:xfrm>
            <a:off x="882" y="5633825"/>
            <a:ext cx="2595750" cy="2595775"/>
          </a:xfrm>
          <a:prstGeom prst="rect">
            <a:avLst/>
          </a:prstGeom>
          <a:noFill/>
          <a:ln>
            <a:noFill/>
          </a:ln>
        </p:spPr>
      </p:pic>
      <p:pic>
        <p:nvPicPr>
          <p:cNvPr id="8" name="Google Shape;10;p2">
            <a:extLst>
              <a:ext uri="{FF2B5EF4-FFF2-40B4-BE49-F238E27FC236}">
                <a16:creationId xmlns:a16="http://schemas.microsoft.com/office/drawing/2014/main" id="{06D37E8E-BF6A-41EF-860B-4A7E1C80224F}"/>
              </a:ext>
            </a:extLst>
          </p:cNvPr>
          <p:cNvPicPr preferRelativeResize="0"/>
          <p:nvPr/>
        </p:nvPicPr>
        <p:blipFill>
          <a:blip r:embed="rId3">
            <a:alphaModFix amt="20000"/>
          </a:blip>
          <a:stretch>
            <a:fillRect/>
          </a:stretch>
        </p:blipFill>
        <p:spPr>
          <a:xfrm rot="10800000">
            <a:off x="12023067" y="25510"/>
            <a:ext cx="2595750" cy="2595775"/>
          </a:xfrm>
          <a:prstGeom prst="rect">
            <a:avLst/>
          </a:prstGeom>
          <a:noFill/>
          <a:ln>
            <a:noFill/>
          </a:ln>
        </p:spPr>
      </p:pic>
      <p:sp>
        <p:nvSpPr>
          <p:cNvPr id="9" name="Text 0">
            <a:extLst>
              <a:ext uri="{FF2B5EF4-FFF2-40B4-BE49-F238E27FC236}">
                <a16:creationId xmlns:a16="http://schemas.microsoft.com/office/drawing/2014/main" id="{63718716-9D7E-45C0-8E3F-76ACCE067BE8}"/>
              </a:ext>
            </a:extLst>
          </p:cNvPr>
          <p:cNvSpPr/>
          <p:nvPr/>
        </p:nvSpPr>
        <p:spPr>
          <a:xfrm>
            <a:off x="215152" y="0"/>
            <a:ext cx="14415247" cy="708779"/>
          </a:xfrm>
          <a:prstGeom prst="rect">
            <a:avLst/>
          </a:prstGeom>
          <a:noFill/>
          <a:ln/>
        </p:spPr>
        <p:txBody>
          <a:bodyPr wrap="none" lIns="0" tIns="0" rIns="0" bIns="0" rtlCol="0" anchor="t"/>
          <a:lstStyle/>
          <a:p>
            <a:pPr marL="0" indent="0" algn="l">
              <a:lnSpc>
                <a:spcPts val="5550"/>
              </a:lnSpc>
              <a:buNone/>
            </a:pPr>
            <a:r>
              <a:rPr lang="en-US" sz="3200" b="1" dirty="0">
                <a:solidFill>
                  <a:srgbClr val="006747"/>
                </a:solidFill>
                <a:latin typeface="Noto Serif SC Bold" pitchFamily="34" charset="0"/>
                <a:ea typeface="Noto Serif SC Bold" pitchFamily="34" charset="-122"/>
                <a:cs typeface="Noto Serif SC Bold" pitchFamily="34" charset="-120"/>
              </a:rPr>
              <a:t>Results/Findings Overview: Visualizing Revenue, Sales and Profit Making Products</a:t>
            </a:r>
            <a:endParaRPr lang="en-US" sz="3200" dirty="0"/>
          </a:p>
        </p:txBody>
      </p:sp>
      <p:sp>
        <p:nvSpPr>
          <p:cNvPr id="10" name="TextBox 9">
            <a:extLst>
              <a:ext uri="{FF2B5EF4-FFF2-40B4-BE49-F238E27FC236}">
                <a16:creationId xmlns:a16="http://schemas.microsoft.com/office/drawing/2014/main" id="{B296449C-15C1-4D10-868B-5DE107C7E3A5}"/>
              </a:ext>
            </a:extLst>
          </p:cNvPr>
          <p:cNvSpPr txBox="1"/>
          <p:nvPr/>
        </p:nvSpPr>
        <p:spPr>
          <a:xfrm>
            <a:off x="0" y="7872812"/>
            <a:ext cx="14630400" cy="369332"/>
          </a:xfrm>
          <a:prstGeom prst="rect">
            <a:avLst/>
          </a:prstGeom>
          <a:noFill/>
        </p:spPr>
        <p:txBody>
          <a:bodyPr wrap="square" rtlCol="0">
            <a:spAutoFit/>
          </a:bodyPr>
          <a:lstStyle/>
          <a:p>
            <a:r>
              <a:rPr lang="en-IN" sz="900" dirty="0"/>
              <a:t>**Key- </a:t>
            </a:r>
            <a:r>
              <a:rPr lang="en-US" sz="900" dirty="0"/>
              <a:t>Pearson value is 0.892, a strong positive correlation, indicates higher sales generates higher revenue and data are tightly clustered around trendline, relation is consistent. A(80%)-would be main focus high stocks, B(15%)-less stocks for saving time and money ,C(5%)-mixed  products cross selling.</a:t>
            </a:r>
            <a:r>
              <a:rPr lang="en-IN" sz="900" dirty="0"/>
              <a:t>            </a:t>
            </a:r>
            <a:r>
              <a:rPr lang="en-IN" dirty="0"/>
              <a:t>6</a:t>
            </a:r>
            <a:endParaRPr lang="en-US" dirty="0"/>
          </a:p>
        </p:txBody>
      </p:sp>
      <p:graphicFrame>
        <p:nvGraphicFramePr>
          <p:cNvPr id="12" name="Chart 11">
            <a:extLst>
              <a:ext uri="{FF2B5EF4-FFF2-40B4-BE49-F238E27FC236}">
                <a16:creationId xmlns:a16="http://schemas.microsoft.com/office/drawing/2014/main" id="{1E4ADBB5-1887-4DE7-B5FE-B547B3038BAC}"/>
              </a:ext>
            </a:extLst>
          </p:cNvPr>
          <p:cNvGraphicFramePr/>
          <p:nvPr>
            <p:extLst>
              <p:ext uri="{D42A27DB-BD31-4B8C-83A1-F6EECF244321}">
                <p14:modId xmlns:p14="http://schemas.microsoft.com/office/powerpoint/2010/main" val="907769125"/>
              </p:ext>
            </p:extLst>
          </p:nvPr>
        </p:nvGraphicFramePr>
        <p:xfrm>
          <a:off x="479684" y="4114801"/>
          <a:ext cx="7994481" cy="365215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Chart 12">
            <a:extLst>
              <a:ext uri="{FF2B5EF4-FFF2-40B4-BE49-F238E27FC236}">
                <a16:creationId xmlns:a16="http://schemas.microsoft.com/office/drawing/2014/main" id="{EC239E47-0517-4F6E-AFAA-8DF9210EA926}"/>
              </a:ext>
            </a:extLst>
          </p:cNvPr>
          <p:cNvGraphicFramePr/>
          <p:nvPr>
            <p:extLst>
              <p:ext uri="{D42A27DB-BD31-4B8C-83A1-F6EECF244321}">
                <p14:modId xmlns:p14="http://schemas.microsoft.com/office/powerpoint/2010/main" val="464844487"/>
              </p:ext>
            </p:extLst>
          </p:nvPr>
        </p:nvGraphicFramePr>
        <p:xfrm>
          <a:off x="479684" y="902827"/>
          <a:ext cx="7994481" cy="2870520"/>
        </p:xfrm>
        <a:graphic>
          <a:graphicData uri="http://schemas.openxmlformats.org/drawingml/2006/chart">
            <c:chart xmlns:c="http://schemas.openxmlformats.org/drawingml/2006/chart" xmlns:r="http://schemas.openxmlformats.org/officeDocument/2006/relationships" r:id="rId5"/>
          </a:graphicData>
        </a:graphic>
      </p:graphicFrame>
      <mc:AlternateContent xmlns:mc="http://schemas.openxmlformats.org/markup-compatibility/2006" xmlns:cx1="http://schemas.microsoft.com/office/drawing/2015/9/8/chartex">
        <mc:Choice Requires="cx1">
          <p:graphicFrame>
            <p:nvGraphicFramePr>
              <p:cNvPr id="14" name="Chart 13">
                <a:extLst>
                  <a:ext uri="{FF2B5EF4-FFF2-40B4-BE49-F238E27FC236}">
                    <a16:creationId xmlns:a16="http://schemas.microsoft.com/office/drawing/2014/main" id="{D5A4DCA8-3317-4A16-AA5C-5225BC8F2EAB}"/>
                  </a:ext>
                </a:extLst>
              </p:cNvPr>
              <p:cNvGraphicFramePr/>
              <p:nvPr>
                <p:extLst>
                  <p:ext uri="{D42A27DB-BD31-4B8C-83A1-F6EECF244321}">
                    <p14:modId xmlns:p14="http://schemas.microsoft.com/office/powerpoint/2010/main" val="848163786"/>
                  </p:ext>
                </p:extLst>
              </p:nvPr>
            </p:nvGraphicFramePr>
            <p:xfrm>
              <a:off x="8634713" y="902826"/>
              <a:ext cx="5775767" cy="6864126"/>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4" name="Chart 13">
                <a:extLst>
                  <a:ext uri="{FF2B5EF4-FFF2-40B4-BE49-F238E27FC236}">
                    <a16:creationId xmlns:a16="http://schemas.microsoft.com/office/drawing/2014/main" id="{D5A4DCA8-3317-4A16-AA5C-5225BC8F2EAB}"/>
                  </a:ext>
                </a:extLst>
              </p:cNvPr>
              <p:cNvPicPr>
                <a:picLocks noGrp="1" noRot="1" noChangeAspect="1" noMove="1" noResize="1" noEditPoints="1" noAdjustHandles="1" noChangeArrowheads="1" noChangeShapeType="1"/>
              </p:cNvPicPr>
              <p:nvPr/>
            </p:nvPicPr>
            <p:blipFill>
              <a:blip r:embed="rId7"/>
              <a:stretch>
                <a:fillRect/>
              </a:stretch>
            </p:blipFill>
            <p:spPr>
              <a:xfrm>
                <a:off x="8634713" y="902826"/>
                <a:ext cx="5775767" cy="6864126"/>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7">
    <p:bg>
      <p:bgPr>
        <a:solidFill>
          <a:srgbClr val="E0F6EE"/>
        </a:solidFill>
        <a:effectLst/>
      </p:bgPr>
    </p:bg>
    <p:spTree>
      <p:nvGrpSpPr>
        <p:cNvPr id="1" name=""/>
        <p:cNvGrpSpPr/>
        <p:nvPr/>
      </p:nvGrpSpPr>
      <p:grpSpPr>
        <a:xfrm>
          <a:off x="0" y="0"/>
          <a:ext cx="0" cy="0"/>
          <a:chOff x="0" y="0"/>
          <a:chExt cx="0" cy="0"/>
        </a:xfrm>
      </p:grpSpPr>
      <p:pic>
        <p:nvPicPr>
          <p:cNvPr id="10" name="Google Shape;10;p2">
            <a:extLst>
              <a:ext uri="{FF2B5EF4-FFF2-40B4-BE49-F238E27FC236}">
                <a16:creationId xmlns:a16="http://schemas.microsoft.com/office/drawing/2014/main" id="{E2EDD1AB-2058-4211-A39C-60642EA66520}"/>
              </a:ext>
            </a:extLst>
          </p:cNvPr>
          <p:cNvPicPr preferRelativeResize="0"/>
          <p:nvPr/>
        </p:nvPicPr>
        <p:blipFill>
          <a:blip r:embed="rId3">
            <a:alphaModFix amt="18000"/>
          </a:blip>
          <a:stretch>
            <a:fillRect/>
          </a:stretch>
        </p:blipFill>
        <p:spPr>
          <a:xfrm>
            <a:off x="882" y="5633825"/>
            <a:ext cx="2595750" cy="2595775"/>
          </a:xfrm>
          <a:prstGeom prst="rect">
            <a:avLst/>
          </a:prstGeom>
          <a:noFill/>
          <a:ln>
            <a:noFill/>
          </a:ln>
        </p:spPr>
      </p:pic>
      <p:pic>
        <p:nvPicPr>
          <p:cNvPr id="12" name="Google Shape;10;p2">
            <a:extLst>
              <a:ext uri="{FF2B5EF4-FFF2-40B4-BE49-F238E27FC236}">
                <a16:creationId xmlns:a16="http://schemas.microsoft.com/office/drawing/2014/main" id="{6FCE53B6-3C74-4B14-8683-0B24A6EA1C6A}"/>
              </a:ext>
            </a:extLst>
          </p:cNvPr>
          <p:cNvPicPr preferRelativeResize="0"/>
          <p:nvPr/>
        </p:nvPicPr>
        <p:blipFill>
          <a:blip r:embed="rId3">
            <a:alphaModFix amt="20000"/>
          </a:blip>
          <a:stretch>
            <a:fillRect/>
          </a:stretch>
        </p:blipFill>
        <p:spPr>
          <a:xfrm rot="10800000">
            <a:off x="12023067" y="25510"/>
            <a:ext cx="2595750" cy="2595775"/>
          </a:xfrm>
          <a:prstGeom prst="rect">
            <a:avLst/>
          </a:prstGeom>
          <a:noFill/>
          <a:ln>
            <a:noFill/>
          </a:ln>
        </p:spPr>
      </p:pic>
      <p:sp>
        <p:nvSpPr>
          <p:cNvPr id="13" name="Text 0">
            <a:extLst>
              <a:ext uri="{FF2B5EF4-FFF2-40B4-BE49-F238E27FC236}">
                <a16:creationId xmlns:a16="http://schemas.microsoft.com/office/drawing/2014/main" id="{933291DB-4ABE-455B-9913-41FEEFD72799}"/>
              </a:ext>
            </a:extLst>
          </p:cNvPr>
          <p:cNvSpPr/>
          <p:nvPr/>
        </p:nvSpPr>
        <p:spPr>
          <a:xfrm>
            <a:off x="150607" y="0"/>
            <a:ext cx="14479793" cy="806824"/>
          </a:xfrm>
          <a:prstGeom prst="rect">
            <a:avLst/>
          </a:prstGeom>
          <a:noFill/>
          <a:ln/>
        </p:spPr>
        <p:txBody>
          <a:bodyPr wrap="square" lIns="0" tIns="0" rIns="0" bIns="0" rtlCol="0" anchor="t"/>
          <a:lstStyle/>
          <a:p>
            <a:pPr marL="0" indent="0" algn="l">
              <a:lnSpc>
                <a:spcPts val="5550"/>
              </a:lnSpc>
              <a:buNone/>
            </a:pPr>
            <a:r>
              <a:rPr lang="en-US" sz="3200" b="1" dirty="0">
                <a:solidFill>
                  <a:srgbClr val="006747"/>
                </a:solidFill>
                <a:latin typeface="Noto Serif SC Bold" pitchFamily="34" charset="0"/>
                <a:ea typeface="Noto Serif SC Bold" pitchFamily="34" charset="-122"/>
                <a:cs typeface="Noto Serif SC Bold" pitchFamily="34" charset="-120"/>
              </a:rPr>
              <a:t>Results/Findings Overview: Visualizing Survey, Demand Forecast</a:t>
            </a:r>
            <a:endParaRPr lang="en-US" sz="3200" dirty="0"/>
          </a:p>
        </p:txBody>
      </p:sp>
      <p:sp>
        <p:nvSpPr>
          <p:cNvPr id="15" name="TextBox 14">
            <a:extLst>
              <a:ext uri="{FF2B5EF4-FFF2-40B4-BE49-F238E27FC236}">
                <a16:creationId xmlns:a16="http://schemas.microsoft.com/office/drawing/2014/main" id="{33735BCA-DD1E-42DB-B370-8148F55ED980}"/>
              </a:ext>
            </a:extLst>
          </p:cNvPr>
          <p:cNvSpPr txBox="1"/>
          <p:nvPr/>
        </p:nvSpPr>
        <p:spPr>
          <a:xfrm>
            <a:off x="8206" y="7834759"/>
            <a:ext cx="14630400" cy="369332"/>
          </a:xfrm>
          <a:prstGeom prst="rect">
            <a:avLst/>
          </a:prstGeom>
          <a:noFill/>
        </p:spPr>
        <p:txBody>
          <a:bodyPr wrap="square">
            <a:spAutoFit/>
          </a:bodyPr>
          <a:lstStyle>
            <a:defPPr>
              <a:defRPr lang="en-US"/>
            </a:defPPr>
            <a:lvl1pPr marR="0" lvl="0" eaLnBrk="0" fontAlgn="base" hangingPunct="0">
              <a:spcBef>
                <a:spcPct val="0"/>
              </a:spcBef>
              <a:spcAft>
                <a:spcPts val="600"/>
              </a:spcAft>
              <a:buClrTx/>
              <a:buSzTx/>
              <a:tabLst/>
              <a:defRPr sz="1600" b="1">
                <a:solidFill>
                  <a:schemeClr val="bg1"/>
                </a:solidFill>
                <a:latin typeface="Times New Roman" panose="02020603050405020304" pitchFamily="18" charset="0"/>
                <a:cs typeface="Times New Roman" panose="02020603050405020304" pitchFamily="18" charset="0"/>
              </a:defRPr>
            </a:lvl1pPr>
          </a:lstStyle>
          <a:p>
            <a:r>
              <a:rPr lang="en-IN" sz="900" b="0" dirty="0">
                <a:solidFill>
                  <a:schemeClr val="tx1"/>
                </a:solidFill>
              </a:rPr>
              <a:t>**Key-</a:t>
            </a:r>
            <a:r>
              <a:rPr lang="en-US" sz="900" b="0" dirty="0">
                <a:solidFill>
                  <a:schemeClr val="tx1"/>
                </a:solidFill>
              </a:rPr>
              <a:t> Fungicide, Insecticide, Herbicide and Plant Nutrition are fluctuated in this range (45, 250), (41, 250), (52, 210) and (45, 150) units in the first 21 weeks, trend dips sharply after week 17 and stabilizes at lower levels approaching week 21. where ever sales peak occurs in W8, W11, W17 for all products. forecasted sales (weeks 23-30) shows a continuous and significant downward trend for all products but for Herbicide, there is noticeable cyclic pattern, possibly indicating seasonal or promotional effects and there is slight increase in demands around 101 units next 2 months (Apr’25-May’25) .</a:t>
            </a:r>
            <a:r>
              <a:rPr lang="en-IN" sz="900" b="0" dirty="0">
                <a:solidFill>
                  <a:schemeClr val="tx1"/>
                </a:solidFill>
              </a:rPr>
              <a:t>                                 </a:t>
            </a:r>
            <a:endParaRPr lang="en-US" sz="900" b="0" dirty="0">
              <a:solidFill>
                <a:schemeClr val="tx1"/>
              </a:solidFill>
            </a:endParaRPr>
          </a:p>
        </p:txBody>
      </p:sp>
      <p:graphicFrame>
        <p:nvGraphicFramePr>
          <p:cNvPr id="16" name="Chart 15">
            <a:extLst>
              <a:ext uri="{FF2B5EF4-FFF2-40B4-BE49-F238E27FC236}">
                <a16:creationId xmlns:a16="http://schemas.microsoft.com/office/drawing/2014/main" id="{DFEB85E0-AB45-450D-8434-57B74061E576}"/>
              </a:ext>
            </a:extLst>
          </p:cNvPr>
          <p:cNvGraphicFramePr/>
          <p:nvPr>
            <p:extLst>
              <p:ext uri="{D42A27DB-BD31-4B8C-83A1-F6EECF244321}">
                <p14:modId xmlns:p14="http://schemas.microsoft.com/office/powerpoint/2010/main" val="3048737379"/>
              </p:ext>
            </p:extLst>
          </p:nvPr>
        </p:nvGraphicFramePr>
        <p:xfrm>
          <a:off x="509286" y="4273963"/>
          <a:ext cx="5764192" cy="291214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16">
            <a:extLst>
              <a:ext uri="{FF2B5EF4-FFF2-40B4-BE49-F238E27FC236}">
                <a16:creationId xmlns:a16="http://schemas.microsoft.com/office/drawing/2014/main" id="{BA3197FD-BBB9-4A9B-87FC-C435EB8A4856}"/>
              </a:ext>
            </a:extLst>
          </p:cNvPr>
          <p:cNvGraphicFramePr/>
          <p:nvPr>
            <p:extLst>
              <p:ext uri="{D42A27DB-BD31-4B8C-83A1-F6EECF244321}">
                <p14:modId xmlns:p14="http://schemas.microsoft.com/office/powerpoint/2010/main" val="3249055339"/>
              </p:ext>
            </p:extLst>
          </p:nvPr>
        </p:nvGraphicFramePr>
        <p:xfrm>
          <a:off x="509286" y="806825"/>
          <a:ext cx="13762297" cy="3307976"/>
        </p:xfrm>
        <a:graphic>
          <a:graphicData uri="http://schemas.openxmlformats.org/drawingml/2006/chart">
            <c:chart xmlns:c="http://schemas.openxmlformats.org/drawingml/2006/chart" xmlns:r="http://schemas.openxmlformats.org/officeDocument/2006/relationships" r:id="rId5"/>
          </a:graphicData>
        </a:graphic>
      </p:graphicFrame>
      <p:grpSp>
        <p:nvGrpSpPr>
          <p:cNvPr id="18" name="Group 17">
            <a:extLst>
              <a:ext uri="{FF2B5EF4-FFF2-40B4-BE49-F238E27FC236}">
                <a16:creationId xmlns:a16="http://schemas.microsoft.com/office/drawing/2014/main" id="{13D9E464-F693-442D-BB80-F4ED02D9D0BB}"/>
              </a:ext>
            </a:extLst>
          </p:cNvPr>
          <p:cNvGrpSpPr/>
          <p:nvPr/>
        </p:nvGrpSpPr>
        <p:grpSpPr>
          <a:xfrm>
            <a:off x="6555132" y="4314763"/>
            <a:ext cx="7716451" cy="2874412"/>
            <a:chOff x="126203" y="4906596"/>
            <a:chExt cx="8039582" cy="2885464"/>
          </a:xfrm>
        </p:grpSpPr>
        <p:sp>
          <p:nvSpPr>
            <p:cNvPr id="19" name="Rectangle 18">
              <a:extLst>
                <a:ext uri="{FF2B5EF4-FFF2-40B4-BE49-F238E27FC236}">
                  <a16:creationId xmlns:a16="http://schemas.microsoft.com/office/drawing/2014/main" id="{64D1660D-3145-4175-892B-B08ED30D45FD}"/>
                </a:ext>
              </a:extLst>
            </p:cNvPr>
            <p:cNvSpPr/>
            <p:nvPr/>
          </p:nvSpPr>
          <p:spPr>
            <a:xfrm>
              <a:off x="210730" y="4912834"/>
              <a:ext cx="7955055" cy="2879226"/>
            </a:xfrm>
            <a:prstGeom prst="rect">
              <a:avLst/>
            </a:prstGeom>
            <a:solidFill>
              <a:srgbClr val="00B050"/>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F100DEC-C492-4B3C-B98A-A1B01951AC12}"/>
                </a:ext>
              </a:extLst>
            </p:cNvPr>
            <p:cNvSpPr/>
            <p:nvPr/>
          </p:nvSpPr>
          <p:spPr>
            <a:xfrm>
              <a:off x="201658" y="4906596"/>
              <a:ext cx="7804147" cy="2747843"/>
            </a:xfrm>
            <a:prstGeom prst="rect">
              <a:avLst/>
            </a:prstGeom>
            <a:solidFill>
              <a:srgbClr val="E0F6EE"/>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A3605D5C-E434-46A6-B7A8-2B5795A68AD8}"/>
                </a:ext>
              </a:extLst>
            </p:cNvPr>
            <p:cNvSpPr txBox="1"/>
            <p:nvPr/>
          </p:nvSpPr>
          <p:spPr>
            <a:xfrm>
              <a:off x="126203" y="4953987"/>
              <a:ext cx="7955055" cy="2457349"/>
            </a:xfrm>
            <a:prstGeom prst="rect">
              <a:avLst/>
            </a:prstGeom>
            <a:noFill/>
          </p:spPr>
          <p:txBody>
            <a:bodyPr wrap="square" rtlCol="0">
              <a:spAutoFit/>
            </a:bodyPr>
            <a:lstStyle/>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Demand Forecasting:</a:t>
              </a:r>
              <a:r>
                <a:rPr lang="en-US" sz="1800" b="1" dirty="0">
                  <a:latin typeface="Times New Roman" panose="02020603050405020304" pitchFamily="18" charset="0"/>
                  <a:ea typeface="Geist" pitchFamily="34" charset="-122"/>
                  <a:cs typeface="Times New Roman" panose="02020603050405020304" pitchFamily="18" charset="0"/>
                </a:rPr>
                <a:t> </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Sales variability is high on Nov-24 and lowest during mid Dec to early Jan-25, indicating predicable demand drops</a:t>
              </a:r>
              <a:r>
                <a:rPr lang="en-US" sz="1400" dirty="0">
                  <a:latin typeface="Times New Roman" panose="02020603050405020304" pitchFamily="18" charset="0"/>
                  <a:ea typeface="Geist" pitchFamily="34" charset="-122"/>
                  <a:cs typeface="Times New Roman" panose="02020603050405020304" pitchFamily="18" charset="0"/>
                </a:rPr>
                <a:t>.</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Sales peak occurs in W8, W11, W17 indicates pushing inventory stocks. Post W18, reduce inventory significantly to minimize the overstock</a:t>
              </a:r>
              <a:r>
                <a:rPr lang="en-US" sz="1400" dirty="0">
                  <a:latin typeface="Times New Roman" panose="02020603050405020304" pitchFamily="18" charset="0"/>
                  <a:ea typeface="Geist" pitchFamily="34" charset="-122"/>
                  <a:cs typeface="Times New Roman" panose="02020603050405020304" pitchFamily="18" charset="0"/>
                </a:rPr>
                <a:t>.</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Forecasted sales shows a continuous downward trend for all products but for Herbicide, a noticeable cyclic pattern, indicating seasonal or promotional effects</a:t>
              </a:r>
              <a:endParaRPr lang="en-US" sz="1400" dirty="0">
                <a:latin typeface="Times New Roman" panose="02020603050405020304" pitchFamily="18" charset="0"/>
                <a:ea typeface="Geist" pitchFamily="34" charset="-122"/>
                <a:cs typeface="Times New Roman" panose="02020603050405020304" pitchFamily="18" charset="0"/>
              </a:endParaRPr>
            </a:p>
            <a:p>
              <a:pPr marL="285750" indent="-28575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Customer Survey:</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Online Platforms are slightly ahead in offering variety, discounts, offers, promotions and non-seasonal products</a:t>
              </a:r>
              <a:r>
                <a:rPr lang="en-US" sz="1400" dirty="0">
                  <a:latin typeface="Times New Roman" panose="02020603050405020304" pitchFamily="18" charset="0"/>
                  <a:ea typeface="Geist" pitchFamily="34" charset="-122"/>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grpSp>
      <p:sp>
        <p:nvSpPr>
          <p:cNvPr id="2" name="TextBox 1">
            <a:extLst>
              <a:ext uri="{FF2B5EF4-FFF2-40B4-BE49-F238E27FC236}">
                <a16:creationId xmlns:a16="http://schemas.microsoft.com/office/drawing/2014/main" id="{533434C9-D441-452E-8ACC-DE4D3BDF826E}"/>
              </a:ext>
            </a:extLst>
          </p:cNvPr>
          <p:cNvSpPr txBox="1"/>
          <p:nvPr/>
        </p:nvSpPr>
        <p:spPr>
          <a:xfrm>
            <a:off x="14332657" y="7843295"/>
            <a:ext cx="297743" cy="369332"/>
          </a:xfrm>
          <a:prstGeom prst="rect">
            <a:avLst/>
          </a:prstGeom>
          <a:noFill/>
        </p:spPr>
        <p:txBody>
          <a:bodyPr wrap="square" rtlCol="0">
            <a:spAutoFit/>
          </a:bodyPr>
          <a:lstStyle/>
          <a:p>
            <a:r>
              <a:rPr lang="en-IN" dirty="0"/>
              <a:t>7</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name="Slide 8">
    <p:bg>
      <p:bgPr>
        <a:solidFill>
          <a:srgbClr val="E0F6EE"/>
        </a:solidFill>
        <a:effectLst/>
      </p:bgPr>
    </p:bg>
    <p:spTree>
      <p:nvGrpSpPr>
        <p:cNvPr id="1" name=""/>
        <p:cNvGrpSpPr/>
        <p:nvPr/>
      </p:nvGrpSpPr>
      <p:grpSpPr>
        <a:xfrm>
          <a:off x="0" y="0"/>
          <a:ext cx="0" cy="0"/>
          <a:chOff x="0" y="0"/>
          <a:chExt cx="0" cy="0"/>
        </a:xfrm>
      </p:grpSpPr>
      <p:pic>
        <p:nvPicPr>
          <p:cNvPr id="71" name="Google Shape;10;p2">
            <a:extLst>
              <a:ext uri="{FF2B5EF4-FFF2-40B4-BE49-F238E27FC236}">
                <a16:creationId xmlns:a16="http://schemas.microsoft.com/office/drawing/2014/main" id="{EF1E6DD4-4A5E-4679-B9EA-4A866C4B9D83}"/>
              </a:ext>
            </a:extLst>
          </p:cNvPr>
          <p:cNvPicPr preferRelativeResize="0"/>
          <p:nvPr/>
        </p:nvPicPr>
        <p:blipFill>
          <a:blip r:embed="rId3">
            <a:alphaModFix amt="18000"/>
          </a:blip>
          <a:stretch>
            <a:fillRect/>
          </a:stretch>
        </p:blipFill>
        <p:spPr>
          <a:xfrm>
            <a:off x="882" y="5633825"/>
            <a:ext cx="2595750" cy="2595775"/>
          </a:xfrm>
          <a:prstGeom prst="rect">
            <a:avLst/>
          </a:prstGeom>
          <a:noFill/>
          <a:ln>
            <a:noFill/>
          </a:ln>
        </p:spPr>
      </p:pic>
      <p:pic>
        <p:nvPicPr>
          <p:cNvPr id="72" name="Google Shape;10;p2">
            <a:extLst>
              <a:ext uri="{FF2B5EF4-FFF2-40B4-BE49-F238E27FC236}">
                <a16:creationId xmlns:a16="http://schemas.microsoft.com/office/drawing/2014/main" id="{F05EE523-189B-4F0F-93F2-5A12E712E35D}"/>
              </a:ext>
            </a:extLst>
          </p:cNvPr>
          <p:cNvPicPr preferRelativeResize="0"/>
          <p:nvPr/>
        </p:nvPicPr>
        <p:blipFill>
          <a:blip r:embed="rId3">
            <a:alphaModFix amt="20000"/>
          </a:blip>
          <a:stretch>
            <a:fillRect/>
          </a:stretch>
        </p:blipFill>
        <p:spPr>
          <a:xfrm rot="10800000">
            <a:off x="12023067" y="25510"/>
            <a:ext cx="2595750" cy="2595775"/>
          </a:xfrm>
          <a:prstGeom prst="rect">
            <a:avLst/>
          </a:prstGeom>
          <a:noFill/>
          <a:ln>
            <a:noFill/>
          </a:ln>
        </p:spPr>
      </p:pic>
      <p:sp>
        <p:nvSpPr>
          <p:cNvPr id="73" name="Text 0">
            <a:extLst>
              <a:ext uri="{FF2B5EF4-FFF2-40B4-BE49-F238E27FC236}">
                <a16:creationId xmlns:a16="http://schemas.microsoft.com/office/drawing/2014/main" id="{DB292B98-FC9D-420E-81CB-297D9586415B}"/>
              </a:ext>
            </a:extLst>
          </p:cNvPr>
          <p:cNvSpPr/>
          <p:nvPr/>
        </p:nvSpPr>
        <p:spPr>
          <a:xfrm>
            <a:off x="96818" y="0"/>
            <a:ext cx="14533581" cy="461037"/>
          </a:xfrm>
          <a:prstGeom prst="rect">
            <a:avLst/>
          </a:prstGeom>
          <a:noFill/>
          <a:ln/>
        </p:spPr>
        <p:txBody>
          <a:bodyPr wrap="none" lIns="0" tIns="0" rIns="0" bIns="0" rtlCol="0" anchor="t"/>
          <a:lstStyle/>
          <a:p>
            <a:pPr>
              <a:lnSpc>
                <a:spcPts val="5000"/>
              </a:lnSpc>
            </a:pPr>
            <a:r>
              <a:rPr lang="en-US" sz="3200" b="1" dirty="0">
                <a:solidFill>
                  <a:srgbClr val="006747"/>
                </a:solidFill>
                <a:latin typeface="Times New Roman" panose="02020603050405020304" pitchFamily="18" charset="0"/>
                <a:ea typeface="Noto Serif SC Bold" pitchFamily="34" charset="-122"/>
                <a:cs typeface="Times New Roman" panose="02020603050405020304" pitchFamily="18" charset="0"/>
              </a:rPr>
              <a:t> Key Insights from Data Analysis: Profitability, Demand and Customer Behavior</a:t>
            </a:r>
          </a:p>
        </p:txBody>
      </p:sp>
      <p:grpSp>
        <p:nvGrpSpPr>
          <p:cNvPr id="74" name="Group 73">
            <a:extLst>
              <a:ext uri="{FF2B5EF4-FFF2-40B4-BE49-F238E27FC236}">
                <a16:creationId xmlns:a16="http://schemas.microsoft.com/office/drawing/2014/main" id="{575F0EAF-0A6F-4CB1-97EC-A4F475D57023}"/>
              </a:ext>
            </a:extLst>
          </p:cNvPr>
          <p:cNvGrpSpPr/>
          <p:nvPr/>
        </p:nvGrpSpPr>
        <p:grpSpPr>
          <a:xfrm>
            <a:off x="578538" y="884720"/>
            <a:ext cx="6120000" cy="2160000"/>
            <a:chOff x="827808" y="1553717"/>
            <a:chExt cx="5170853" cy="1874864"/>
          </a:xfrm>
        </p:grpSpPr>
        <p:sp>
          <p:nvSpPr>
            <p:cNvPr id="75" name="Freeform: Shape 74">
              <a:extLst>
                <a:ext uri="{FF2B5EF4-FFF2-40B4-BE49-F238E27FC236}">
                  <a16:creationId xmlns:a16="http://schemas.microsoft.com/office/drawing/2014/main" id="{B3FC8E54-2050-48D1-97F0-33DD84052DF9}"/>
                </a:ext>
              </a:extLst>
            </p:cNvPr>
            <p:cNvSpPr/>
            <p:nvPr/>
          </p:nvSpPr>
          <p:spPr>
            <a:xfrm>
              <a:off x="1160365" y="1882987"/>
              <a:ext cx="4789309" cy="1196056"/>
            </a:xfrm>
            <a:custGeom>
              <a:avLst/>
              <a:gdLst>
                <a:gd name="connsiteX0" fmla="*/ 4743632 w 4789309"/>
                <a:gd name="connsiteY0" fmla="*/ 725335 h 1196056"/>
                <a:gd name="connsiteX1" fmla="*/ 4478225 w 4789309"/>
                <a:gd name="connsiteY1" fmla="*/ 1081446 h 1196056"/>
                <a:gd name="connsiteX2" fmla="*/ 4253095 w 4789309"/>
                <a:gd name="connsiteY2" fmla="*/ 1195671 h 1196056"/>
                <a:gd name="connsiteX3" fmla="*/ 597711 w 4789309"/>
                <a:gd name="connsiteY3" fmla="*/ 1195671 h 1196056"/>
                <a:gd name="connsiteX4" fmla="*/ -317 w 4789309"/>
                <a:gd name="connsiteY4" fmla="*/ 597674 h 1196056"/>
                <a:gd name="connsiteX5" fmla="*/ 597711 w 4789309"/>
                <a:gd name="connsiteY5" fmla="*/ -386 h 1196056"/>
                <a:gd name="connsiteX6" fmla="*/ 4253030 w 4789309"/>
                <a:gd name="connsiteY6" fmla="*/ -386 h 1196056"/>
                <a:gd name="connsiteX7" fmla="*/ 4478161 w 4789309"/>
                <a:gd name="connsiteY7" fmla="*/ 110520 h 1196056"/>
                <a:gd name="connsiteX8" fmla="*/ 4743632 w 4789309"/>
                <a:gd name="connsiteY8" fmla="*/ 463279 h 1196056"/>
                <a:gd name="connsiteX9" fmla="*/ 4743632 w 4789309"/>
                <a:gd name="connsiteY9" fmla="*/ 725335 h 119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9309" h="1196056">
                  <a:moveTo>
                    <a:pt x="4743632" y="725335"/>
                  </a:moveTo>
                  <a:lnTo>
                    <a:pt x="4478225" y="1081446"/>
                  </a:lnTo>
                  <a:cubicBezTo>
                    <a:pt x="4424416" y="1152011"/>
                    <a:pt x="4340447" y="1195671"/>
                    <a:pt x="4253095" y="1195671"/>
                  </a:cubicBezTo>
                  <a:lnTo>
                    <a:pt x="597711" y="1195671"/>
                  </a:lnTo>
                  <a:cubicBezTo>
                    <a:pt x="268473" y="1195671"/>
                    <a:pt x="-317" y="926912"/>
                    <a:pt x="-317" y="597674"/>
                  </a:cubicBezTo>
                  <a:cubicBezTo>
                    <a:pt x="-317" y="268437"/>
                    <a:pt x="268473" y="-386"/>
                    <a:pt x="597711" y="-386"/>
                  </a:cubicBezTo>
                  <a:lnTo>
                    <a:pt x="4253030" y="-386"/>
                  </a:lnTo>
                  <a:cubicBezTo>
                    <a:pt x="4340382" y="-386"/>
                    <a:pt x="4424351" y="43306"/>
                    <a:pt x="4478161" y="110520"/>
                  </a:cubicBezTo>
                  <a:lnTo>
                    <a:pt x="4743632" y="463279"/>
                  </a:lnTo>
                  <a:cubicBezTo>
                    <a:pt x="4804112" y="540163"/>
                    <a:pt x="4804112" y="648452"/>
                    <a:pt x="4743632" y="725335"/>
                  </a:cubicBezTo>
                  <a:close/>
                </a:path>
              </a:pathLst>
            </a:custGeom>
            <a:gradFill>
              <a:gsLst>
                <a:gs pos="0">
                  <a:srgbClr val="6257E7"/>
                </a:gs>
                <a:gs pos="50000">
                  <a:srgbClr val="A451D8"/>
                </a:gs>
                <a:gs pos="100000">
                  <a:srgbClr val="E74CC9"/>
                </a:gs>
              </a:gsLst>
              <a:lin ang="0" scaled="1"/>
            </a:gradFill>
            <a:ln w="3222" cap="flat">
              <a:noFill/>
              <a:prstDash val="solid"/>
              <a:miter/>
            </a:ln>
          </p:spPr>
          <p:txBody>
            <a:bodyPr rtlCol="0" anchor="ctr"/>
            <a:lstStyle/>
            <a:p>
              <a:pPr algn="ctr"/>
              <a:endParaRPr lang="en-IN" sz="2000" b="1">
                <a:solidFill>
                  <a:schemeClr val="tx1">
                    <a:lumMod val="75000"/>
                    <a:lumOff val="25000"/>
                  </a:schemeClr>
                </a:solidFill>
                <a:latin typeface="Montserrat" panose="00000500000000000000" pitchFamily="2" charset="0"/>
              </a:endParaRPr>
            </a:p>
          </p:txBody>
        </p:sp>
        <p:sp>
          <p:nvSpPr>
            <p:cNvPr id="77" name="Freeform: Shape 76">
              <a:extLst>
                <a:ext uri="{FF2B5EF4-FFF2-40B4-BE49-F238E27FC236}">
                  <a16:creationId xmlns:a16="http://schemas.microsoft.com/office/drawing/2014/main" id="{F690F220-D928-4817-9245-6376D6C8A097}"/>
                </a:ext>
              </a:extLst>
            </p:cNvPr>
            <p:cNvSpPr/>
            <p:nvPr/>
          </p:nvSpPr>
          <p:spPr>
            <a:xfrm>
              <a:off x="827808" y="1553717"/>
              <a:ext cx="1874734" cy="1874864"/>
            </a:xfrm>
            <a:custGeom>
              <a:avLst/>
              <a:gdLst>
                <a:gd name="connsiteX0" fmla="*/ 937066 w 1874734"/>
                <a:gd name="connsiteY0" fmla="*/ -386 h 1874864"/>
                <a:gd name="connsiteX1" fmla="*/ -317 w 1874734"/>
                <a:gd name="connsiteY1" fmla="*/ 936965 h 1874864"/>
                <a:gd name="connsiteX2" fmla="*/ 937066 w 1874734"/>
                <a:gd name="connsiteY2" fmla="*/ 1874478 h 1874864"/>
                <a:gd name="connsiteX3" fmla="*/ 1874418 w 1874734"/>
                <a:gd name="connsiteY3" fmla="*/ 937127 h 1874864"/>
                <a:gd name="connsiteX4" fmla="*/ 937066 w 1874734"/>
                <a:gd name="connsiteY4" fmla="*/ -225 h 1874864"/>
                <a:gd name="connsiteX5" fmla="*/ 937066 w 1874734"/>
                <a:gd name="connsiteY5" fmla="*/ 1662655 h 1874864"/>
                <a:gd name="connsiteX6" fmla="*/ 211312 w 1874734"/>
                <a:gd name="connsiteY6" fmla="*/ 936965 h 1874864"/>
                <a:gd name="connsiteX7" fmla="*/ 937066 w 1874734"/>
                <a:gd name="connsiteY7" fmla="*/ 211276 h 1874864"/>
                <a:gd name="connsiteX8" fmla="*/ 1662723 w 1874734"/>
                <a:gd name="connsiteY8" fmla="*/ 936837 h 1874864"/>
                <a:gd name="connsiteX9" fmla="*/ 937066 w 1874734"/>
                <a:gd name="connsiteY9" fmla="*/ 1662655 h 187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734" h="1874864">
                  <a:moveTo>
                    <a:pt x="937066" y="-386"/>
                  </a:moveTo>
                  <a:cubicBezTo>
                    <a:pt x="419656" y="-386"/>
                    <a:pt x="-317" y="419555"/>
                    <a:pt x="-317" y="936965"/>
                  </a:cubicBezTo>
                  <a:cubicBezTo>
                    <a:pt x="-317" y="1454376"/>
                    <a:pt x="419656" y="1874478"/>
                    <a:pt x="937066" y="1874478"/>
                  </a:cubicBezTo>
                  <a:cubicBezTo>
                    <a:pt x="1454751" y="1874478"/>
                    <a:pt x="1874418" y="1454811"/>
                    <a:pt x="1874418" y="937127"/>
                  </a:cubicBezTo>
                  <a:cubicBezTo>
                    <a:pt x="1874418" y="419442"/>
                    <a:pt x="1454751" y="-225"/>
                    <a:pt x="937066" y="-225"/>
                  </a:cubicBezTo>
                  <a:close/>
                  <a:moveTo>
                    <a:pt x="937066" y="1662655"/>
                  </a:moveTo>
                  <a:cubicBezTo>
                    <a:pt x="537231" y="1662655"/>
                    <a:pt x="211312" y="1336768"/>
                    <a:pt x="211312" y="936965"/>
                  </a:cubicBezTo>
                  <a:cubicBezTo>
                    <a:pt x="211312" y="537163"/>
                    <a:pt x="537231" y="211276"/>
                    <a:pt x="937066" y="211276"/>
                  </a:cubicBezTo>
                  <a:cubicBezTo>
                    <a:pt x="1340220" y="211276"/>
                    <a:pt x="1662723" y="537292"/>
                    <a:pt x="1662723" y="936837"/>
                  </a:cubicBezTo>
                  <a:cubicBezTo>
                    <a:pt x="1662723" y="1336381"/>
                    <a:pt x="1340220" y="1662655"/>
                    <a:pt x="937066" y="1662655"/>
                  </a:cubicBezTo>
                  <a:close/>
                </a:path>
              </a:pathLst>
            </a:custGeom>
            <a:solidFill>
              <a:schemeClr val="accent1"/>
            </a:solidFill>
            <a:ln w="3222" cap="flat">
              <a:noFill/>
              <a:prstDash val="solid"/>
              <a:miter/>
            </a:ln>
          </p:spPr>
          <p:txBody>
            <a:bodyPr rtlCol="0" anchor="ctr"/>
            <a:lstStyle/>
            <a:p>
              <a:pPr algn="ctr"/>
              <a:endParaRPr lang="en-IN" sz="2000" b="1">
                <a:solidFill>
                  <a:schemeClr val="tx1">
                    <a:lumMod val="75000"/>
                    <a:lumOff val="25000"/>
                  </a:schemeClr>
                </a:solidFill>
                <a:latin typeface="Montserrat" panose="00000500000000000000" pitchFamily="2" charset="0"/>
              </a:endParaRPr>
            </a:p>
          </p:txBody>
        </p:sp>
        <p:sp>
          <p:nvSpPr>
            <p:cNvPr id="78" name="Freeform: Shape 77">
              <a:extLst>
                <a:ext uri="{FF2B5EF4-FFF2-40B4-BE49-F238E27FC236}">
                  <a16:creationId xmlns:a16="http://schemas.microsoft.com/office/drawing/2014/main" id="{EC08B6B1-B4C4-46F9-9815-08375CF6744D}"/>
                </a:ext>
              </a:extLst>
            </p:cNvPr>
            <p:cNvSpPr/>
            <p:nvPr/>
          </p:nvSpPr>
          <p:spPr>
            <a:xfrm>
              <a:off x="1160365" y="1882987"/>
              <a:ext cx="4789309" cy="1196056"/>
            </a:xfrm>
            <a:custGeom>
              <a:avLst/>
              <a:gdLst>
                <a:gd name="connsiteX0" fmla="*/ 4743632 w 4789309"/>
                <a:gd name="connsiteY0" fmla="*/ 725335 h 1196056"/>
                <a:gd name="connsiteX1" fmla="*/ 4478225 w 4789309"/>
                <a:gd name="connsiteY1" fmla="*/ 1081446 h 1196056"/>
                <a:gd name="connsiteX2" fmla="*/ 4253095 w 4789309"/>
                <a:gd name="connsiteY2" fmla="*/ 1195671 h 1196056"/>
                <a:gd name="connsiteX3" fmla="*/ 597711 w 4789309"/>
                <a:gd name="connsiteY3" fmla="*/ 1195671 h 1196056"/>
                <a:gd name="connsiteX4" fmla="*/ -317 w 4789309"/>
                <a:gd name="connsiteY4" fmla="*/ 597674 h 1196056"/>
                <a:gd name="connsiteX5" fmla="*/ 597711 w 4789309"/>
                <a:gd name="connsiteY5" fmla="*/ -386 h 1196056"/>
                <a:gd name="connsiteX6" fmla="*/ 4253030 w 4789309"/>
                <a:gd name="connsiteY6" fmla="*/ -386 h 1196056"/>
                <a:gd name="connsiteX7" fmla="*/ 4478161 w 4789309"/>
                <a:gd name="connsiteY7" fmla="*/ 110520 h 1196056"/>
                <a:gd name="connsiteX8" fmla="*/ 4743632 w 4789309"/>
                <a:gd name="connsiteY8" fmla="*/ 463279 h 1196056"/>
                <a:gd name="connsiteX9" fmla="*/ 4743632 w 4789309"/>
                <a:gd name="connsiteY9" fmla="*/ 725335 h 119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9309" h="1196056">
                  <a:moveTo>
                    <a:pt x="4743632" y="725335"/>
                  </a:moveTo>
                  <a:lnTo>
                    <a:pt x="4478225" y="1081446"/>
                  </a:lnTo>
                  <a:cubicBezTo>
                    <a:pt x="4424416" y="1152011"/>
                    <a:pt x="4340447" y="1195671"/>
                    <a:pt x="4253095" y="1195671"/>
                  </a:cubicBezTo>
                  <a:lnTo>
                    <a:pt x="597711" y="1195671"/>
                  </a:lnTo>
                  <a:cubicBezTo>
                    <a:pt x="268473" y="1195671"/>
                    <a:pt x="-317" y="926912"/>
                    <a:pt x="-317" y="597674"/>
                  </a:cubicBezTo>
                  <a:cubicBezTo>
                    <a:pt x="-317" y="268437"/>
                    <a:pt x="268473" y="-386"/>
                    <a:pt x="597711" y="-386"/>
                  </a:cubicBezTo>
                  <a:lnTo>
                    <a:pt x="4253030" y="-386"/>
                  </a:lnTo>
                  <a:cubicBezTo>
                    <a:pt x="4340382" y="-386"/>
                    <a:pt x="4424351" y="43306"/>
                    <a:pt x="4478161" y="110520"/>
                  </a:cubicBezTo>
                  <a:lnTo>
                    <a:pt x="4743632" y="463279"/>
                  </a:lnTo>
                  <a:cubicBezTo>
                    <a:pt x="4804112" y="540163"/>
                    <a:pt x="4804112" y="648452"/>
                    <a:pt x="4743632" y="725335"/>
                  </a:cubicBezTo>
                  <a:close/>
                </a:path>
              </a:pathLst>
            </a:custGeom>
            <a:solidFill>
              <a:schemeClr val="accent1"/>
            </a:solidFill>
            <a:ln w="3222" cap="flat">
              <a:noFill/>
              <a:prstDash val="solid"/>
              <a:miter/>
            </a:ln>
          </p:spPr>
          <p:txBody>
            <a:bodyPr rtlCol="0" anchor="ctr"/>
            <a:lstStyle/>
            <a:p>
              <a:pPr algn="ctr"/>
              <a:endParaRPr lang="en-IN" sz="2000" b="1">
                <a:solidFill>
                  <a:schemeClr val="tx1">
                    <a:lumMod val="75000"/>
                    <a:lumOff val="25000"/>
                  </a:schemeClr>
                </a:solidFill>
                <a:latin typeface="Montserrat" panose="00000500000000000000" pitchFamily="2" charset="0"/>
              </a:endParaRPr>
            </a:p>
          </p:txBody>
        </p:sp>
        <p:sp>
          <p:nvSpPr>
            <p:cNvPr id="79" name="Freeform: Shape 78">
              <a:extLst>
                <a:ext uri="{FF2B5EF4-FFF2-40B4-BE49-F238E27FC236}">
                  <a16:creationId xmlns:a16="http://schemas.microsoft.com/office/drawing/2014/main" id="{FEB4F22D-F4A0-4423-BFDE-7C6FB765F260}"/>
                </a:ext>
              </a:extLst>
            </p:cNvPr>
            <p:cNvSpPr/>
            <p:nvPr/>
          </p:nvSpPr>
          <p:spPr>
            <a:xfrm>
              <a:off x="4927092" y="1882987"/>
              <a:ext cx="1071569" cy="1196056"/>
            </a:xfrm>
            <a:custGeom>
              <a:avLst/>
              <a:gdLst>
                <a:gd name="connsiteX0" fmla="*/ 1236145 w 1281821"/>
                <a:gd name="connsiteY0" fmla="*/ 725335 h 1196056"/>
                <a:gd name="connsiteX1" fmla="*/ 970737 w 1281821"/>
                <a:gd name="connsiteY1" fmla="*/ 1081446 h 1196056"/>
                <a:gd name="connsiteX2" fmla="*/ 745607 w 1281821"/>
                <a:gd name="connsiteY2" fmla="*/ 1195671 h 1196056"/>
                <a:gd name="connsiteX3" fmla="*/ 201291 w 1281821"/>
                <a:gd name="connsiteY3" fmla="*/ 1195671 h 1196056"/>
                <a:gd name="connsiteX4" fmla="*/ -317 w 1281821"/>
                <a:gd name="connsiteY4" fmla="*/ 597674 h 1196056"/>
                <a:gd name="connsiteX5" fmla="*/ 201291 w 1281821"/>
                <a:gd name="connsiteY5" fmla="*/ -386 h 1196056"/>
                <a:gd name="connsiteX6" fmla="*/ 745542 w 1281821"/>
                <a:gd name="connsiteY6" fmla="*/ -386 h 1196056"/>
                <a:gd name="connsiteX7" fmla="*/ 970673 w 1281821"/>
                <a:gd name="connsiteY7" fmla="*/ 110520 h 1196056"/>
                <a:gd name="connsiteX8" fmla="*/ 1236145 w 1281821"/>
                <a:gd name="connsiteY8" fmla="*/ 463279 h 1196056"/>
                <a:gd name="connsiteX9" fmla="*/ 1236145 w 1281821"/>
                <a:gd name="connsiteY9" fmla="*/ 725335 h 119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1821" h="1196056">
                  <a:moveTo>
                    <a:pt x="1236145" y="725335"/>
                  </a:moveTo>
                  <a:lnTo>
                    <a:pt x="970737" y="1081446"/>
                  </a:lnTo>
                  <a:cubicBezTo>
                    <a:pt x="916928" y="1152011"/>
                    <a:pt x="832959" y="1195671"/>
                    <a:pt x="745607" y="1195671"/>
                  </a:cubicBezTo>
                  <a:lnTo>
                    <a:pt x="201291" y="1195671"/>
                  </a:lnTo>
                  <a:cubicBezTo>
                    <a:pt x="73598" y="1031052"/>
                    <a:pt x="-317" y="826124"/>
                    <a:pt x="-317" y="597674"/>
                  </a:cubicBezTo>
                  <a:cubicBezTo>
                    <a:pt x="-317" y="372544"/>
                    <a:pt x="73598" y="164265"/>
                    <a:pt x="201291" y="-386"/>
                  </a:cubicBezTo>
                  <a:lnTo>
                    <a:pt x="745542" y="-386"/>
                  </a:lnTo>
                  <a:cubicBezTo>
                    <a:pt x="832894" y="-386"/>
                    <a:pt x="916863" y="43306"/>
                    <a:pt x="970673" y="110520"/>
                  </a:cubicBezTo>
                  <a:lnTo>
                    <a:pt x="1236145" y="463279"/>
                  </a:lnTo>
                  <a:cubicBezTo>
                    <a:pt x="1296624" y="540163"/>
                    <a:pt x="1296624" y="648452"/>
                    <a:pt x="1236145" y="725335"/>
                  </a:cubicBezTo>
                  <a:close/>
                </a:path>
              </a:pathLst>
            </a:custGeom>
            <a:solidFill>
              <a:srgbClr val="FFFFFF"/>
            </a:solidFill>
            <a:ln w="3222" cap="flat">
              <a:noFill/>
              <a:prstDash val="solid"/>
              <a:miter/>
            </a:ln>
            <a:effectLst>
              <a:outerShdw blurRad="50800" dist="38100" algn="l" rotWithShape="0">
                <a:prstClr val="black">
                  <a:alpha val="10000"/>
                </a:prstClr>
              </a:outerShdw>
            </a:effectLst>
          </p:spPr>
          <p:txBody>
            <a:bodyPr rtlCol="0" anchor="ctr"/>
            <a:lstStyle/>
            <a:p>
              <a:pPr algn="ctr"/>
              <a:endParaRPr lang="en-IN" sz="2000" b="1" dirty="0">
                <a:solidFill>
                  <a:schemeClr val="tx1">
                    <a:lumMod val="75000"/>
                    <a:lumOff val="25000"/>
                  </a:schemeClr>
                </a:solidFill>
                <a:latin typeface="Montserrat" panose="00000500000000000000" pitchFamily="2" charset="0"/>
              </a:endParaRPr>
            </a:p>
          </p:txBody>
        </p:sp>
        <p:sp>
          <p:nvSpPr>
            <p:cNvPr id="80" name="Freeform: Shape 79">
              <a:extLst>
                <a:ext uri="{FF2B5EF4-FFF2-40B4-BE49-F238E27FC236}">
                  <a16:creationId xmlns:a16="http://schemas.microsoft.com/office/drawing/2014/main" id="{81D9BC79-BDAC-4E22-86F9-BC2B3EFB2BF5}"/>
                </a:ext>
              </a:extLst>
            </p:cNvPr>
            <p:cNvSpPr/>
            <p:nvPr/>
          </p:nvSpPr>
          <p:spPr>
            <a:xfrm>
              <a:off x="1385625" y="2086948"/>
              <a:ext cx="788198" cy="788198"/>
            </a:xfrm>
            <a:custGeom>
              <a:avLst/>
              <a:gdLst>
                <a:gd name="connsiteX0" fmla="*/ 788199 w 788198"/>
                <a:gd name="connsiteY0" fmla="*/ 394099 h 788198"/>
                <a:gd name="connsiteX1" fmla="*/ 394099 w 788198"/>
                <a:gd name="connsiteY1" fmla="*/ 788199 h 788198"/>
                <a:gd name="connsiteX2" fmla="*/ 0 w 788198"/>
                <a:gd name="connsiteY2" fmla="*/ 394099 h 788198"/>
                <a:gd name="connsiteX3" fmla="*/ 394099 w 788198"/>
                <a:gd name="connsiteY3" fmla="*/ 0 h 788198"/>
                <a:gd name="connsiteX4" fmla="*/ 788199 w 788198"/>
                <a:gd name="connsiteY4" fmla="*/ 394099 h 788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198" h="788198">
                  <a:moveTo>
                    <a:pt x="788199" y="394099"/>
                  </a:moveTo>
                  <a:cubicBezTo>
                    <a:pt x="788199" y="611755"/>
                    <a:pt x="611754" y="788199"/>
                    <a:pt x="394099" y="788199"/>
                  </a:cubicBezTo>
                  <a:cubicBezTo>
                    <a:pt x="176444" y="788199"/>
                    <a:pt x="0" y="611755"/>
                    <a:pt x="0" y="394099"/>
                  </a:cubicBezTo>
                  <a:cubicBezTo>
                    <a:pt x="0" y="176444"/>
                    <a:pt x="176444" y="0"/>
                    <a:pt x="394099" y="0"/>
                  </a:cubicBezTo>
                  <a:cubicBezTo>
                    <a:pt x="611754" y="0"/>
                    <a:pt x="788199" y="176444"/>
                    <a:pt x="788199" y="394099"/>
                  </a:cubicBezTo>
                  <a:close/>
                </a:path>
              </a:pathLst>
            </a:custGeom>
            <a:solidFill>
              <a:srgbClr val="FFFFFF"/>
            </a:solidFill>
            <a:ln w="3222" cap="flat">
              <a:noFill/>
              <a:prstDash val="solid"/>
              <a:miter/>
            </a:ln>
          </p:spPr>
          <p:txBody>
            <a:bodyPr rtlCol="0" anchor="ctr"/>
            <a:lstStyle/>
            <a:p>
              <a:pPr algn="ctr"/>
              <a:r>
                <a:rPr lang="en-IN" sz="2000" b="1" dirty="0">
                  <a:solidFill>
                    <a:schemeClr val="tx1">
                      <a:lumMod val="75000"/>
                      <a:lumOff val="25000"/>
                    </a:schemeClr>
                  </a:solidFill>
                  <a:latin typeface="Montserrat" panose="00000500000000000000" pitchFamily="2" charset="0"/>
                </a:rPr>
                <a:t>01</a:t>
              </a:r>
            </a:p>
          </p:txBody>
        </p:sp>
      </p:grpSp>
      <p:grpSp>
        <p:nvGrpSpPr>
          <p:cNvPr id="81" name="Group 80">
            <a:extLst>
              <a:ext uri="{FF2B5EF4-FFF2-40B4-BE49-F238E27FC236}">
                <a16:creationId xmlns:a16="http://schemas.microsoft.com/office/drawing/2014/main" id="{9A84626F-AFE1-4998-9623-8490F9F34229}"/>
              </a:ext>
            </a:extLst>
          </p:cNvPr>
          <p:cNvGrpSpPr/>
          <p:nvPr/>
        </p:nvGrpSpPr>
        <p:grpSpPr>
          <a:xfrm>
            <a:off x="7931864" y="789573"/>
            <a:ext cx="6120000" cy="2160000"/>
            <a:chOff x="6236703" y="1553926"/>
            <a:chExt cx="5170853" cy="1874864"/>
          </a:xfrm>
        </p:grpSpPr>
        <p:grpSp>
          <p:nvGrpSpPr>
            <p:cNvPr id="82" name="Group 81">
              <a:extLst>
                <a:ext uri="{FF2B5EF4-FFF2-40B4-BE49-F238E27FC236}">
                  <a16:creationId xmlns:a16="http://schemas.microsoft.com/office/drawing/2014/main" id="{F467F746-637A-4A10-A329-0D8DED4EF04C}"/>
                </a:ext>
              </a:extLst>
            </p:cNvPr>
            <p:cNvGrpSpPr/>
            <p:nvPr/>
          </p:nvGrpSpPr>
          <p:grpSpPr>
            <a:xfrm>
              <a:off x="6236703" y="1553926"/>
              <a:ext cx="5170853" cy="1874864"/>
              <a:chOff x="827808" y="1553717"/>
              <a:chExt cx="5170853" cy="1874864"/>
            </a:xfrm>
          </p:grpSpPr>
          <p:sp>
            <p:nvSpPr>
              <p:cNvPr id="84" name="Freeform: Shape 83">
                <a:extLst>
                  <a:ext uri="{FF2B5EF4-FFF2-40B4-BE49-F238E27FC236}">
                    <a16:creationId xmlns:a16="http://schemas.microsoft.com/office/drawing/2014/main" id="{4999FF17-572F-42CF-84B2-CE186CF754CF}"/>
                  </a:ext>
                </a:extLst>
              </p:cNvPr>
              <p:cNvSpPr/>
              <p:nvPr/>
            </p:nvSpPr>
            <p:spPr>
              <a:xfrm>
                <a:off x="1160365" y="1882987"/>
                <a:ext cx="4789309" cy="1196056"/>
              </a:xfrm>
              <a:custGeom>
                <a:avLst/>
                <a:gdLst>
                  <a:gd name="connsiteX0" fmla="*/ 4743632 w 4789309"/>
                  <a:gd name="connsiteY0" fmla="*/ 725335 h 1196056"/>
                  <a:gd name="connsiteX1" fmla="*/ 4478225 w 4789309"/>
                  <a:gd name="connsiteY1" fmla="*/ 1081446 h 1196056"/>
                  <a:gd name="connsiteX2" fmla="*/ 4253095 w 4789309"/>
                  <a:gd name="connsiteY2" fmla="*/ 1195671 h 1196056"/>
                  <a:gd name="connsiteX3" fmla="*/ 597711 w 4789309"/>
                  <a:gd name="connsiteY3" fmla="*/ 1195671 h 1196056"/>
                  <a:gd name="connsiteX4" fmla="*/ -317 w 4789309"/>
                  <a:gd name="connsiteY4" fmla="*/ 597674 h 1196056"/>
                  <a:gd name="connsiteX5" fmla="*/ 597711 w 4789309"/>
                  <a:gd name="connsiteY5" fmla="*/ -386 h 1196056"/>
                  <a:gd name="connsiteX6" fmla="*/ 4253030 w 4789309"/>
                  <a:gd name="connsiteY6" fmla="*/ -386 h 1196056"/>
                  <a:gd name="connsiteX7" fmla="*/ 4478161 w 4789309"/>
                  <a:gd name="connsiteY7" fmla="*/ 110520 h 1196056"/>
                  <a:gd name="connsiteX8" fmla="*/ 4743632 w 4789309"/>
                  <a:gd name="connsiteY8" fmla="*/ 463279 h 1196056"/>
                  <a:gd name="connsiteX9" fmla="*/ 4743632 w 4789309"/>
                  <a:gd name="connsiteY9" fmla="*/ 725335 h 119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9309" h="1196056">
                    <a:moveTo>
                      <a:pt x="4743632" y="725335"/>
                    </a:moveTo>
                    <a:lnTo>
                      <a:pt x="4478225" y="1081446"/>
                    </a:lnTo>
                    <a:cubicBezTo>
                      <a:pt x="4424416" y="1152011"/>
                      <a:pt x="4340447" y="1195671"/>
                      <a:pt x="4253095" y="1195671"/>
                    </a:cubicBezTo>
                    <a:lnTo>
                      <a:pt x="597711" y="1195671"/>
                    </a:lnTo>
                    <a:cubicBezTo>
                      <a:pt x="268473" y="1195671"/>
                      <a:pt x="-317" y="926912"/>
                      <a:pt x="-317" y="597674"/>
                    </a:cubicBezTo>
                    <a:cubicBezTo>
                      <a:pt x="-317" y="268437"/>
                      <a:pt x="268473" y="-386"/>
                      <a:pt x="597711" y="-386"/>
                    </a:cubicBezTo>
                    <a:lnTo>
                      <a:pt x="4253030" y="-386"/>
                    </a:lnTo>
                    <a:cubicBezTo>
                      <a:pt x="4340382" y="-386"/>
                      <a:pt x="4424351" y="43306"/>
                      <a:pt x="4478161" y="110520"/>
                    </a:cubicBezTo>
                    <a:lnTo>
                      <a:pt x="4743632" y="463279"/>
                    </a:lnTo>
                    <a:cubicBezTo>
                      <a:pt x="4804112" y="540163"/>
                      <a:pt x="4804112" y="648452"/>
                      <a:pt x="4743632" y="725335"/>
                    </a:cubicBezTo>
                    <a:close/>
                  </a:path>
                </a:pathLst>
              </a:custGeom>
              <a:gradFill>
                <a:gsLst>
                  <a:gs pos="0">
                    <a:srgbClr val="6257E7"/>
                  </a:gs>
                  <a:gs pos="50000">
                    <a:srgbClr val="A451D8"/>
                  </a:gs>
                  <a:gs pos="100000">
                    <a:srgbClr val="E74CC9"/>
                  </a:gs>
                </a:gsLst>
                <a:lin ang="0" scaled="1"/>
              </a:gradFill>
              <a:ln w="3222" cap="flat">
                <a:noFill/>
                <a:prstDash val="solid"/>
                <a:miter/>
              </a:ln>
            </p:spPr>
            <p:txBody>
              <a:bodyPr rtlCol="0" anchor="ctr"/>
              <a:lstStyle/>
              <a:p>
                <a:pPr algn="ctr"/>
                <a:endParaRPr lang="en-IN" sz="2000" b="1">
                  <a:solidFill>
                    <a:schemeClr val="tx1">
                      <a:lumMod val="75000"/>
                      <a:lumOff val="25000"/>
                    </a:schemeClr>
                  </a:solidFill>
                  <a:latin typeface="Montserrat" panose="00000500000000000000" pitchFamily="2" charset="0"/>
                </a:endParaRPr>
              </a:p>
            </p:txBody>
          </p:sp>
          <p:sp>
            <p:nvSpPr>
              <p:cNvPr id="85" name="Freeform: Shape 84">
                <a:extLst>
                  <a:ext uri="{FF2B5EF4-FFF2-40B4-BE49-F238E27FC236}">
                    <a16:creationId xmlns:a16="http://schemas.microsoft.com/office/drawing/2014/main" id="{85CF4AC1-D538-43A8-B0C3-BC530D61B3C0}"/>
                  </a:ext>
                </a:extLst>
              </p:cNvPr>
              <p:cNvSpPr/>
              <p:nvPr/>
            </p:nvSpPr>
            <p:spPr>
              <a:xfrm>
                <a:off x="827808" y="1553717"/>
                <a:ext cx="1874734" cy="1874864"/>
              </a:xfrm>
              <a:custGeom>
                <a:avLst/>
                <a:gdLst>
                  <a:gd name="connsiteX0" fmla="*/ 937066 w 1874734"/>
                  <a:gd name="connsiteY0" fmla="*/ -386 h 1874864"/>
                  <a:gd name="connsiteX1" fmla="*/ -317 w 1874734"/>
                  <a:gd name="connsiteY1" fmla="*/ 936965 h 1874864"/>
                  <a:gd name="connsiteX2" fmla="*/ 937066 w 1874734"/>
                  <a:gd name="connsiteY2" fmla="*/ 1874478 h 1874864"/>
                  <a:gd name="connsiteX3" fmla="*/ 1874418 w 1874734"/>
                  <a:gd name="connsiteY3" fmla="*/ 937127 h 1874864"/>
                  <a:gd name="connsiteX4" fmla="*/ 937066 w 1874734"/>
                  <a:gd name="connsiteY4" fmla="*/ -225 h 1874864"/>
                  <a:gd name="connsiteX5" fmla="*/ 937066 w 1874734"/>
                  <a:gd name="connsiteY5" fmla="*/ 1662655 h 1874864"/>
                  <a:gd name="connsiteX6" fmla="*/ 211312 w 1874734"/>
                  <a:gd name="connsiteY6" fmla="*/ 936965 h 1874864"/>
                  <a:gd name="connsiteX7" fmla="*/ 937066 w 1874734"/>
                  <a:gd name="connsiteY7" fmla="*/ 211276 h 1874864"/>
                  <a:gd name="connsiteX8" fmla="*/ 1662723 w 1874734"/>
                  <a:gd name="connsiteY8" fmla="*/ 936837 h 1874864"/>
                  <a:gd name="connsiteX9" fmla="*/ 937066 w 1874734"/>
                  <a:gd name="connsiteY9" fmla="*/ 1662655 h 187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734" h="1874864">
                    <a:moveTo>
                      <a:pt x="937066" y="-386"/>
                    </a:moveTo>
                    <a:cubicBezTo>
                      <a:pt x="419656" y="-386"/>
                      <a:pt x="-317" y="419555"/>
                      <a:pt x="-317" y="936965"/>
                    </a:cubicBezTo>
                    <a:cubicBezTo>
                      <a:pt x="-317" y="1454376"/>
                      <a:pt x="419656" y="1874478"/>
                      <a:pt x="937066" y="1874478"/>
                    </a:cubicBezTo>
                    <a:cubicBezTo>
                      <a:pt x="1454751" y="1874478"/>
                      <a:pt x="1874418" y="1454811"/>
                      <a:pt x="1874418" y="937127"/>
                    </a:cubicBezTo>
                    <a:cubicBezTo>
                      <a:pt x="1874418" y="419442"/>
                      <a:pt x="1454751" y="-225"/>
                      <a:pt x="937066" y="-225"/>
                    </a:cubicBezTo>
                    <a:close/>
                    <a:moveTo>
                      <a:pt x="937066" y="1662655"/>
                    </a:moveTo>
                    <a:cubicBezTo>
                      <a:pt x="537231" y="1662655"/>
                      <a:pt x="211312" y="1336768"/>
                      <a:pt x="211312" y="936965"/>
                    </a:cubicBezTo>
                    <a:cubicBezTo>
                      <a:pt x="211312" y="537163"/>
                      <a:pt x="537231" y="211276"/>
                      <a:pt x="937066" y="211276"/>
                    </a:cubicBezTo>
                    <a:cubicBezTo>
                      <a:pt x="1340220" y="211276"/>
                      <a:pt x="1662723" y="537292"/>
                      <a:pt x="1662723" y="936837"/>
                    </a:cubicBezTo>
                    <a:cubicBezTo>
                      <a:pt x="1662723" y="1336381"/>
                      <a:pt x="1340220" y="1662655"/>
                      <a:pt x="937066" y="1662655"/>
                    </a:cubicBezTo>
                    <a:close/>
                  </a:path>
                </a:pathLst>
              </a:custGeom>
              <a:solidFill>
                <a:schemeClr val="accent2"/>
              </a:solidFill>
              <a:ln w="3222" cap="flat">
                <a:noFill/>
                <a:prstDash val="solid"/>
                <a:miter/>
              </a:ln>
            </p:spPr>
            <p:txBody>
              <a:bodyPr rtlCol="0" anchor="ctr"/>
              <a:lstStyle/>
              <a:p>
                <a:pPr algn="ctr"/>
                <a:endParaRPr lang="en-IN" sz="2000" b="1">
                  <a:solidFill>
                    <a:schemeClr val="tx1">
                      <a:lumMod val="75000"/>
                      <a:lumOff val="25000"/>
                    </a:schemeClr>
                  </a:solidFill>
                  <a:latin typeface="Montserrat" panose="00000500000000000000" pitchFamily="2" charset="0"/>
                </a:endParaRPr>
              </a:p>
            </p:txBody>
          </p:sp>
          <p:sp>
            <p:nvSpPr>
              <p:cNvPr id="86" name="Freeform: Shape 85">
                <a:extLst>
                  <a:ext uri="{FF2B5EF4-FFF2-40B4-BE49-F238E27FC236}">
                    <a16:creationId xmlns:a16="http://schemas.microsoft.com/office/drawing/2014/main" id="{1CA7B027-5DFC-44FF-AF6D-BE2114BBE6CF}"/>
                  </a:ext>
                </a:extLst>
              </p:cNvPr>
              <p:cNvSpPr/>
              <p:nvPr/>
            </p:nvSpPr>
            <p:spPr>
              <a:xfrm>
                <a:off x="1160365" y="1882987"/>
                <a:ext cx="4789309" cy="1196056"/>
              </a:xfrm>
              <a:custGeom>
                <a:avLst/>
                <a:gdLst>
                  <a:gd name="connsiteX0" fmla="*/ 4743632 w 4789309"/>
                  <a:gd name="connsiteY0" fmla="*/ 725335 h 1196056"/>
                  <a:gd name="connsiteX1" fmla="*/ 4478225 w 4789309"/>
                  <a:gd name="connsiteY1" fmla="*/ 1081446 h 1196056"/>
                  <a:gd name="connsiteX2" fmla="*/ 4253095 w 4789309"/>
                  <a:gd name="connsiteY2" fmla="*/ 1195671 h 1196056"/>
                  <a:gd name="connsiteX3" fmla="*/ 597711 w 4789309"/>
                  <a:gd name="connsiteY3" fmla="*/ 1195671 h 1196056"/>
                  <a:gd name="connsiteX4" fmla="*/ -317 w 4789309"/>
                  <a:gd name="connsiteY4" fmla="*/ 597674 h 1196056"/>
                  <a:gd name="connsiteX5" fmla="*/ 597711 w 4789309"/>
                  <a:gd name="connsiteY5" fmla="*/ -386 h 1196056"/>
                  <a:gd name="connsiteX6" fmla="*/ 4253030 w 4789309"/>
                  <a:gd name="connsiteY6" fmla="*/ -386 h 1196056"/>
                  <a:gd name="connsiteX7" fmla="*/ 4478161 w 4789309"/>
                  <a:gd name="connsiteY7" fmla="*/ 110520 h 1196056"/>
                  <a:gd name="connsiteX8" fmla="*/ 4743632 w 4789309"/>
                  <a:gd name="connsiteY8" fmla="*/ 463279 h 1196056"/>
                  <a:gd name="connsiteX9" fmla="*/ 4743632 w 4789309"/>
                  <a:gd name="connsiteY9" fmla="*/ 725335 h 119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9309" h="1196056">
                    <a:moveTo>
                      <a:pt x="4743632" y="725335"/>
                    </a:moveTo>
                    <a:lnTo>
                      <a:pt x="4478225" y="1081446"/>
                    </a:lnTo>
                    <a:cubicBezTo>
                      <a:pt x="4424416" y="1152011"/>
                      <a:pt x="4340447" y="1195671"/>
                      <a:pt x="4253095" y="1195671"/>
                    </a:cubicBezTo>
                    <a:lnTo>
                      <a:pt x="597711" y="1195671"/>
                    </a:lnTo>
                    <a:cubicBezTo>
                      <a:pt x="268473" y="1195671"/>
                      <a:pt x="-317" y="926912"/>
                      <a:pt x="-317" y="597674"/>
                    </a:cubicBezTo>
                    <a:cubicBezTo>
                      <a:pt x="-317" y="268437"/>
                      <a:pt x="268473" y="-386"/>
                      <a:pt x="597711" y="-386"/>
                    </a:cubicBezTo>
                    <a:lnTo>
                      <a:pt x="4253030" y="-386"/>
                    </a:lnTo>
                    <a:cubicBezTo>
                      <a:pt x="4340382" y="-386"/>
                      <a:pt x="4424351" y="43306"/>
                      <a:pt x="4478161" y="110520"/>
                    </a:cubicBezTo>
                    <a:lnTo>
                      <a:pt x="4743632" y="463279"/>
                    </a:lnTo>
                    <a:cubicBezTo>
                      <a:pt x="4804112" y="540163"/>
                      <a:pt x="4804112" y="648452"/>
                      <a:pt x="4743632" y="725335"/>
                    </a:cubicBezTo>
                    <a:close/>
                  </a:path>
                </a:pathLst>
              </a:custGeom>
              <a:solidFill>
                <a:schemeClr val="accent2"/>
              </a:solidFill>
              <a:ln w="3222" cap="flat">
                <a:noFill/>
                <a:prstDash val="solid"/>
                <a:miter/>
              </a:ln>
            </p:spPr>
            <p:txBody>
              <a:bodyPr rtlCol="0" anchor="ctr"/>
              <a:lstStyle/>
              <a:p>
                <a:pPr algn="ctr"/>
                <a:endParaRPr lang="en-IN" sz="2000" b="1" dirty="0">
                  <a:solidFill>
                    <a:schemeClr val="tx1">
                      <a:lumMod val="75000"/>
                      <a:lumOff val="25000"/>
                    </a:schemeClr>
                  </a:solidFill>
                  <a:latin typeface="Montserrat" panose="00000500000000000000" pitchFamily="2" charset="0"/>
                </a:endParaRPr>
              </a:p>
            </p:txBody>
          </p:sp>
          <p:sp>
            <p:nvSpPr>
              <p:cNvPr id="87" name="Freeform: Shape 86">
                <a:extLst>
                  <a:ext uri="{FF2B5EF4-FFF2-40B4-BE49-F238E27FC236}">
                    <a16:creationId xmlns:a16="http://schemas.microsoft.com/office/drawing/2014/main" id="{8DB7E690-FA2C-4703-A171-6AC550449535}"/>
                  </a:ext>
                </a:extLst>
              </p:cNvPr>
              <p:cNvSpPr/>
              <p:nvPr/>
            </p:nvSpPr>
            <p:spPr>
              <a:xfrm>
                <a:off x="4927092" y="1882987"/>
                <a:ext cx="1071569" cy="1196056"/>
              </a:xfrm>
              <a:custGeom>
                <a:avLst/>
                <a:gdLst>
                  <a:gd name="connsiteX0" fmla="*/ 1236145 w 1281821"/>
                  <a:gd name="connsiteY0" fmla="*/ 725335 h 1196056"/>
                  <a:gd name="connsiteX1" fmla="*/ 970737 w 1281821"/>
                  <a:gd name="connsiteY1" fmla="*/ 1081446 h 1196056"/>
                  <a:gd name="connsiteX2" fmla="*/ 745607 w 1281821"/>
                  <a:gd name="connsiteY2" fmla="*/ 1195671 h 1196056"/>
                  <a:gd name="connsiteX3" fmla="*/ 201291 w 1281821"/>
                  <a:gd name="connsiteY3" fmla="*/ 1195671 h 1196056"/>
                  <a:gd name="connsiteX4" fmla="*/ -317 w 1281821"/>
                  <a:gd name="connsiteY4" fmla="*/ 597674 h 1196056"/>
                  <a:gd name="connsiteX5" fmla="*/ 201291 w 1281821"/>
                  <a:gd name="connsiteY5" fmla="*/ -386 h 1196056"/>
                  <a:gd name="connsiteX6" fmla="*/ 745542 w 1281821"/>
                  <a:gd name="connsiteY6" fmla="*/ -386 h 1196056"/>
                  <a:gd name="connsiteX7" fmla="*/ 970673 w 1281821"/>
                  <a:gd name="connsiteY7" fmla="*/ 110520 h 1196056"/>
                  <a:gd name="connsiteX8" fmla="*/ 1236145 w 1281821"/>
                  <a:gd name="connsiteY8" fmla="*/ 463279 h 1196056"/>
                  <a:gd name="connsiteX9" fmla="*/ 1236145 w 1281821"/>
                  <a:gd name="connsiteY9" fmla="*/ 725335 h 119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1821" h="1196056">
                    <a:moveTo>
                      <a:pt x="1236145" y="725335"/>
                    </a:moveTo>
                    <a:lnTo>
                      <a:pt x="970737" y="1081446"/>
                    </a:lnTo>
                    <a:cubicBezTo>
                      <a:pt x="916928" y="1152011"/>
                      <a:pt x="832959" y="1195671"/>
                      <a:pt x="745607" y="1195671"/>
                    </a:cubicBezTo>
                    <a:lnTo>
                      <a:pt x="201291" y="1195671"/>
                    </a:lnTo>
                    <a:cubicBezTo>
                      <a:pt x="73598" y="1031052"/>
                      <a:pt x="-317" y="826124"/>
                      <a:pt x="-317" y="597674"/>
                    </a:cubicBezTo>
                    <a:cubicBezTo>
                      <a:pt x="-317" y="372544"/>
                      <a:pt x="73598" y="164265"/>
                      <a:pt x="201291" y="-386"/>
                    </a:cubicBezTo>
                    <a:lnTo>
                      <a:pt x="745542" y="-386"/>
                    </a:lnTo>
                    <a:cubicBezTo>
                      <a:pt x="832894" y="-386"/>
                      <a:pt x="916863" y="43306"/>
                      <a:pt x="970673" y="110520"/>
                    </a:cubicBezTo>
                    <a:lnTo>
                      <a:pt x="1236145" y="463279"/>
                    </a:lnTo>
                    <a:cubicBezTo>
                      <a:pt x="1296624" y="540163"/>
                      <a:pt x="1296624" y="648452"/>
                      <a:pt x="1236145" y="725335"/>
                    </a:cubicBezTo>
                    <a:close/>
                  </a:path>
                </a:pathLst>
              </a:custGeom>
              <a:solidFill>
                <a:srgbClr val="FFFFFF"/>
              </a:solidFill>
              <a:ln w="3222" cap="flat">
                <a:noFill/>
                <a:prstDash val="solid"/>
                <a:miter/>
              </a:ln>
              <a:effectLst>
                <a:outerShdw blurRad="50800" dist="38100" algn="l" rotWithShape="0">
                  <a:prstClr val="black">
                    <a:alpha val="10000"/>
                  </a:prstClr>
                </a:outerShdw>
              </a:effectLst>
            </p:spPr>
            <p:txBody>
              <a:bodyPr rtlCol="0" anchor="ctr"/>
              <a:lstStyle/>
              <a:p>
                <a:pPr algn="ctr"/>
                <a:endParaRPr lang="en-IN" sz="2000" b="1">
                  <a:solidFill>
                    <a:schemeClr val="tx1">
                      <a:lumMod val="75000"/>
                      <a:lumOff val="25000"/>
                    </a:schemeClr>
                  </a:solidFill>
                  <a:latin typeface="Montserrat" panose="00000500000000000000" pitchFamily="2" charset="0"/>
                </a:endParaRPr>
              </a:p>
            </p:txBody>
          </p:sp>
          <p:sp>
            <p:nvSpPr>
              <p:cNvPr id="88" name="Freeform: Shape 87">
                <a:extLst>
                  <a:ext uri="{FF2B5EF4-FFF2-40B4-BE49-F238E27FC236}">
                    <a16:creationId xmlns:a16="http://schemas.microsoft.com/office/drawing/2014/main" id="{3E20037B-196C-4E76-A02D-9256309F05F2}"/>
                  </a:ext>
                </a:extLst>
              </p:cNvPr>
              <p:cNvSpPr/>
              <p:nvPr/>
            </p:nvSpPr>
            <p:spPr>
              <a:xfrm>
                <a:off x="1385625" y="2086948"/>
                <a:ext cx="788198" cy="788198"/>
              </a:xfrm>
              <a:custGeom>
                <a:avLst/>
                <a:gdLst>
                  <a:gd name="connsiteX0" fmla="*/ 788199 w 788198"/>
                  <a:gd name="connsiteY0" fmla="*/ 394099 h 788198"/>
                  <a:gd name="connsiteX1" fmla="*/ 394099 w 788198"/>
                  <a:gd name="connsiteY1" fmla="*/ 788199 h 788198"/>
                  <a:gd name="connsiteX2" fmla="*/ 0 w 788198"/>
                  <a:gd name="connsiteY2" fmla="*/ 394099 h 788198"/>
                  <a:gd name="connsiteX3" fmla="*/ 394099 w 788198"/>
                  <a:gd name="connsiteY3" fmla="*/ 0 h 788198"/>
                  <a:gd name="connsiteX4" fmla="*/ 788199 w 788198"/>
                  <a:gd name="connsiteY4" fmla="*/ 394099 h 788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198" h="788198">
                    <a:moveTo>
                      <a:pt x="788199" y="394099"/>
                    </a:moveTo>
                    <a:cubicBezTo>
                      <a:pt x="788199" y="611755"/>
                      <a:pt x="611754" y="788199"/>
                      <a:pt x="394099" y="788199"/>
                    </a:cubicBezTo>
                    <a:cubicBezTo>
                      <a:pt x="176444" y="788199"/>
                      <a:pt x="0" y="611755"/>
                      <a:pt x="0" y="394099"/>
                    </a:cubicBezTo>
                    <a:cubicBezTo>
                      <a:pt x="0" y="176444"/>
                      <a:pt x="176444" y="0"/>
                      <a:pt x="394099" y="0"/>
                    </a:cubicBezTo>
                    <a:cubicBezTo>
                      <a:pt x="611754" y="0"/>
                      <a:pt x="788199" y="176444"/>
                      <a:pt x="788199" y="394099"/>
                    </a:cubicBezTo>
                    <a:close/>
                  </a:path>
                </a:pathLst>
              </a:custGeom>
              <a:solidFill>
                <a:srgbClr val="FFFFFF"/>
              </a:solidFill>
              <a:ln w="3222" cap="flat">
                <a:noFill/>
                <a:prstDash val="solid"/>
                <a:miter/>
              </a:ln>
            </p:spPr>
            <p:txBody>
              <a:bodyPr rtlCol="0" anchor="ctr"/>
              <a:lstStyle/>
              <a:p>
                <a:pPr algn="ctr"/>
                <a:r>
                  <a:rPr lang="en-IN" sz="2000" b="1" dirty="0">
                    <a:solidFill>
                      <a:schemeClr val="tx1">
                        <a:lumMod val="75000"/>
                        <a:lumOff val="25000"/>
                      </a:schemeClr>
                    </a:solidFill>
                    <a:latin typeface="Montserrat" panose="00000500000000000000" pitchFamily="2" charset="0"/>
                  </a:rPr>
                  <a:t>02</a:t>
                </a:r>
              </a:p>
            </p:txBody>
          </p:sp>
        </p:grpSp>
        <p:pic>
          <p:nvPicPr>
            <p:cNvPr id="83" name="Picture 5" descr="Deficit - Free business and finance icons">
              <a:extLst>
                <a:ext uri="{FF2B5EF4-FFF2-40B4-BE49-F238E27FC236}">
                  <a16:creationId xmlns:a16="http://schemas.microsoft.com/office/drawing/2014/main" id="{8958A2CE-22B2-4E6D-9C4E-27DF72A9BB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0350" y="2219559"/>
              <a:ext cx="562841" cy="5628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 name="Group 88">
            <a:extLst>
              <a:ext uri="{FF2B5EF4-FFF2-40B4-BE49-F238E27FC236}">
                <a16:creationId xmlns:a16="http://schemas.microsoft.com/office/drawing/2014/main" id="{78143BCB-A984-4BD0-8BC3-2720FBCC991B}"/>
              </a:ext>
            </a:extLst>
          </p:cNvPr>
          <p:cNvGrpSpPr/>
          <p:nvPr/>
        </p:nvGrpSpPr>
        <p:grpSpPr>
          <a:xfrm>
            <a:off x="577565" y="3256419"/>
            <a:ext cx="6120000" cy="2160000"/>
            <a:chOff x="827808" y="1553717"/>
            <a:chExt cx="5170853" cy="1874864"/>
          </a:xfrm>
        </p:grpSpPr>
        <p:sp>
          <p:nvSpPr>
            <p:cNvPr id="90" name="Freeform: Shape 89">
              <a:extLst>
                <a:ext uri="{FF2B5EF4-FFF2-40B4-BE49-F238E27FC236}">
                  <a16:creationId xmlns:a16="http://schemas.microsoft.com/office/drawing/2014/main" id="{8F9375A0-2A98-49FC-9742-7BFF2ACA9D1C}"/>
                </a:ext>
              </a:extLst>
            </p:cNvPr>
            <p:cNvSpPr/>
            <p:nvPr/>
          </p:nvSpPr>
          <p:spPr>
            <a:xfrm>
              <a:off x="1160365" y="1882987"/>
              <a:ext cx="4789309" cy="1196056"/>
            </a:xfrm>
            <a:custGeom>
              <a:avLst/>
              <a:gdLst>
                <a:gd name="connsiteX0" fmla="*/ 4743632 w 4789309"/>
                <a:gd name="connsiteY0" fmla="*/ 725335 h 1196056"/>
                <a:gd name="connsiteX1" fmla="*/ 4478225 w 4789309"/>
                <a:gd name="connsiteY1" fmla="*/ 1081446 h 1196056"/>
                <a:gd name="connsiteX2" fmla="*/ 4253095 w 4789309"/>
                <a:gd name="connsiteY2" fmla="*/ 1195671 h 1196056"/>
                <a:gd name="connsiteX3" fmla="*/ 597711 w 4789309"/>
                <a:gd name="connsiteY3" fmla="*/ 1195671 h 1196056"/>
                <a:gd name="connsiteX4" fmla="*/ -317 w 4789309"/>
                <a:gd name="connsiteY4" fmla="*/ 597674 h 1196056"/>
                <a:gd name="connsiteX5" fmla="*/ 597711 w 4789309"/>
                <a:gd name="connsiteY5" fmla="*/ -386 h 1196056"/>
                <a:gd name="connsiteX6" fmla="*/ 4253030 w 4789309"/>
                <a:gd name="connsiteY6" fmla="*/ -386 h 1196056"/>
                <a:gd name="connsiteX7" fmla="*/ 4478161 w 4789309"/>
                <a:gd name="connsiteY7" fmla="*/ 110520 h 1196056"/>
                <a:gd name="connsiteX8" fmla="*/ 4743632 w 4789309"/>
                <a:gd name="connsiteY8" fmla="*/ 463279 h 1196056"/>
                <a:gd name="connsiteX9" fmla="*/ 4743632 w 4789309"/>
                <a:gd name="connsiteY9" fmla="*/ 725335 h 119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9309" h="1196056">
                  <a:moveTo>
                    <a:pt x="4743632" y="725335"/>
                  </a:moveTo>
                  <a:lnTo>
                    <a:pt x="4478225" y="1081446"/>
                  </a:lnTo>
                  <a:cubicBezTo>
                    <a:pt x="4424416" y="1152011"/>
                    <a:pt x="4340447" y="1195671"/>
                    <a:pt x="4253095" y="1195671"/>
                  </a:cubicBezTo>
                  <a:lnTo>
                    <a:pt x="597711" y="1195671"/>
                  </a:lnTo>
                  <a:cubicBezTo>
                    <a:pt x="268473" y="1195671"/>
                    <a:pt x="-317" y="926912"/>
                    <a:pt x="-317" y="597674"/>
                  </a:cubicBezTo>
                  <a:cubicBezTo>
                    <a:pt x="-317" y="268437"/>
                    <a:pt x="268473" y="-386"/>
                    <a:pt x="597711" y="-386"/>
                  </a:cubicBezTo>
                  <a:lnTo>
                    <a:pt x="4253030" y="-386"/>
                  </a:lnTo>
                  <a:cubicBezTo>
                    <a:pt x="4340382" y="-386"/>
                    <a:pt x="4424351" y="43306"/>
                    <a:pt x="4478161" y="110520"/>
                  </a:cubicBezTo>
                  <a:lnTo>
                    <a:pt x="4743632" y="463279"/>
                  </a:lnTo>
                  <a:cubicBezTo>
                    <a:pt x="4804112" y="540163"/>
                    <a:pt x="4804112" y="648452"/>
                    <a:pt x="4743632" y="725335"/>
                  </a:cubicBezTo>
                  <a:close/>
                </a:path>
              </a:pathLst>
            </a:custGeom>
            <a:gradFill>
              <a:gsLst>
                <a:gs pos="0">
                  <a:srgbClr val="6257E7"/>
                </a:gs>
                <a:gs pos="50000">
                  <a:srgbClr val="A451D8"/>
                </a:gs>
                <a:gs pos="100000">
                  <a:srgbClr val="E74CC9"/>
                </a:gs>
              </a:gsLst>
              <a:lin ang="0" scaled="1"/>
            </a:gradFill>
            <a:ln w="3222" cap="flat">
              <a:noFill/>
              <a:prstDash val="solid"/>
              <a:miter/>
            </a:ln>
          </p:spPr>
          <p:txBody>
            <a:bodyPr rtlCol="0" anchor="ctr"/>
            <a:lstStyle/>
            <a:p>
              <a:pPr algn="ctr"/>
              <a:endParaRPr lang="en-IN" sz="2000" b="1">
                <a:solidFill>
                  <a:schemeClr val="tx1">
                    <a:lumMod val="75000"/>
                    <a:lumOff val="25000"/>
                  </a:schemeClr>
                </a:solidFill>
                <a:latin typeface="Montserrat" panose="00000500000000000000" pitchFamily="2" charset="0"/>
              </a:endParaRPr>
            </a:p>
          </p:txBody>
        </p:sp>
        <p:sp>
          <p:nvSpPr>
            <p:cNvPr id="103" name="Freeform: Shape 102">
              <a:extLst>
                <a:ext uri="{FF2B5EF4-FFF2-40B4-BE49-F238E27FC236}">
                  <a16:creationId xmlns:a16="http://schemas.microsoft.com/office/drawing/2014/main" id="{90458DCC-F738-4DB7-973D-D1252EF2CB9C}"/>
                </a:ext>
              </a:extLst>
            </p:cNvPr>
            <p:cNvSpPr/>
            <p:nvPr/>
          </p:nvSpPr>
          <p:spPr>
            <a:xfrm>
              <a:off x="827808" y="1553717"/>
              <a:ext cx="1874734" cy="1874864"/>
            </a:xfrm>
            <a:custGeom>
              <a:avLst/>
              <a:gdLst>
                <a:gd name="connsiteX0" fmla="*/ 937066 w 1874734"/>
                <a:gd name="connsiteY0" fmla="*/ -386 h 1874864"/>
                <a:gd name="connsiteX1" fmla="*/ -317 w 1874734"/>
                <a:gd name="connsiteY1" fmla="*/ 936965 h 1874864"/>
                <a:gd name="connsiteX2" fmla="*/ 937066 w 1874734"/>
                <a:gd name="connsiteY2" fmla="*/ 1874478 h 1874864"/>
                <a:gd name="connsiteX3" fmla="*/ 1874418 w 1874734"/>
                <a:gd name="connsiteY3" fmla="*/ 937127 h 1874864"/>
                <a:gd name="connsiteX4" fmla="*/ 937066 w 1874734"/>
                <a:gd name="connsiteY4" fmla="*/ -225 h 1874864"/>
                <a:gd name="connsiteX5" fmla="*/ 937066 w 1874734"/>
                <a:gd name="connsiteY5" fmla="*/ 1662655 h 1874864"/>
                <a:gd name="connsiteX6" fmla="*/ 211312 w 1874734"/>
                <a:gd name="connsiteY6" fmla="*/ 936965 h 1874864"/>
                <a:gd name="connsiteX7" fmla="*/ 937066 w 1874734"/>
                <a:gd name="connsiteY7" fmla="*/ 211276 h 1874864"/>
                <a:gd name="connsiteX8" fmla="*/ 1662723 w 1874734"/>
                <a:gd name="connsiteY8" fmla="*/ 936837 h 1874864"/>
                <a:gd name="connsiteX9" fmla="*/ 937066 w 1874734"/>
                <a:gd name="connsiteY9" fmla="*/ 1662655 h 187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734" h="1874864">
                  <a:moveTo>
                    <a:pt x="937066" y="-386"/>
                  </a:moveTo>
                  <a:cubicBezTo>
                    <a:pt x="419656" y="-386"/>
                    <a:pt x="-317" y="419555"/>
                    <a:pt x="-317" y="936965"/>
                  </a:cubicBezTo>
                  <a:cubicBezTo>
                    <a:pt x="-317" y="1454376"/>
                    <a:pt x="419656" y="1874478"/>
                    <a:pt x="937066" y="1874478"/>
                  </a:cubicBezTo>
                  <a:cubicBezTo>
                    <a:pt x="1454751" y="1874478"/>
                    <a:pt x="1874418" y="1454811"/>
                    <a:pt x="1874418" y="937127"/>
                  </a:cubicBezTo>
                  <a:cubicBezTo>
                    <a:pt x="1874418" y="419442"/>
                    <a:pt x="1454751" y="-225"/>
                    <a:pt x="937066" y="-225"/>
                  </a:cubicBezTo>
                  <a:close/>
                  <a:moveTo>
                    <a:pt x="937066" y="1662655"/>
                  </a:moveTo>
                  <a:cubicBezTo>
                    <a:pt x="537231" y="1662655"/>
                    <a:pt x="211312" y="1336768"/>
                    <a:pt x="211312" y="936965"/>
                  </a:cubicBezTo>
                  <a:cubicBezTo>
                    <a:pt x="211312" y="537163"/>
                    <a:pt x="537231" y="211276"/>
                    <a:pt x="937066" y="211276"/>
                  </a:cubicBezTo>
                  <a:cubicBezTo>
                    <a:pt x="1340220" y="211276"/>
                    <a:pt x="1662723" y="537292"/>
                    <a:pt x="1662723" y="936837"/>
                  </a:cubicBezTo>
                  <a:cubicBezTo>
                    <a:pt x="1662723" y="1336381"/>
                    <a:pt x="1340220" y="1662655"/>
                    <a:pt x="937066" y="1662655"/>
                  </a:cubicBezTo>
                  <a:close/>
                </a:path>
              </a:pathLst>
            </a:custGeom>
            <a:solidFill>
              <a:schemeClr val="accent6"/>
            </a:solidFill>
            <a:ln w="3222" cap="flat">
              <a:noFill/>
              <a:prstDash val="solid"/>
              <a:miter/>
            </a:ln>
          </p:spPr>
          <p:txBody>
            <a:bodyPr rtlCol="0" anchor="ctr"/>
            <a:lstStyle/>
            <a:p>
              <a:pPr algn="ctr"/>
              <a:endParaRPr lang="en-IN" sz="2000" b="1">
                <a:solidFill>
                  <a:schemeClr val="tx1">
                    <a:lumMod val="75000"/>
                    <a:lumOff val="25000"/>
                  </a:schemeClr>
                </a:solidFill>
                <a:latin typeface="Montserrat" panose="00000500000000000000" pitchFamily="2" charset="0"/>
              </a:endParaRPr>
            </a:p>
          </p:txBody>
        </p:sp>
        <p:sp>
          <p:nvSpPr>
            <p:cNvPr id="104" name="Freeform: Shape 103">
              <a:extLst>
                <a:ext uri="{FF2B5EF4-FFF2-40B4-BE49-F238E27FC236}">
                  <a16:creationId xmlns:a16="http://schemas.microsoft.com/office/drawing/2014/main" id="{3786556E-CED3-4456-8230-A3601F9C8669}"/>
                </a:ext>
              </a:extLst>
            </p:cNvPr>
            <p:cNvSpPr/>
            <p:nvPr/>
          </p:nvSpPr>
          <p:spPr>
            <a:xfrm>
              <a:off x="1160365" y="1882987"/>
              <a:ext cx="4789309" cy="1196056"/>
            </a:xfrm>
            <a:custGeom>
              <a:avLst/>
              <a:gdLst>
                <a:gd name="connsiteX0" fmla="*/ 4743632 w 4789309"/>
                <a:gd name="connsiteY0" fmla="*/ 725335 h 1196056"/>
                <a:gd name="connsiteX1" fmla="*/ 4478225 w 4789309"/>
                <a:gd name="connsiteY1" fmla="*/ 1081446 h 1196056"/>
                <a:gd name="connsiteX2" fmla="*/ 4253095 w 4789309"/>
                <a:gd name="connsiteY2" fmla="*/ 1195671 h 1196056"/>
                <a:gd name="connsiteX3" fmla="*/ 597711 w 4789309"/>
                <a:gd name="connsiteY3" fmla="*/ 1195671 h 1196056"/>
                <a:gd name="connsiteX4" fmla="*/ -317 w 4789309"/>
                <a:gd name="connsiteY4" fmla="*/ 597674 h 1196056"/>
                <a:gd name="connsiteX5" fmla="*/ 597711 w 4789309"/>
                <a:gd name="connsiteY5" fmla="*/ -386 h 1196056"/>
                <a:gd name="connsiteX6" fmla="*/ 4253030 w 4789309"/>
                <a:gd name="connsiteY6" fmla="*/ -386 h 1196056"/>
                <a:gd name="connsiteX7" fmla="*/ 4478161 w 4789309"/>
                <a:gd name="connsiteY7" fmla="*/ 110520 h 1196056"/>
                <a:gd name="connsiteX8" fmla="*/ 4743632 w 4789309"/>
                <a:gd name="connsiteY8" fmla="*/ 463279 h 1196056"/>
                <a:gd name="connsiteX9" fmla="*/ 4743632 w 4789309"/>
                <a:gd name="connsiteY9" fmla="*/ 725335 h 119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9309" h="1196056">
                  <a:moveTo>
                    <a:pt x="4743632" y="725335"/>
                  </a:moveTo>
                  <a:lnTo>
                    <a:pt x="4478225" y="1081446"/>
                  </a:lnTo>
                  <a:cubicBezTo>
                    <a:pt x="4424416" y="1152011"/>
                    <a:pt x="4340447" y="1195671"/>
                    <a:pt x="4253095" y="1195671"/>
                  </a:cubicBezTo>
                  <a:lnTo>
                    <a:pt x="597711" y="1195671"/>
                  </a:lnTo>
                  <a:cubicBezTo>
                    <a:pt x="268473" y="1195671"/>
                    <a:pt x="-317" y="926912"/>
                    <a:pt x="-317" y="597674"/>
                  </a:cubicBezTo>
                  <a:cubicBezTo>
                    <a:pt x="-317" y="268437"/>
                    <a:pt x="268473" y="-386"/>
                    <a:pt x="597711" y="-386"/>
                  </a:cubicBezTo>
                  <a:lnTo>
                    <a:pt x="4253030" y="-386"/>
                  </a:lnTo>
                  <a:cubicBezTo>
                    <a:pt x="4340382" y="-386"/>
                    <a:pt x="4424351" y="43306"/>
                    <a:pt x="4478161" y="110520"/>
                  </a:cubicBezTo>
                  <a:lnTo>
                    <a:pt x="4743632" y="463279"/>
                  </a:lnTo>
                  <a:cubicBezTo>
                    <a:pt x="4804112" y="540163"/>
                    <a:pt x="4804112" y="648452"/>
                    <a:pt x="4743632" y="725335"/>
                  </a:cubicBezTo>
                  <a:close/>
                </a:path>
              </a:pathLst>
            </a:custGeom>
            <a:solidFill>
              <a:schemeClr val="accent6"/>
            </a:solidFill>
            <a:ln w="3222" cap="flat">
              <a:noFill/>
              <a:prstDash val="solid"/>
              <a:miter/>
            </a:ln>
          </p:spPr>
          <p:txBody>
            <a:bodyPr rtlCol="0" anchor="ctr"/>
            <a:lstStyle/>
            <a:p>
              <a:pPr algn="ctr"/>
              <a:endParaRPr lang="en-IN" sz="2000" b="1" dirty="0">
                <a:solidFill>
                  <a:schemeClr val="tx1">
                    <a:lumMod val="75000"/>
                    <a:lumOff val="25000"/>
                  </a:schemeClr>
                </a:solidFill>
                <a:latin typeface="Montserrat" panose="00000500000000000000" pitchFamily="2" charset="0"/>
              </a:endParaRPr>
            </a:p>
          </p:txBody>
        </p:sp>
        <p:sp>
          <p:nvSpPr>
            <p:cNvPr id="107" name="Freeform: Shape 106">
              <a:extLst>
                <a:ext uri="{FF2B5EF4-FFF2-40B4-BE49-F238E27FC236}">
                  <a16:creationId xmlns:a16="http://schemas.microsoft.com/office/drawing/2014/main" id="{1FF3BC6B-1CF2-4193-AA7D-78F2D3C136DB}"/>
                </a:ext>
              </a:extLst>
            </p:cNvPr>
            <p:cNvSpPr/>
            <p:nvPr/>
          </p:nvSpPr>
          <p:spPr>
            <a:xfrm>
              <a:off x="4927092" y="1882987"/>
              <a:ext cx="1071569" cy="1196056"/>
            </a:xfrm>
            <a:custGeom>
              <a:avLst/>
              <a:gdLst>
                <a:gd name="connsiteX0" fmla="*/ 1236145 w 1281821"/>
                <a:gd name="connsiteY0" fmla="*/ 725335 h 1196056"/>
                <a:gd name="connsiteX1" fmla="*/ 970737 w 1281821"/>
                <a:gd name="connsiteY1" fmla="*/ 1081446 h 1196056"/>
                <a:gd name="connsiteX2" fmla="*/ 745607 w 1281821"/>
                <a:gd name="connsiteY2" fmla="*/ 1195671 h 1196056"/>
                <a:gd name="connsiteX3" fmla="*/ 201291 w 1281821"/>
                <a:gd name="connsiteY3" fmla="*/ 1195671 h 1196056"/>
                <a:gd name="connsiteX4" fmla="*/ -317 w 1281821"/>
                <a:gd name="connsiteY4" fmla="*/ 597674 h 1196056"/>
                <a:gd name="connsiteX5" fmla="*/ 201291 w 1281821"/>
                <a:gd name="connsiteY5" fmla="*/ -386 h 1196056"/>
                <a:gd name="connsiteX6" fmla="*/ 745542 w 1281821"/>
                <a:gd name="connsiteY6" fmla="*/ -386 h 1196056"/>
                <a:gd name="connsiteX7" fmla="*/ 970673 w 1281821"/>
                <a:gd name="connsiteY7" fmla="*/ 110520 h 1196056"/>
                <a:gd name="connsiteX8" fmla="*/ 1236145 w 1281821"/>
                <a:gd name="connsiteY8" fmla="*/ 463279 h 1196056"/>
                <a:gd name="connsiteX9" fmla="*/ 1236145 w 1281821"/>
                <a:gd name="connsiteY9" fmla="*/ 725335 h 119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1821" h="1196056">
                  <a:moveTo>
                    <a:pt x="1236145" y="725335"/>
                  </a:moveTo>
                  <a:lnTo>
                    <a:pt x="970737" y="1081446"/>
                  </a:lnTo>
                  <a:cubicBezTo>
                    <a:pt x="916928" y="1152011"/>
                    <a:pt x="832959" y="1195671"/>
                    <a:pt x="745607" y="1195671"/>
                  </a:cubicBezTo>
                  <a:lnTo>
                    <a:pt x="201291" y="1195671"/>
                  </a:lnTo>
                  <a:cubicBezTo>
                    <a:pt x="73598" y="1031052"/>
                    <a:pt x="-317" y="826124"/>
                    <a:pt x="-317" y="597674"/>
                  </a:cubicBezTo>
                  <a:cubicBezTo>
                    <a:pt x="-317" y="372544"/>
                    <a:pt x="73598" y="164265"/>
                    <a:pt x="201291" y="-386"/>
                  </a:cubicBezTo>
                  <a:lnTo>
                    <a:pt x="745542" y="-386"/>
                  </a:lnTo>
                  <a:cubicBezTo>
                    <a:pt x="832894" y="-386"/>
                    <a:pt x="916863" y="43306"/>
                    <a:pt x="970673" y="110520"/>
                  </a:cubicBezTo>
                  <a:lnTo>
                    <a:pt x="1236145" y="463279"/>
                  </a:lnTo>
                  <a:cubicBezTo>
                    <a:pt x="1296624" y="540163"/>
                    <a:pt x="1296624" y="648452"/>
                    <a:pt x="1236145" y="725335"/>
                  </a:cubicBezTo>
                  <a:close/>
                </a:path>
              </a:pathLst>
            </a:custGeom>
            <a:solidFill>
              <a:srgbClr val="FFFFFF"/>
            </a:solidFill>
            <a:ln w="3222" cap="flat">
              <a:noFill/>
              <a:prstDash val="solid"/>
              <a:miter/>
            </a:ln>
            <a:effectLst>
              <a:outerShdw blurRad="50800" dist="38100" algn="l" rotWithShape="0">
                <a:prstClr val="black">
                  <a:alpha val="10000"/>
                </a:prstClr>
              </a:outerShdw>
            </a:effectLst>
          </p:spPr>
          <p:txBody>
            <a:bodyPr rtlCol="0" anchor="ctr"/>
            <a:lstStyle/>
            <a:p>
              <a:pPr algn="ctr"/>
              <a:endParaRPr lang="en-IN" sz="2000" b="1">
                <a:solidFill>
                  <a:schemeClr val="tx1">
                    <a:lumMod val="75000"/>
                    <a:lumOff val="25000"/>
                  </a:schemeClr>
                </a:solidFill>
                <a:latin typeface="Montserrat" panose="00000500000000000000" pitchFamily="2" charset="0"/>
              </a:endParaRPr>
            </a:p>
          </p:txBody>
        </p:sp>
        <p:sp>
          <p:nvSpPr>
            <p:cNvPr id="108" name="Freeform: Shape 107">
              <a:extLst>
                <a:ext uri="{FF2B5EF4-FFF2-40B4-BE49-F238E27FC236}">
                  <a16:creationId xmlns:a16="http://schemas.microsoft.com/office/drawing/2014/main" id="{2C2D833A-A1DB-42E6-9ECE-71F4D214E3DF}"/>
                </a:ext>
              </a:extLst>
            </p:cNvPr>
            <p:cNvSpPr/>
            <p:nvPr/>
          </p:nvSpPr>
          <p:spPr>
            <a:xfrm>
              <a:off x="1385625" y="2086948"/>
              <a:ext cx="788198" cy="788198"/>
            </a:xfrm>
            <a:custGeom>
              <a:avLst/>
              <a:gdLst>
                <a:gd name="connsiteX0" fmla="*/ 788199 w 788198"/>
                <a:gd name="connsiteY0" fmla="*/ 394099 h 788198"/>
                <a:gd name="connsiteX1" fmla="*/ 394099 w 788198"/>
                <a:gd name="connsiteY1" fmla="*/ 788199 h 788198"/>
                <a:gd name="connsiteX2" fmla="*/ 0 w 788198"/>
                <a:gd name="connsiteY2" fmla="*/ 394099 h 788198"/>
                <a:gd name="connsiteX3" fmla="*/ 394099 w 788198"/>
                <a:gd name="connsiteY3" fmla="*/ 0 h 788198"/>
                <a:gd name="connsiteX4" fmla="*/ 788199 w 788198"/>
                <a:gd name="connsiteY4" fmla="*/ 394099 h 788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198" h="788198">
                  <a:moveTo>
                    <a:pt x="788199" y="394099"/>
                  </a:moveTo>
                  <a:cubicBezTo>
                    <a:pt x="788199" y="611755"/>
                    <a:pt x="611754" y="788199"/>
                    <a:pt x="394099" y="788199"/>
                  </a:cubicBezTo>
                  <a:cubicBezTo>
                    <a:pt x="176444" y="788199"/>
                    <a:pt x="0" y="611755"/>
                    <a:pt x="0" y="394099"/>
                  </a:cubicBezTo>
                  <a:cubicBezTo>
                    <a:pt x="0" y="176444"/>
                    <a:pt x="176444" y="0"/>
                    <a:pt x="394099" y="0"/>
                  </a:cubicBezTo>
                  <a:cubicBezTo>
                    <a:pt x="611754" y="0"/>
                    <a:pt x="788199" y="176444"/>
                    <a:pt x="788199" y="394099"/>
                  </a:cubicBezTo>
                  <a:close/>
                </a:path>
              </a:pathLst>
            </a:custGeom>
            <a:solidFill>
              <a:srgbClr val="FFFFFF"/>
            </a:solidFill>
            <a:ln w="3222" cap="flat">
              <a:noFill/>
              <a:prstDash val="solid"/>
              <a:miter/>
            </a:ln>
          </p:spPr>
          <p:txBody>
            <a:bodyPr rtlCol="0" anchor="ctr"/>
            <a:lstStyle/>
            <a:p>
              <a:pPr algn="ctr"/>
              <a:r>
                <a:rPr lang="en-IN" sz="2000" b="1" dirty="0">
                  <a:solidFill>
                    <a:schemeClr val="tx1">
                      <a:lumMod val="75000"/>
                      <a:lumOff val="25000"/>
                    </a:schemeClr>
                  </a:solidFill>
                  <a:latin typeface="Montserrat" panose="00000500000000000000" pitchFamily="2" charset="0"/>
                </a:rPr>
                <a:t>03</a:t>
              </a:r>
            </a:p>
          </p:txBody>
        </p:sp>
      </p:grpSp>
      <p:grpSp>
        <p:nvGrpSpPr>
          <p:cNvPr id="109" name="Group 108">
            <a:extLst>
              <a:ext uri="{FF2B5EF4-FFF2-40B4-BE49-F238E27FC236}">
                <a16:creationId xmlns:a16="http://schemas.microsoft.com/office/drawing/2014/main" id="{C3E4D415-F97B-4C3D-A806-5F446DDFF3A5}"/>
              </a:ext>
            </a:extLst>
          </p:cNvPr>
          <p:cNvGrpSpPr/>
          <p:nvPr/>
        </p:nvGrpSpPr>
        <p:grpSpPr>
          <a:xfrm>
            <a:off x="7931864" y="3163407"/>
            <a:ext cx="6120000" cy="2160000"/>
            <a:chOff x="827808" y="1553717"/>
            <a:chExt cx="5170853" cy="1874864"/>
          </a:xfrm>
        </p:grpSpPr>
        <p:sp>
          <p:nvSpPr>
            <p:cNvPr id="110" name="Freeform: Shape 109">
              <a:extLst>
                <a:ext uri="{FF2B5EF4-FFF2-40B4-BE49-F238E27FC236}">
                  <a16:creationId xmlns:a16="http://schemas.microsoft.com/office/drawing/2014/main" id="{1FC15461-6414-475F-AF04-F02FB29FAC33}"/>
                </a:ext>
              </a:extLst>
            </p:cNvPr>
            <p:cNvSpPr/>
            <p:nvPr/>
          </p:nvSpPr>
          <p:spPr>
            <a:xfrm>
              <a:off x="1160365" y="1882987"/>
              <a:ext cx="4789309" cy="1196056"/>
            </a:xfrm>
            <a:custGeom>
              <a:avLst/>
              <a:gdLst>
                <a:gd name="connsiteX0" fmla="*/ 4743632 w 4789309"/>
                <a:gd name="connsiteY0" fmla="*/ 725335 h 1196056"/>
                <a:gd name="connsiteX1" fmla="*/ 4478225 w 4789309"/>
                <a:gd name="connsiteY1" fmla="*/ 1081446 h 1196056"/>
                <a:gd name="connsiteX2" fmla="*/ 4253095 w 4789309"/>
                <a:gd name="connsiteY2" fmla="*/ 1195671 h 1196056"/>
                <a:gd name="connsiteX3" fmla="*/ 597711 w 4789309"/>
                <a:gd name="connsiteY3" fmla="*/ 1195671 h 1196056"/>
                <a:gd name="connsiteX4" fmla="*/ -317 w 4789309"/>
                <a:gd name="connsiteY4" fmla="*/ 597674 h 1196056"/>
                <a:gd name="connsiteX5" fmla="*/ 597711 w 4789309"/>
                <a:gd name="connsiteY5" fmla="*/ -386 h 1196056"/>
                <a:gd name="connsiteX6" fmla="*/ 4253030 w 4789309"/>
                <a:gd name="connsiteY6" fmla="*/ -386 h 1196056"/>
                <a:gd name="connsiteX7" fmla="*/ 4478161 w 4789309"/>
                <a:gd name="connsiteY7" fmla="*/ 110520 h 1196056"/>
                <a:gd name="connsiteX8" fmla="*/ 4743632 w 4789309"/>
                <a:gd name="connsiteY8" fmla="*/ 463279 h 1196056"/>
                <a:gd name="connsiteX9" fmla="*/ 4743632 w 4789309"/>
                <a:gd name="connsiteY9" fmla="*/ 725335 h 119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9309" h="1196056">
                  <a:moveTo>
                    <a:pt x="4743632" y="725335"/>
                  </a:moveTo>
                  <a:lnTo>
                    <a:pt x="4478225" y="1081446"/>
                  </a:lnTo>
                  <a:cubicBezTo>
                    <a:pt x="4424416" y="1152011"/>
                    <a:pt x="4340447" y="1195671"/>
                    <a:pt x="4253095" y="1195671"/>
                  </a:cubicBezTo>
                  <a:lnTo>
                    <a:pt x="597711" y="1195671"/>
                  </a:lnTo>
                  <a:cubicBezTo>
                    <a:pt x="268473" y="1195671"/>
                    <a:pt x="-317" y="926912"/>
                    <a:pt x="-317" y="597674"/>
                  </a:cubicBezTo>
                  <a:cubicBezTo>
                    <a:pt x="-317" y="268437"/>
                    <a:pt x="268473" y="-386"/>
                    <a:pt x="597711" y="-386"/>
                  </a:cubicBezTo>
                  <a:lnTo>
                    <a:pt x="4253030" y="-386"/>
                  </a:lnTo>
                  <a:cubicBezTo>
                    <a:pt x="4340382" y="-386"/>
                    <a:pt x="4424351" y="43306"/>
                    <a:pt x="4478161" y="110520"/>
                  </a:cubicBezTo>
                  <a:lnTo>
                    <a:pt x="4743632" y="463279"/>
                  </a:lnTo>
                  <a:cubicBezTo>
                    <a:pt x="4804112" y="540163"/>
                    <a:pt x="4804112" y="648452"/>
                    <a:pt x="4743632" y="725335"/>
                  </a:cubicBezTo>
                  <a:close/>
                </a:path>
              </a:pathLst>
            </a:custGeom>
            <a:gradFill>
              <a:gsLst>
                <a:gs pos="0">
                  <a:srgbClr val="6257E7"/>
                </a:gs>
                <a:gs pos="50000">
                  <a:srgbClr val="A451D8"/>
                </a:gs>
                <a:gs pos="100000">
                  <a:srgbClr val="E74CC9"/>
                </a:gs>
              </a:gsLst>
              <a:lin ang="0" scaled="1"/>
            </a:gradFill>
            <a:ln w="3222" cap="flat">
              <a:noFill/>
              <a:prstDash val="solid"/>
              <a:miter/>
            </a:ln>
          </p:spPr>
          <p:txBody>
            <a:bodyPr rtlCol="0" anchor="ctr"/>
            <a:lstStyle/>
            <a:p>
              <a:pPr algn="ctr"/>
              <a:endParaRPr lang="en-IN" sz="2000" b="1">
                <a:solidFill>
                  <a:schemeClr val="tx1">
                    <a:lumMod val="75000"/>
                    <a:lumOff val="25000"/>
                  </a:schemeClr>
                </a:solidFill>
                <a:latin typeface="Montserrat" panose="00000500000000000000" pitchFamily="2" charset="0"/>
              </a:endParaRPr>
            </a:p>
          </p:txBody>
        </p:sp>
        <p:sp>
          <p:nvSpPr>
            <p:cNvPr id="112" name="Freeform: Shape 111">
              <a:extLst>
                <a:ext uri="{FF2B5EF4-FFF2-40B4-BE49-F238E27FC236}">
                  <a16:creationId xmlns:a16="http://schemas.microsoft.com/office/drawing/2014/main" id="{FF494116-1F0B-4C42-9AD8-36E531E31232}"/>
                </a:ext>
              </a:extLst>
            </p:cNvPr>
            <p:cNvSpPr/>
            <p:nvPr/>
          </p:nvSpPr>
          <p:spPr>
            <a:xfrm>
              <a:off x="827808" y="1553717"/>
              <a:ext cx="1874734" cy="1874864"/>
            </a:xfrm>
            <a:custGeom>
              <a:avLst/>
              <a:gdLst>
                <a:gd name="connsiteX0" fmla="*/ 937066 w 1874734"/>
                <a:gd name="connsiteY0" fmla="*/ -386 h 1874864"/>
                <a:gd name="connsiteX1" fmla="*/ -317 w 1874734"/>
                <a:gd name="connsiteY1" fmla="*/ 936965 h 1874864"/>
                <a:gd name="connsiteX2" fmla="*/ 937066 w 1874734"/>
                <a:gd name="connsiteY2" fmla="*/ 1874478 h 1874864"/>
                <a:gd name="connsiteX3" fmla="*/ 1874418 w 1874734"/>
                <a:gd name="connsiteY3" fmla="*/ 937127 h 1874864"/>
                <a:gd name="connsiteX4" fmla="*/ 937066 w 1874734"/>
                <a:gd name="connsiteY4" fmla="*/ -225 h 1874864"/>
                <a:gd name="connsiteX5" fmla="*/ 937066 w 1874734"/>
                <a:gd name="connsiteY5" fmla="*/ 1662655 h 1874864"/>
                <a:gd name="connsiteX6" fmla="*/ 211312 w 1874734"/>
                <a:gd name="connsiteY6" fmla="*/ 936965 h 1874864"/>
                <a:gd name="connsiteX7" fmla="*/ 937066 w 1874734"/>
                <a:gd name="connsiteY7" fmla="*/ 211276 h 1874864"/>
                <a:gd name="connsiteX8" fmla="*/ 1662723 w 1874734"/>
                <a:gd name="connsiteY8" fmla="*/ 936837 h 1874864"/>
                <a:gd name="connsiteX9" fmla="*/ 937066 w 1874734"/>
                <a:gd name="connsiteY9" fmla="*/ 1662655 h 187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734" h="1874864">
                  <a:moveTo>
                    <a:pt x="937066" y="-386"/>
                  </a:moveTo>
                  <a:cubicBezTo>
                    <a:pt x="419656" y="-386"/>
                    <a:pt x="-317" y="419555"/>
                    <a:pt x="-317" y="936965"/>
                  </a:cubicBezTo>
                  <a:cubicBezTo>
                    <a:pt x="-317" y="1454376"/>
                    <a:pt x="419656" y="1874478"/>
                    <a:pt x="937066" y="1874478"/>
                  </a:cubicBezTo>
                  <a:cubicBezTo>
                    <a:pt x="1454751" y="1874478"/>
                    <a:pt x="1874418" y="1454811"/>
                    <a:pt x="1874418" y="937127"/>
                  </a:cubicBezTo>
                  <a:cubicBezTo>
                    <a:pt x="1874418" y="419442"/>
                    <a:pt x="1454751" y="-225"/>
                    <a:pt x="937066" y="-225"/>
                  </a:cubicBezTo>
                  <a:close/>
                  <a:moveTo>
                    <a:pt x="937066" y="1662655"/>
                  </a:moveTo>
                  <a:cubicBezTo>
                    <a:pt x="537231" y="1662655"/>
                    <a:pt x="211312" y="1336768"/>
                    <a:pt x="211312" y="936965"/>
                  </a:cubicBezTo>
                  <a:cubicBezTo>
                    <a:pt x="211312" y="537163"/>
                    <a:pt x="537231" y="211276"/>
                    <a:pt x="937066" y="211276"/>
                  </a:cubicBezTo>
                  <a:cubicBezTo>
                    <a:pt x="1340220" y="211276"/>
                    <a:pt x="1662723" y="537292"/>
                    <a:pt x="1662723" y="936837"/>
                  </a:cubicBezTo>
                  <a:cubicBezTo>
                    <a:pt x="1662723" y="1336381"/>
                    <a:pt x="1340220" y="1662655"/>
                    <a:pt x="937066" y="1662655"/>
                  </a:cubicBezTo>
                  <a:close/>
                </a:path>
              </a:pathLst>
            </a:custGeom>
            <a:solidFill>
              <a:srgbClr val="7030A0"/>
            </a:solidFill>
            <a:ln w="3222" cap="flat">
              <a:noFill/>
              <a:prstDash val="solid"/>
              <a:miter/>
            </a:ln>
          </p:spPr>
          <p:txBody>
            <a:bodyPr rtlCol="0" anchor="ctr"/>
            <a:lstStyle/>
            <a:p>
              <a:pPr algn="ctr"/>
              <a:endParaRPr lang="en-IN" sz="2000" b="1">
                <a:solidFill>
                  <a:schemeClr val="tx1">
                    <a:lumMod val="75000"/>
                    <a:lumOff val="25000"/>
                  </a:schemeClr>
                </a:solidFill>
                <a:latin typeface="Montserrat" panose="00000500000000000000" pitchFamily="2" charset="0"/>
              </a:endParaRPr>
            </a:p>
          </p:txBody>
        </p:sp>
        <p:sp>
          <p:nvSpPr>
            <p:cNvPr id="114" name="Freeform: Shape 113">
              <a:extLst>
                <a:ext uri="{FF2B5EF4-FFF2-40B4-BE49-F238E27FC236}">
                  <a16:creationId xmlns:a16="http://schemas.microsoft.com/office/drawing/2014/main" id="{05C76A44-0F5B-4F92-B8D5-173AF429A2E9}"/>
                </a:ext>
              </a:extLst>
            </p:cNvPr>
            <p:cNvSpPr/>
            <p:nvPr/>
          </p:nvSpPr>
          <p:spPr>
            <a:xfrm>
              <a:off x="1160365" y="1882987"/>
              <a:ext cx="4789309" cy="1196056"/>
            </a:xfrm>
            <a:custGeom>
              <a:avLst/>
              <a:gdLst>
                <a:gd name="connsiteX0" fmla="*/ 4743632 w 4789309"/>
                <a:gd name="connsiteY0" fmla="*/ 725335 h 1196056"/>
                <a:gd name="connsiteX1" fmla="*/ 4478225 w 4789309"/>
                <a:gd name="connsiteY1" fmla="*/ 1081446 h 1196056"/>
                <a:gd name="connsiteX2" fmla="*/ 4253095 w 4789309"/>
                <a:gd name="connsiteY2" fmla="*/ 1195671 h 1196056"/>
                <a:gd name="connsiteX3" fmla="*/ 597711 w 4789309"/>
                <a:gd name="connsiteY3" fmla="*/ 1195671 h 1196056"/>
                <a:gd name="connsiteX4" fmla="*/ -317 w 4789309"/>
                <a:gd name="connsiteY4" fmla="*/ 597674 h 1196056"/>
                <a:gd name="connsiteX5" fmla="*/ 597711 w 4789309"/>
                <a:gd name="connsiteY5" fmla="*/ -386 h 1196056"/>
                <a:gd name="connsiteX6" fmla="*/ 4253030 w 4789309"/>
                <a:gd name="connsiteY6" fmla="*/ -386 h 1196056"/>
                <a:gd name="connsiteX7" fmla="*/ 4478161 w 4789309"/>
                <a:gd name="connsiteY7" fmla="*/ 110520 h 1196056"/>
                <a:gd name="connsiteX8" fmla="*/ 4743632 w 4789309"/>
                <a:gd name="connsiteY8" fmla="*/ 463279 h 1196056"/>
                <a:gd name="connsiteX9" fmla="*/ 4743632 w 4789309"/>
                <a:gd name="connsiteY9" fmla="*/ 725335 h 119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9309" h="1196056">
                  <a:moveTo>
                    <a:pt x="4743632" y="725335"/>
                  </a:moveTo>
                  <a:lnTo>
                    <a:pt x="4478225" y="1081446"/>
                  </a:lnTo>
                  <a:cubicBezTo>
                    <a:pt x="4424416" y="1152011"/>
                    <a:pt x="4340447" y="1195671"/>
                    <a:pt x="4253095" y="1195671"/>
                  </a:cubicBezTo>
                  <a:lnTo>
                    <a:pt x="597711" y="1195671"/>
                  </a:lnTo>
                  <a:cubicBezTo>
                    <a:pt x="268473" y="1195671"/>
                    <a:pt x="-317" y="926912"/>
                    <a:pt x="-317" y="597674"/>
                  </a:cubicBezTo>
                  <a:cubicBezTo>
                    <a:pt x="-317" y="268437"/>
                    <a:pt x="268473" y="-386"/>
                    <a:pt x="597711" y="-386"/>
                  </a:cubicBezTo>
                  <a:lnTo>
                    <a:pt x="4253030" y="-386"/>
                  </a:lnTo>
                  <a:cubicBezTo>
                    <a:pt x="4340382" y="-386"/>
                    <a:pt x="4424351" y="43306"/>
                    <a:pt x="4478161" y="110520"/>
                  </a:cubicBezTo>
                  <a:lnTo>
                    <a:pt x="4743632" y="463279"/>
                  </a:lnTo>
                  <a:cubicBezTo>
                    <a:pt x="4804112" y="540163"/>
                    <a:pt x="4804112" y="648452"/>
                    <a:pt x="4743632" y="725335"/>
                  </a:cubicBezTo>
                  <a:close/>
                </a:path>
              </a:pathLst>
            </a:custGeom>
            <a:solidFill>
              <a:srgbClr val="7030A0"/>
            </a:solidFill>
            <a:ln w="3222" cap="flat">
              <a:noFill/>
              <a:prstDash val="solid"/>
              <a:miter/>
            </a:ln>
          </p:spPr>
          <p:txBody>
            <a:bodyPr rtlCol="0" anchor="ctr"/>
            <a:lstStyle/>
            <a:p>
              <a:pPr algn="ctr"/>
              <a:endParaRPr lang="en-IN" sz="2000" b="1">
                <a:solidFill>
                  <a:schemeClr val="tx1">
                    <a:lumMod val="75000"/>
                    <a:lumOff val="25000"/>
                  </a:schemeClr>
                </a:solidFill>
                <a:latin typeface="Montserrat" panose="00000500000000000000" pitchFamily="2" charset="0"/>
              </a:endParaRPr>
            </a:p>
          </p:txBody>
        </p:sp>
        <p:sp>
          <p:nvSpPr>
            <p:cNvPr id="115" name="Freeform: Shape 114">
              <a:extLst>
                <a:ext uri="{FF2B5EF4-FFF2-40B4-BE49-F238E27FC236}">
                  <a16:creationId xmlns:a16="http://schemas.microsoft.com/office/drawing/2014/main" id="{43133662-947C-41AB-95CF-E21C2E45AD3F}"/>
                </a:ext>
              </a:extLst>
            </p:cNvPr>
            <p:cNvSpPr/>
            <p:nvPr/>
          </p:nvSpPr>
          <p:spPr>
            <a:xfrm>
              <a:off x="4927092" y="1882987"/>
              <a:ext cx="1071569" cy="1196056"/>
            </a:xfrm>
            <a:custGeom>
              <a:avLst/>
              <a:gdLst>
                <a:gd name="connsiteX0" fmla="*/ 1236145 w 1281821"/>
                <a:gd name="connsiteY0" fmla="*/ 725335 h 1196056"/>
                <a:gd name="connsiteX1" fmla="*/ 970737 w 1281821"/>
                <a:gd name="connsiteY1" fmla="*/ 1081446 h 1196056"/>
                <a:gd name="connsiteX2" fmla="*/ 745607 w 1281821"/>
                <a:gd name="connsiteY2" fmla="*/ 1195671 h 1196056"/>
                <a:gd name="connsiteX3" fmla="*/ 201291 w 1281821"/>
                <a:gd name="connsiteY3" fmla="*/ 1195671 h 1196056"/>
                <a:gd name="connsiteX4" fmla="*/ -317 w 1281821"/>
                <a:gd name="connsiteY4" fmla="*/ 597674 h 1196056"/>
                <a:gd name="connsiteX5" fmla="*/ 201291 w 1281821"/>
                <a:gd name="connsiteY5" fmla="*/ -386 h 1196056"/>
                <a:gd name="connsiteX6" fmla="*/ 745542 w 1281821"/>
                <a:gd name="connsiteY6" fmla="*/ -386 h 1196056"/>
                <a:gd name="connsiteX7" fmla="*/ 970673 w 1281821"/>
                <a:gd name="connsiteY7" fmla="*/ 110520 h 1196056"/>
                <a:gd name="connsiteX8" fmla="*/ 1236145 w 1281821"/>
                <a:gd name="connsiteY8" fmla="*/ 463279 h 1196056"/>
                <a:gd name="connsiteX9" fmla="*/ 1236145 w 1281821"/>
                <a:gd name="connsiteY9" fmla="*/ 725335 h 119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1821" h="1196056">
                  <a:moveTo>
                    <a:pt x="1236145" y="725335"/>
                  </a:moveTo>
                  <a:lnTo>
                    <a:pt x="970737" y="1081446"/>
                  </a:lnTo>
                  <a:cubicBezTo>
                    <a:pt x="916928" y="1152011"/>
                    <a:pt x="832959" y="1195671"/>
                    <a:pt x="745607" y="1195671"/>
                  </a:cubicBezTo>
                  <a:lnTo>
                    <a:pt x="201291" y="1195671"/>
                  </a:lnTo>
                  <a:cubicBezTo>
                    <a:pt x="73598" y="1031052"/>
                    <a:pt x="-317" y="826124"/>
                    <a:pt x="-317" y="597674"/>
                  </a:cubicBezTo>
                  <a:cubicBezTo>
                    <a:pt x="-317" y="372544"/>
                    <a:pt x="73598" y="164265"/>
                    <a:pt x="201291" y="-386"/>
                  </a:cubicBezTo>
                  <a:lnTo>
                    <a:pt x="745542" y="-386"/>
                  </a:lnTo>
                  <a:cubicBezTo>
                    <a:pt x="832894" y="-386"/>
                    <a:pt x="916863" y="43306"/>
                    <a:pt x="970673" y="110520"/>
                  </a:cubicBezTo>
                  <a:lnTo>
                    <a:pt x="1236145" y="463279"/>
                  </a:lnTo>
                  <a:cubicBezTo>
                    <a:pt x="1296624" y="540163"/>
                    <a:pt x="1296624" y="648452"/>
                    <a:pt x="1236145" y="725335"/>
                  </a:cubicBezTo>
                  <a:close/>
                </a:path>
              </a:pathLst>
            </a:custGeom>
            <a:solidFill>
              <a:srgbClr val="FFFFFF"/>
            </a:solidFill>
            <a:ln w="3222" cap="flat">
              <a:noFill/>
              <a:prstDash val="solid"/>
              <a:miter/>
            </a:ln>
            <a:effectLst>
              <a:outerShdw blurRad="50800" dist="38100" algn="l" rotWithShape="0">
                <a:prstClr val="black">
                  <a:alpha val="10000"/>
                </a:prstClr>
              </a:outerShdw>
            </a:effectLst>
          </p:spPr>
          <p:txBody>
            <a:bodyPr rtlCol="0" anchor="ctr"/>
            <a:lstStyle/>
            <a:p>
              <a:pPr algn="ctr"/>
              <a:endParaRPr lang="en-IN" sz="2000" b="1">
                <a:solidFill>
                  <a:schemeClr val="tx1">
                    <a:lumMod val="75000"/>
                    <a:lumOff val="25000"/>
                  </a:schemeClr>
                </a:solidFill>
                <a:latin typeface="Montserrat" panose="00000500000000000000" pitchFamily="2" charset="0"/>
              </a:endParaRPr>
            </a:p>
          </p:txBody>
        </p:sp>
        <p:sp>
          <p:nvSpPr>
            <p:cNvPr id="117" name="Freeform: Shape 116">
              <a:extLst>
                <a:ext uri="{FF2B5EF4-FFF2-40B4-BE49-F238E27FC236}">
                  <a16:creationId xmlns:a16="http://schemas.microsoft.com/office/drawing/2014/main" id="{C0A720EA-710D-4D95-B43D-9BFAB539F738}"/>
                </a:ext>
              </a:extLst>
            </p:cNvPr>
            <p:cNvSpPr/>
            <p:nvPr/>
          </p:nvSpPr>
          <p:spPr>
            <a:xfrm>
              <a:off x="1385625" y="2086948"/>
              <a:ext cx="788198" cy="788198"/>
            </a:xfrm>
            <a:custGeom>
              <a:avLst/>
              <a:gdLst>
                <a:gd name="connsiteX0" fmla="*/ 788199 w 788198"/>
                <a:gd name="connsiteY0" fmla="*/ 394099 h 788198"/>
                <a:gd name="connsiteX1" fmla="*/ 394099 w 788198"/>
                <a:gd name="connsiteY1" fmla="*/ 788199 h 788198"/>
                <a:gd name="connsiteX2" fmla="*/ 0 w 788198"/>
                <a:gd name="connsiteY2" fmla="*/ 394099 h 788198"/>
                <a:gd name="connsiteX3" fmla="*/ 394099 w 788198"/>
                <a:gd name="connsiteY3" fmla="*/ 0 h 788198"/>
                <a:gd name="connsiteX4" fmla="*/ 788199 w 788198"/>
                <a:gd name="connsiteY4" fmla="*/ 394099 h 788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198" h="788198">
                  <a:moveTo>
                    <a:pt x="788199" y="394099"/>
                  </a:moveTo>
                  <a:cubicBezTo>
                    <a:pt x="788199" y="611755"/>
                    <a:pt x="611754" y="788199"/>
                    <a:pt x="394099" y="788199"/>
                  </a:cubicBezTo>
                  <a:cubicBezTo>
                    <a:pt x="176444" y="788199"/>
                    <a:pt x="0" y="611755"/>
                    <a:pt x="0" y="394099"/>
                  </a:cubicBezTo>
                  <a:cubicBezTo>
                    <a:pt x="0" y="176444"/>
                    <a:pt x="176444" y="0"/>
                    <a:pt x="394099" y="0"/>
                  </a:cubicBezTo>
                  <a:cubicBezTo>
                    <a:pt x="611754" y="0"/>
                    <a:pt x="788199" y="176444"/>
                    <a:pt x="788199" y="394099"/>
                  </a:cubicBezTo>
                  <a:close/>
                </a:path>
              </a:pathLst>
            </a:custGeom>
            <a:solidFill>
              <a:srgbClr val="FFFFFF"/>
            </a:solidFill>
            <a:ln w="3222" cap="flat">
              <a:noFill/>
              <a:prstDash val="solid"/>
              <a:miter/>
            </a:ln>
          </p:spPr>
          <p:txBody>
            <a:bodyPr rtlCol="0" anchor="ctr"/>
            <a:lstStyle/>
            <a:p>
              <a:pPr algn="ctr"/>
              <a:r>
                <a:rPr lang="en-IN" sz="2000" b="1" dirty="0">
                  <a:solidFill>
                    <a:schemeClr val="tx1">
                      <a:lumMod val="75000"/>
                      <a:lumOff val="25000"/>
                    </a:schemeClr>
                  </a:solidFill>
                  <a:latin typeface="Montserrat" panose="00000500000000000000" pitchFamily="2" charset="0"/>
                </a:rPr>
                <a:t>04</a:t>
              </a:r>
            </a:p>
          </p:txBody>
        </p:sp>
      </p:grpSp>
      <p:grpSp>
        <p:nvGrpSpPr>
          <p:cNvPr id="123" name="Group 122">
            <a:extLst>
              <a:ext uri="{FF2B5EF4-FFF2-40B4-BE49-F238E27FC236}">
                <a16:creationId xmlns:a16="http://schemas.microsoft.com/office/drawing/2014/main" id="{7BF704BB-5F79-4B12-B16B-6D85501A7F23}"/>
              </a:ext>
            </a:extLst>
          </p:cNvPr>
          <p:cNvGrpSpPr/>
          <p:nvPr/>
        </p:nvGrpSpPr>
        <p:grpSpPr>
          <a:xfrm>
            <a:off x="7931864" y="5537241"/>
            <a:ext cx="6120000" cy="2160000"/>
            <a:chOff x="6245540" y="6319738"/>
            <a:chExt cx="5170853" cy="1874864"/>
          </a:xfrm>
        </p:grpSpPr>
        <p:grpSp>
          <p:nvGrpSpPr>
            <p:cNvPr id="124" name="Group 123">
              <a:extLst>
                <a:ext uri="{FF2B5EF4-FFF2-40B4-BE49-F238E27FC236}">
                  <a16:creationId xmlns:a16="http://schemas.microsoft.com/office/drawing/2014/main" id="{C04FEFC0-5A47-4F47-9CA7-D1D5933A812C}"/>
                </a:ext>
              </a:extLst>
            </p:cNvPr>
            <p:cNvGrpSpPr/>
            <p:nvPr/>
          </p:nvGrpSpPr>
          <p:grpSpPr>
            <a:xfrm>
              <a:off x="6245540" y="6319738"/>
              <a:ext cx="5170853" cy="1874864"/>
              <a:chOff x="827808" y="1553717"/>
              <a:chExt cx="5170853" cy="1874864"/>
            </a:xfrm>
          </p:grpSpPr>
          <p:sp>
            <p:nvSpPr>
              <p:cNvPr id="126" name="Freeform: Shape 125">
                <a:extLst>
                  <a:ext uri="{FF2B5EF4-FFF2-40B4-BE49-F238E27FC236}">
                    <a16:creationId xmlns:a16="http://schemas.microsoft.com/office/drawing/2014/main" id="{E7010BAF-3343-4D30-8606-C9CDA2673261}"/>
                  </a:ext>
                </a:extLst>
              </p:cNvPr>
              <p:cNvSpPr/>
              <p:nvPr/>
            </p:nvSpPr>
            <p:spPr>
              <a:xfrm>
                <a:off x="1160365" y="1882987"/>
                <a:ext cx="4789309" cy="1196056"/>
              </a:xfrm>
              <a:custGeom>
                <a:avLst/>
                <a:gdLst>
                  <a:gd name="connsiteX0" fmla="*/ 4743632 w 4789309"/>
                  <a:gd name="connsiteY0" fmla="*/ 725335 h 1196056"/>
                  <a:gd name="connsiteX1" fmla="*/ 4478225 w 4789309"/>
                  <a:gd name="connsiteY1" fmla="*/ 1081446 h 1196056"/>
                  <a:gd name="connsiteX2" fmla="*/ 4253095 w 4789309"/>
                  <a:gd name="connsiteY2" fmla="*/ 1195671 h 1196056"/>
                  <a:gd name="connsiteX3" fmla="*/ 597711 w 4789309"/>
                  <a:gd name="connsiteY3" fmla="*/ 1195671 h 1196056"/>
                  <a:gd name="connsiteX4" fmla="*/ -317 w 4789309"/>
                  <a:gd name="connsiteY4" fmla="*/ 597674 h 1196056"/>
                  <a:gd name="connsiteX5" fmla="*/ 597711 w 4789309"/>
                  <a:gd name="connsiteY5" fmla="*/ -386 h 1196056"/>
                  <a:gd name="connsiteX6" fmla="*/ 4253030 w 4789309"/>
                  <a:gd name="connsiteY6" fmla="*/ -386 h 1196056"/>
                  <a:gd name="connsiteX7" fmla="*/ 4478161 w 4789309"/>
                  <a:gd name="connsiteY7" fmla="*/ 110520 h 1196056"/>
                  <a:gd name="connsiteX8" fmla="*/ 4743632 w 4789309"/>
                  <a:gd name="connsiteY8" fmla="*/ 463279 h 1196056"/>
                  <a:gd name="connsiteX9" fmla="*/ 4743632 w 4789309"/>
                  <a:gd name="connsiteY9" fmla="*/ 725335 h 119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9309" h="1196056">
                    <a:moveTo>
                      <a:pt x="4743632" y="725335"/>
                    </a:moveTo>
                    <a:lnTo>
                      <a:pt x="4478225" y="1081446"/>
                    </a:lnTo>
                    <a:cubicBezTo>
                      <a:pt x="4424416" y="1152011"/>
                      <a:pt x="4340447" y="1195671"/>
                      <a:pt x="4253095" y="1195671"/>
                    </a:cubicBezTo>
                    <a:lnTo>
                      <a:pt x="597711" y="1195671"/>
                    </a:lnTo>
                    <a:cubicBezTo>
                      <a:pt x="268473" y="1195671"/>
                      <a:pt x="-317" y="926912"/>
                      <a:pt x="-317" y="597674"/>
                    </a:cubicBezTo>
                    <a:cubicBezTo>
                      <a:pt x="-317" y="268437"/>
                      <a:pt x="268473" y="-386"/>
                      <a:pt x="597711" y="-386"/>
                    </a:cubicBezTo>
                    <a:lnTo>
                      <a:pt x="4253030" y="-386"/>
                    </a:lnTo>
                    <a:cubicBezTo>
                      <a:pt x="4340382" y="-386"/>
                      <a:pt x="4424351" y="43306"/>
                      <a:pt x="4478161" y="110520"/>
                    </a:cubicBezTo>
                    <a:lnTo>
                      <a:pt x="4743632" y="463279"/>
                    </a:lnTo>
                    <a:cubicBezTo>
                      <a:pt x="4804112" y="540163"/>
                      <a:pt x="4804112" y="648452"/>
                      <a:pt x="4743632" y="725335"/>
                    </a:cubicBezTo>
                    <a:close/>
                  </a:path>
                </a:pathLst>
              </a:custGeom>
              <a:gradFill>
                <a:gsLst>
                  <a:gs pos="0">
                    <a:srgbClr val="6257E7"/>
                  </a:gs>
                  <a:gs pos="50000">
                    <a:srgbClr val="A451D8"/>
                  </a:gs>
                  <a:gs pos="100000">
                    <a:srgbClr val="E74CC9"/>
                  </a:gs>
                </a:gsLst>
                <a:lin ang="0" scaled="1"/>
              </a:gradFill>
              <a:ln w="3222" cap="flat">
                <a:noFill/>
                <a:prstDash val="solid"/>
                <a:miter/>
              </a:ln>
            </p:spPr>
            <p:txBody>
              <a:bodyPr rtlCol="0" anchor="ctr"/>
              <a:lstStyle/>
              <a:p>
                <a:pPr algn="ctr"/>
                <a:endParaRPr lang="en-IN" sz="2000" b="1">
                  <a:solidFill>
                    <a:schemeClr val="tx1">
                      <a:lumMod val="75000"/>
                      <a:lumOff val="25000"/>
                    </a:schemeClr>
                  </a:solidFill>
                  <a:latin typeface="Montserrat" panose="00000500000000000000" pitchFamily="2" charset="0"/>
                </a:endParaRPr>
              </a:p>
            </p:txBody>
          </p:sp>
          <p:sp>
            <p:nvSpPr>
              <p:cNvPr id="127" name="Freeform: Shape 126">
                <a:extLst>
                  <a:ext uri="{FF2B5EF4-FFF2-40B4-BE49-F238E27FC236}">
                    <a16:creationId xmlns:a16="http://schemas.microsoft.com/office/drawing/2014/main" id="{D756E992-2D01-4CD4-9C82-427737B22EF0}"/>
                  </a:ext>
                </a:extLst>
              </p:cNvPr>
              <p:cNvSpPr/>
              <p:nvPr/>
            </p:nvSpPr>
            <p:spPr>
              <a:xfrm>
                <a:off x="827808" y="1553717"/>
                <a:ext cx="1874734" cy="1874864"/>
              </a:xfrm>
              <a:custGeom>
                <a:avLst/>
                <a:gdLst>
                  <a:gd name="connsiteX0" fmla="*/ 937066 w 1874734"/>
                  <a:gd name="connsiteY0" fmla="*/ -386 h 1874864"/>
                  <a:gd name="connsiteX1" fmla="*/ -317 w 1874734"/>
                  <a:gd name="connsiteY1" fmla="*/ 936965 h 1874864"/>
                  <a:gd name="connsiteX2" fmla="*/ 937066 w 1874734"/>
                  <a:gd name="connsiteY2" fmla="*/ 1874478 h 1874864"/>
                  <a:gd name="connsiteX3" fmla="*/ 1874418 w 1874734"/>
                  <a:gd name="connsiteY3" fmla="*/ 937127 h 1874864"/>
                  <a:gd name="connsiteX4" fmla="*/ 937066 w 1874734"/>
                  <a:gd name="connsiteY4" fmla="*/ -225 h 1874864"/>
                  <a:gd name="connsiteX5" fmla="*/ 937066 w 1874734"/>
                  <a:gd name="connsiteY5" fmla="*/ 1662655 h 1874864"/>
                  <a:gd name="connsiteX6" fmla="*/ 211312 w 1874734"/>
                  <a:gd name="connsiteY6" fmla="*/ 936965 h 1874864"/>
                  <a:gd name="connsiteX7" fmla="*/ 937066 w 1874734"/>
                  <a:gd name="connsiteY7" fmla="*/ 211276 h 1874864"/>
                  <a:gd name="connsiteX8" fmla="*/ 1662723 w 1874734"/>
                  <a:gd name="connsiteY8" fmla="*/ 936837 h 1874864"/>
                  <a:gd name="connsiteX9" fmla="*/ 937066 w 1874734"/>
                  <a:gd name="connsiteY9" fmla="*/ 1662655 h 187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734" h="1874864">
                    <a:moveTo>
                      <a:pt x="937066" y="-386"/>
                    </a:moveTo>
                    <a:cubicBezTo>
                      <a:pt x="419656" y="-386"/>
                      <a:pt x="-317" y="419555"/>
                      <a:pt x="-317" y="936965"/>
                    </a:cubicBezTo>
                    <a:cubicBezTo>
                      <a:pt x="-317" y="1454376"/>
                      <a:pt x="419656" y="1874478"/>
                      <a:pt x="937066" y="1874478"/>
                    </a:cubicBezTo>
                    <a:cubicBezTo>
                      <a:pt x="1454751" y="1874478"/>
                      <a:pt x="1874418" y="1454811"/>
                      <a:pt x="1874418" y="937127"/>
                    </a:cubicBezTo>
                    <a:cubicBezTo>
                      <a:pt x="1874418" y="419442"/>
                      <a:pt x="1454751" y="-225"/>
                      <a:pt x="937066" y="-225"/>
                    </a:cubicBezTo>
                    <a:close/>
                    <a:moveTo>
                      <a:pt x="937066" y="1662655"/>
                    </a:moveTo>
                    <a:cubicBezTo>
                      <a:pt x="537231" y="1662655"/>
                      <a:pt x="211312" y="1336768"/>
                      <a:pt x="211312" y="936965"/>
                    </a:cubicBezTo>
                    <a:cubicBezTo>
                      <a:pt x="211312" y="537163"/>
                      <a:pt x="537231" y="211276"/>
                      <a:pt x="937066" y="211276"/>
                    </a:cubicBezTo>
                    <a:cubicBezTo>
                      <a:pt x="1340220" y="211276"/>
                      <a:pt x="1662723" y="537292"/>
                      <a:pt x="1662723" y="936837"/>
                    </a:cubicBezTo>
                    <a:cubicBezTo>
                      <a:pt x="1662723" y="1336381"/>
                      <a:pt x="1340220" y="1662655"/>
                      <a:pt x="937066" y="1662655"/>
                    </a:cubicBezTo>
                    <a:close/>
                  </a:path>
                </a:pathLst>
              </a:custGeom>
              <a:solidFill>
                <a:schemeClr val="accent4"/>
              </a:solidFill>
              <a:ln w="3222" cap="flat">
                <a:noFill/>
                <a:prstDash val="solid"/>
                <a:miter/>
              </a:ln>
            </p:spPr>
            <p:txBody>
              <a:bodyPr rtlCol="0" anchor="ctr"/>
              <a:lstStyle/>
              <a:p>
                <a:pPr algn="ctr"/>
                <a:endParaRPr lang="en-IN" sz="2000" b="1">
                  <a:solidFill>
                    <a:schemeClr val="tx1">
                      <a:lumMod val="75000"/>
                      <a:lumOff val="25000"/>
                    </a:schemeClr>
                  </a:solidFill>
                  <a:latin typeface="Montserrat" panose="00000500000000000000" pitchFamily="2" charset="0"/>
                </a:endParaRPr>
              </a:p>
            </p:txBody>
          </p:sp>
          <p:sp>
            <p:nvSpPr>
              <p:cNvPr id="128" name="Freeform: Shape 127">
                <a:extLst>
                  <a:ext uri="{FF2B5EF4-FFF2-40B4-BE49-F238E27FC236}">
                    <a16:creationId xmlns:a16="http://schemas.microsoft.com/office/drawing/2014/main" id="{5AB99B79-9181-4989-A904-757693F034B2}"/>
                  </a:ext>
                </a:extLst>
              </p:cNvPr>
              <p:cNvSpPr/>
              <p:nvPr/>
            </p:nvSpPr>
            <p:spPr>
              <a:xfrm>
                <a:off x="1160365" y="1882987"/>
                <a:ext cx="4789309" cy="1196056"/>
              </a:xfrm>
              <a:custGeom>
                <a:avLst/>
                <a:gdLst>
                  <a:gd name="connsiteX0" fmla="*/ 4743632 w 4789309"/>
                  <a:gd name="connsiteY0" fmla="*/ 725335 h 1196056"/>
                  <a:gd name="connsiteX1" fmla="*/ 4478225 w 4789309"/>
                  <a:gd name="connsiteY1" fmla="*/ 1081446 h 1196056"/>
                  <a:gd name="connsiteX2" fmla="*/ 4253095 w 4789309"/>
                  <a:gd name="connsiteY2" fmla="*/ 1195671 h 1196056"/>
                  <a:gd name="connsiteX3" fmla="*/ 597711 w 4789309"/>
                  <a:gd name="connsiteY3" fmla="*/ 1195671 h 1196056"/>
                  <a:gd name="connsiteX4" fmla="*/ -317 w 4789309"/>
                  <a:gd name="connsiteY4" fmla="*/ 597674 h 1196056"/>
                  <a:gd name="connsiteX5" fmla="*/ 597711 w 4789309"/>
                  <a:gd name="connsiteY5" fmla="*/ -386 h 1196056"/>
                  <a:gd name="connsiteX6" fmla="*/ 4253030 w 4789309"/>
                  <a:gd name="connsiteY6" fmla="*/ -386 h 1196056"/>
                  <a:gd name="connsiteX7" fmla="*/ 4478161 w 4789309"/>
                  <a:gd name="connsiteY7" fmla="*/ 110520 h 1196056"/>
                  <a:gd name="connsiteX8" fmla="*/ 4743632 w 4789309"/>
                  <a:gd name="connsiteY8" fmla="*/ 463279 h 1196056"/>
                  <a:gd name="connsiteX9" fmla="*/ 4743632 w 4789309"/>
                  <a:gd name="connsiteY9" fmla="*/ 725335 h 119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9309" h="1196056">
                    <a:moveTo>
                      <a:pt x="4743632" y="725335"/>
                    </a:moveTo>
                    <a:lnTo>
                      <a:pt x="4478225" y="1081446"/>
                    </a:lnTo>
                    <a:cubicBezTo>
                      <a:pt x="4424416" y="1152011"/>
                      <a:pt x="4340447" y="1195671"/>
                      <a:pt x="4253095" y="1195671"/>
                    </a:cubicBezTo>
                    <a:lnTo>
                      <a:pt x="597711" y="1195671"/>
                    </a:lnTo>
                    <a:cubicBezTo>
                      <a:pt x="268473" y="1195671"/>
                      <a:pt x="-317" y="926912"/>
                      <a:pt x="-317" y="597674"/>
                    </a:cubicBezTo>
                    <a:cubicBezTo>
                      <a:pt x="-317" y="268437"/>
                      <a:pt x="268473" y="-386"/>
                      <a:pt x="597711" y="-386"/>
                    </a:cubicBezTo>
                    <a:lnTo>
                      <a:pt x="4253030" y="-386"/>
                    </a:lnTo>
                    <a:cubicBezTo>
                      <a:pt x="4340382" y="-386"/>
                      <a:pt x="4424351" y="43306"/>
                      <a:pt x="4478161" y="110520"/>
                    </a:cubicBezTo>
                    <a:lnTo>
                      <a:pt x="4743632" y="463279"/>
                    </a:lnTo>
                    <a:cubicBezTo>
                      <a:pt x="4804112" y="540163"/>
                      <a:pt x="4804112" y="648452"/>
                      <a:pt x="4743632" y="725335"/>
                    </a:cubicBezTo>
                    <a:close/>
                  </a:path>
                </a:pathLst>
              </a:custGeom>
              <a:solidFill>
                <a:schemeClr val="accent4"/>
              </a:solidFill>
              <a:ln w="3222" cap="flat">
                <a:noFill/>
                <a:prstDash val="solid"/>
                <a:miter/>
              </a:ln>
            </p:spPr>
            <p:txBody>
              <a:bodyPr rtlCol="0" anchor="ctr"/>
              <a:lstStyle/>
              <a:p>
                <a:pPr algn="ctr"/>
                <a:endParaRPr lang="en-IN" sz="2000" b="1">
                  <a:solidFill>
                    <a:schemeClr val="tx1">
                      <a:lumMod val="75000"/>
                      <a:lumOff val="25000"/>
                    </a:schemeClr>
                  </a:solidFill>
                  <a:latin typeface="Montserrat" panose="00000500000000000000" pitchFamily="2" charset="0"/>
                </a:endParaRPr>
              </a:p>
            </p:txBody>
          </p:sp>
          <p:sp>
            <p:nvSpPr>
              <p:cNvPr id="129" name="Freeform: Shape 128">
                <a:extLst>
                  <a:ext uri="{FF2B5EF4-FFF2-40B4-BE49-F238E27FC236}">
                    <a16:creationId xmlns:a16="http://schemas.microsoft.com/office/drawing/2014/main" id="{BA3618B1-96F9-437F-BF37-B8265E49F607}"/>
                  </a:ext>
                </a:extLst>
              </p:cNvPr>
              <p:cNvSpPr/>
              <p:nvPr/>
            </p:nvSpPr>
            <p:spPr>
              <a:xfrm>
                <a:off x="4927092" y="1882987"/>
                <a:ext cx="1071569" cy="1196056"/>
              </a:xfrm>
              <a:custGeom>
                <a:avLst/>
                <a:gdLst>
                  <a:gd name="connsiteX0" fmla="*/ 1236145 w 1281821"/>
                  <a:gd name="connsiteY0" fmla="*/ 725335 h 1196056"/>
                  <a:gd name="connsiteX1" fmla="*/ 970737 w 1281821"/>
                  <a:gd name="connsiteY1" fmla="*/ 1081446 h 1196056"/>
                  <a:gd name="connsiteX2" fmla="*/ 745607 w 1281821"/>
                  <a:gd name="connsiteY2" fmla="*/ 1195671 h 1196056"/>
                  <a:gd name="connsiteX3" fmla="*/ 201291 w 1281821"/>
                  <a:gd name="connsiteY3" fmla="*/ 1195671 h 1196056"/>
                  <a:gd name="connsiteX4" fmla="*/ -317 w 1281821"/>
                  <a:gd name="connsiteY4" fmla="*/ 597674 h 1196056"/>
                  <a:gd name="connsiteX5" fmla="*/ 201291 w 1281821"/>
                  <a:gd name="connsiteY5" fmla="*/ -386 h 1196056"/>
                  <a:gd name="connsiteX6" fmla="*/ 745542 w 1281821"/>
                  <a:gd name="connsiteY6" fmla="*/ -386 h 1196056"/>
                  <a:gd name="connsiteX7" fmla="*/ 970673 w 1281821"/>
                  <a:gd name="connsiteY7" fmla="*/ 110520 h 1196056"/>
                  <a:gd name="connsiteX8" fmla="*/ 1236145 w 1281821"/>
                  <a:gd name="connsiteY8" fmla="*/ 463279 h 1196056"/>
                  <a:gd name="connsiteX9" fmla="*/ 1236145 w 1281821"/>
                  <a:gd name="connsiteY9" fmla="*/ 725335 h 119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1821" h="1196056">
                    <a:moveTo>
                      <a:pt x="1236145" y="725335"/>
                    </a:moveTo>
                    <a:lnTo>
                      <a:pt x="970737" y="1081446"/>
                    </a:lnTo>
                    <a:cubicBezTo>
                      <a:pt x="916928" y="1152011"/>
                      <a:pt x="832959" y="1195671"/>
                      <a:pt x="745607" y="1195671"/>
                    </a:cubicBezTo>
                    <a:lnTo>
                      <a:pt x="201291" y="1195671"/>
                    </a:lnTo>
                    <a:cubicBezTo>
                      <a:pt x="73598" y="1031052"/>
                      <a:pt x="-317" y="826124"/>
                      <a:pt x="-317" y="597674"/>
                    </a:cubicBezTo>
                    <a:cubicBezTo>
                      <a:pt x="-317" y="372544"/>
                      <a:pt x="73598" y="164265"/>
                      <a:pt x="201291" y="-386"/>
                    </a:cubicBezTo>
                    <a:lnTo>
                      <a:pt x="745542" y="-386"/>
                    </a:lnTo>
                    <a:cubicBezTo>
                      <a:pt x="832894" y="-386"/>
                      <a:pt x="916863" y="43306"/>
                      <a:pt x="970673" y="110520"/>
                    </a:cubicBezTo>
                    <a:lnTo>
                      <a:pt x="1236145" y="463279"/>
                    </a:lnTo>
                    <a:cubicBezTo>
                      <a:pt x="1296624" y="540163"/>
                      <a:pt x="1296624" y="648452"/>
                      <a:pt x="1236145" y="725335"/>
                    </a:cubicBezTo>
                    <a:close/>
                  </a:path>
                </a:pathLst>
              </a:custGeom>
              <a:solidFill>
                <a:srgbClr val="FFFFFF"/>
              </a:solidFill>
              <a:ln w="3222" cap="flat">
                <a:noFill/>
                <a:prstDash val="solid"/>
                <a:miter/>
              </a:ln>
              <a:effectLst>
                <a:outerShdw blurRad="50800" dist="38100" algn="l" rotWithShape="0">
                  <a:prstClr val="black">
                    <a:alpha val="10000"/>
                  </a:prstClr>
                </a:outerShdw>
              </a:effectLst>
            </p:spPr>
            <p:txBody>
              <a:bodyPr rtlCol="0" anchor="ctr"/>
              <a:lstStyle/>
              <a:p>
                <a:pPr algn="ctr"/>
                <a:endParaRPr lang="en-IN" sz="2000" b="1">
                  <a:solidFill>
                    <a:schemeClr val="tx1">
                      <a:lumMod val="75000"/>
                      <a:lumOff val="25000"/>
                    </a:schemeClr>
                  </a:solidFill>
                  <a:latin typeface="Montserrat" panose="00000500000000000000" pitchFamily="2" charset="0"/>
                </a:endParaRPr>
              </a:p>
            </p:txBody>
          </p:sp>
          <p:sp>
            <p:nvSpPr>
              <p:cNvPr id="130" name="Freeform: Shape 129">
                <a:extLst>
                  <a:ext uri="{FF2B5EF4-FFF2-40B4-BE49-F238E27FC236}">
                    <a16:creationId xmlns:a16="http://schemas.microsoft.com/office/drawing/2014/main" id="{5D285F96-48D2-4DEE-BAF5-D0A31116AEE9}"/>
                  </a:ext>
                </a:extLst>
              </p:cNvPr>
              <p:cNvSpPr/>
              <p:nvPr/>
            </p:nvSpPr>
            <p:spPr>
              <a:xfrm>
                <a:off x="1385625" y="2086948"/>
                <a:ext cx="788198" cy="788198"/>
              </a:xfrm>
              <a:custGeom>
                <a:avLst/>
                <a:gdLst>
                  <a:gd name="connsiteX0" fmla="*/ 788199 w 788198"/>
                  <a:gd name="connsiteY0" fmla="*/ 394099 h 788198"/>
                  <a:gd name="connsiteX1" fmla="*/ 394099 w 788198"/>
                  <a:gd name="connsiteY1" fmla="*/ 788199 h 788198"/>
                  <a:gd name="connsiteX2" fmla="*/ 0 w 788198"/>
                  <a:gd name="connsiteY2" fmla="*/ 394099 h 788198"/>
                  <a:gd name="connsiteX3" fmla="*/ 394099 w 788198"/>
                  <a:gd name="connsiteY3" fmla="*/ 0 h 788198"/>
                  <a:gd name="connsiteX4" fmla="*/ 788199 w 788198"/>
                  <a:gd name="connsiteY4" fmla="*/ 394099 h 788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198" h="788198">
                    <a:moveTo>
                      <a:pt x="788199" y="394099"/>
                    </a:moveTo>
                    <a:cubicBezTo>
                      <a:pt x="788199" y="611755"/>
                      <a:pt x="611754" y="788199"/>
                      <a:pt x="394099" y="788199"/>
                    </a:cubicBezTo>
                    <a:cubicBezTo>
                      <a:pt x="176444" y="788199"/>
                      <a:pt x="0" y="611755"/>
                      <a:pt x="0" y="394099"/>
                    </a:cubicBezTo>
                    <a:cubicBezTo>
                      <a:pt x="0" y="176444"/>
                      <a:pt x="176444" y="0"/>
                      <a:pt x="394099" y="0"/>
                    </a:cubicBezTo>
                    <a:cubicBezTo>
                      <a:pt x="611754" y="0"/>
                      <a:pt x="788199" y="176444"/>
                      <a:pt x="788199" y="394099"/>
                    </a:cubicBezTo>
                    <a:close/>
                  </a:path>
                </a:pathLst>
              </a:custGeom>
              <a:solidFill>
                <a:srgbClr val="FFFFFF"/>
              </a:solidFill>
              <a:ln w="3222" cap="flat">
                <a:noFill/>
                <a:prstDash val="solid"/>
                <a:miter/>
              </a:ln>
            </p:spPr>
            <p:txBody>
              <a:bodyPr rtlCol="0" anchor="ctr"/>
              <a:lstStyle/>
              <a:p>
                <a:pPr algn="ctr"/>
                <a:r>
                  <a:rPr lang="en-IN" sz="2000" b="1" dirty="0">
                    <a:solidFill>
                      <a:schemeClr val="tx1">
                        <a:lumMod val="75000"/>
                        <a:lumOff val="25000"/>
                      </a:schemeClr>
                    </a:solidFill>
                    <a:latin typeface="Montserrat" panose="00000500000000000000" pitchFamily="2" charset="0"/>
                  </a:rPr>
                  <a:t>06</a:t>
                </a:r>
              </a:p>
            </p:txBody>
          </p:sp>
        </p:grpSp>
        <p:sp>
          <p:nvSpPr>
            <p:cNvPr id="125" name="TextBox 124">
              <a:extLst>
                <a:ext uri="{FF2B5EF4-FFF2-40B4-BE49-F238E27FC236}">
                  <a16:creationId xmlns:a16="http://schemas.microsoft.com/office/drawing/2014/main" id="{7C30D970-63A9-4EC2-ACCD-4B9ED10A2D59}"/>
                </a:ext>
              </a:extLst>
            </p:cNvPr>
            <p:cNvSpPr txBox="1"/>
            <p:nvPr/>
          </p:nvSpPr>
          <p:spPr>
            <a:xfrm>
              <a:off x="7639224" y="6636064"/>
              <a:ext cx="2815505" cy="681227"/>
            </a:xfrm>
            <a:prstGeom prst="rect">
              <a:avLst/>
            </a:prstGeom>
            <a:noFill/>
          </p:spPr>
          <p:txBody>
            <a:bodyPr wrap="square">
              <a:spAutoFit/>
            </a:bodyPr>
            <a:lstStyle>
              <a:defPPr>
                <a:defRPr lang="en-US"/>
              </a:defPPr>
              <a:lvl1pPr marR="0" lvl="0" eaLnBrk="0" fontAlgn="base" hangingPunct="0">
                <a:lnSpc>
                  <a:spcPct val="100000"/>
                </a:lnSpc>
                <a:spcBef>
                  <a:spcPct val="0"/>
                </a:spcBef>
                <a:spcAft>
                  <a:spcPts val="600"/>
                </a:spcAft>
                <a:buClrTx/>
                <a:buSzTx/>
                <a:tabLst/>
                <a:defRPr sz="1600" b="1">
                  <a:solidFill>
                    <a:schemeClr val="bg1"/>
                  </a:solidFill>
                  <a:latin typeface="Times New Roman" panose="02020603050405020304" pitchFamily="18" charset="0"/>
                  <a:cs typeface="Times New Roman" panose="02020603050405020304" pitchFamily="18" charset="0"/>
                </a:defRPr>
              </a:lvl1pPr>
            </a:lstStyle>
            <a:p>
              <a:r>
                <a:rPr lang="en-US" dirty="0"/>
                <a:t>Operational and Data Insights</a:t>
              </a:r>
            </a:p>
            <a:p>
              <a:r>
                <a:rPr lang="en-US" sz="1200" b="0" dirty="0">
                  <a:solidFill>
                    <a:schemeClr val="tx1"/>
                  </a:solidFill>
                </a:rPr>
                <a:t>Initial data was fragmented and inconsistent, making it hard to form a holistic view.</a:t>
              </a:r>
              <a:endParaRPr lang="en-US" altLang="en-US" sz="1200" b="0" dirty="0">
                <a:solidFill>
                  <a:schemeClr val="tx1"/>
                </a:solidFill>
              </a:endParaRPr>
            </a:p>
          </p:txBody>
        </p:sp>
      </p:grpSp>
      <p:grpSp>
        <p:nvGrpSpPr>
          <p:cNvPr id="131" name="Group 130">
            <a:extLst>
              <a:ext uri="{FF2B5EF4-FFF2-40B4-BE49-F238E27FC236}">
                <a16:creationId xmlns:a16="http://schemas.microsoft.com/office/drawing/2014/main" id="{0D621A2D-E8E6-4C54-BB82-4A7D21A7525B}"/>
              </a:ext>
            </a:extLst>
          </p:cNvPr>
          <p:cNvGrpSpPr/>
          <p:nvPr/>
        </p:nvGrpSpPr>
        <p:grpSpPr>
          <a:xfrm>
            <a:off x="577565" y="1273704"/>
            <a:ext cx="6120000" cy="6499902"/>
            <a:chOff x="686404" y="2552735"/>
            <a:chExt cx="5170853" cy="5641867"/>
          </a:xfrm>
        </p:grpSpPr>
        <p:grpSp>
          <p:nvGrpSpPr>
            <p:cNvPr id="132" name="Group 131">
              <a:extLst>
                <a:ext uri="{FF2B5EF4-FFF2-40B4-BE49-F238E27FC236}">
                  <a16:creationId xmlns:a16="http://schemas.microsoft.com/office/drawing/2014/main" id="{0C038B66-E0EE-4486-B19F-A23E9F5E02AE}"/>
                </a:ext>
              </a:extLst>
            </p:cNvPr>
            <p:cNvGrpSpPr/>
            <p:nvPr/>
          </p:nvGrpSpPr>
          <p:grpSpPr>
            <a:xfrm>
              <a:off x="686404" y="6319738"/>
              <a:ext cx="5170853" cy="1874864"/>
              <a:chOff x="827808" y="1553717"/>
              <a:chExt cx="5170853" cy="1874864"/>
            </a:xfrm>
          </p:grpSpPr>
          <p:sp>
            <p:nvSpPr>
              <p:cNvPr id="134" name="Freeform: Shape 133">
                <a:extLst>
                  <a:ext uri="{FF2B5EF4-FFF2-40B4-BE49-F238E27FC236}">
                    <a16:creationId xmlns:a16="http://schemas.microsoft.com/office/drawing/2014/main" id="{F929AA07-266A-4C58-9A08-87173A1EA3E4}"/>
                  </a:ext>
                </a:extLst>
              </p:cNvPr>
              <p:cNvSpPr/>
              <p:nvPr/>
            </p:nvSpPr>
            <p:spPr>
              <a:xfrm>
                <a:off x="1160365" y="1882987"/>
                <a:ext cx="4789309" cy="1196056"/>
              </a:xfrm>
              <a:custGeom>
                <a:avLst/>
                <a:gdLst>
                  <a:gd name="connsiteX0" fmla="*/ 4743632 w 4789309"/>
                  <a:gd name="connsiteY0" fmla="*/ 725335 h 1196056"/>
                  <a:gd name="connsiteX1" fmla="*/ 4478225 w 4789309"/>
                  <a:gd name="connsiteY1" fmla="*/ 1081446 h 1196056"/>
                  <a:gd name="connsiteX2" fmla="*/ 4253095 w 4789309"/>
                  <a:gd name="connsiteY2" fmla="*/ 1195671 h 1196056"/>
                  <a:gd name="connsiteX3" fmla="*/ 597711 w 4789309"/>
                  <a:gd name="connsiteY3" fmla="*/ 1195671 h 1196056"/>
                  <a:gd name="connsiteX4" fmla="*/ -317 w 4789309"/>
                  <a:gd name="connsiteY4" fmla="*/ 597674 h 1196056"/>
                  <a:gd name="connsiteX5" fmla="*/ 597711 w 4789309"/>
                  <a:gd name="connsiteY5" fmla="*/ -386 h 1196056"/>
                  <a:gd name="connsiteX6" fmla="*/ 4253030 w 4789309"/>
                  <a:gd name="connsiteY6" fmla="*/ -386 h 1196056"/>
                  <a:gd name="connsiteX7" fmla="*/ 4478161 w 4789309"/>
                  <a:gd name="connsiteY7" fmla="*/ 110520 h 1196056"/>
                  <a:gd name="connsiteX8" fmla="*/ 4743632 w 4789309"/>
                  <a:gd name="connsiteY8" fmla="*/ 463279 h 1196056"/>
                  <a:gd name="connsiteX9" fmla="*/ 4743632 w 4789309"/>
                  <a:gd name="connsiteY9" fmla="*/ 725335 h 119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9309" h="1196056">
                    <a:moveTo>
                      <a:pt x="4743632" y="725335"/>
                    </a:moveTo>
                    <a:lnTo>
                      <a:pt x="4478225" y="1081446"/>
                    </a:lnTo>
                    <a:cubicBezTo>
                      <a:pt x="4424416" y="1152011"/>
                      <a:pt x="4340447" y="1195671"/>
                      <a:pt x="4253095" y="1195671"/>
                    </a:cubicBezTo>
                    <a:lnTo>
                      <a:pt x="597711" y="1195671"/>
                    </a:lnTo>
                    <a:cubicBezTo>
                      <a:pt x="268473" y="1195671"/>
                      <a:pt x="-317" y="926912"/>
                      <a:pt x="-317" y="597674"/>
                    </a:cubicBezTo>
                    <a:cubicBezTo>
                      <a:pt x="-317" y="268437"/>
                      <a:pt x="268473" y="-386"/>
                      <a:pt x="597711" y="-386"/>
                    </a:cubicBezTo>
                    <a:lnTo>
                      <a:pt x="4253030" y="-386"/>
                    </a:lnTo>
                    <a:cubicBezTo>
                      <a:pt x="4340382" y="-386"/>
                      <a:pt x="4424351" y="43306"/>
                      <a:pt x="4478161" y="110520"/>
                    </a:cubicBezTo>
                    <a:lnTo>
                      <a:pt x="4743632" y="463279"/>
                    </a:lnTo>
                    <a:cubicBezTo>
                      <a:pt x="4804112" y="540163"/>
                      <a:pt x="4804112" y="648452"/>
                      <a:pt x="4743632" y="725335"/>
                    </a:cubicBezTo>
                    <a:close/>
                  </a:path>
                </a:pathLst>
              </a:custGeom>
              <a:gradFill>
                <a:gsLst>
                  <a:gs pos="0">
                    <a:srgbClr val="6257E7"/>
                  </a:gs>
                  <a:gs pos="50000">
                    <a:srgbClr val="A451D8"/>
                  </a:gs>
                  <a:gs pos="100000">
                    <a:srgbClr val="E74CC9"/>
                  </a:gs>
                </a:gsLst>
                <a:lin ang="0" scaled="1"/>
              </a:gradFill>
              <a:ln w="3222" cap="flat">
                <a:noFill/>
                <a:prstDash val="solid"/>
                <a:miter/>
              </a:ln>
            </p:spPr>
            <p:txBody>
              <a:bodyPr rtlCol="0" anchor="ctr"/>
              <a:lstStyle/>
              <a:p>
                <a:pPr algn="ctr"/>
                <a:endParaRPr lang="en-IN" sz="2000" b="1">
                  <a:solidFill>
                    <a:schemeClr val="tx1">
                      <a:lumMod val="75000"/>
                      <a:lumOff val="25000"/>
                    </a:schemeClr>
                  </a:solidFill>
                  <a:latin typeface="Montserrat" panose="00000500000000000000" pitchFamily="2" charset="0"/>
                </a:endParaRPr>
              </a:p>
            </p:txBody>
          </p:sp>
          <p:sp>
            <p:nvSpPr>
              <p:cNvPr id="135" name="Freeform: Shape 134">
                <a:extLst>
                  <a:ext uri="{FF2B5EF4-FFF2-40B4-BE49-F238E27FC236}">
                    <a16:creationId xmlns:a16="http://schemas.microsoft.com/office/drawing/2014/main" id="{E89F1A1A-085F-4628-AC5A-72422DB7D382}"/>
                  </a:ext>
                </a:extLst>
              </p:cNvPr>
              <p:cNvSpPr/>
              <p:nvPr/>
            </p:nvSpPr>
            <p:spPr>
              <a:xfrm>
                <a:off x="827808" y="1553717"/>
                <a:ext cx="1874734" cy="1874864"/>
              </a:xfrm>
              <a:custGeom>
                <a:avLst/>
                <a:gdLst>
                  <a:gd name="connsiteX0" fmla="*/ 937066 w 1874734"/>
                  <a:gd name="connsiteY0" fmla="*/ -386 h 1874864"/>
                  <a:gd name="connsiteX1" fmla="*/ -317 w 1874734"/>
                  <a:gd name="connsiteY1" fmla="*/ 936965 h 1874864"/>
                  <a:gd name="connsiteX2" fmla="*/ 937066 w 1874734"/>
                  <a:gd name="connsiteY2" fmla="*/ 1874478 h 1874864"/>
                  <a:gd name="connsiteX3" fmla="*/ 1874418 w 1874734"/>
                  <a:gd name="connsiteY3" fmla="*/ 937127 h 1874864"/>
                  <a:gd name="connsiteX4" fmla="*/ 937066 w 1874734"/>
                  <a:gd name="connsiteY4" fmla="*/ -225 h 1874864"/>
                  <a:gd name="connsiteX5" fmla="*/ 937066 w 1874734"/>
                  <a:gd name="connsiteY5" fmla="*/ 1662655 h 1874864"/>
                  <a:gd name="connsiteX6" fmla="*/ 211312 w 1874734"/>
                  <a:gd name="connsiteY6" fmla="*/ 936965 h 1874864"/>
                  <a:gd name="connsiteX7" fmla="*/ 937066 w 1874734"/>
                  <a:gd name="connsiteY7" fmla="*/ 211276 h 1874864"/>
                  <a:gd name="connsiteX8" fmla="*/ 1662723 w 1874734"/>
                  <a:gd name="connsiteY8" fmla="*/ 936837 h 1874864"/>
                  <a:gd name="connsiteX9" fmla="*/ 937066 w 1874734"/>
                  <a:gd name="connsiteY9" fmla="*/ 1662655 h 187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734" h="1874864">
                    <a:moveTo>
                      <a:pt x="937066" y="-386"/>
                    </a:moveTo>
                    <a:cubicBezTo>
                      <a:pt x="419656" y="-386"/>
                      <a:pt x="-317" y="419555"/>
                      <a:pt x="-317" y="936965"/>
                    </a:cubicBezTo>
                    <a:cubicBezTo>
                      <a:pt x="-317" y="1454376"/>
                      <a:pt x="419656" y="1874478"/>
                      <a:pt x="937066" y="1874478"/>
                    </a:cubicBezTo>
                    <a:cubicBezTo>
                      <a:pt x="1454751" y="1874478"/>
                      <a:pt x="1874418" y="1454811"/>
                      <a:pt x="1874418" y="937127"/>
                    </a:cubicBezTo>
                    <a:cubicBezTo>
                      <a:pt x="1874418" y="419442"/>
                      <a:pt x="1454751" y="-225"/>
                      <a:pt x="937066" y="-225"/>
                    </a:cubicBezTo>
                    <a:close/>
                    <a:moveTo>
                      <a:pt x="937066" y="1662655"/>
                    </a:moveTo>
                    <a:cubicBezTo>
                      <a:pt x="537231" y="1662655"/>
                      <a:pt x="211312" y="1336768"/>
                      <a:pt x="211312" y="936965"/>
                    </a:cubicBezTo>
                    <a:cubicBezTo>
                      <a:pt x="211312" y="537163"/>
                      <a:pt x="537231" y="211276"/>
                      <a:pt x="937066" y="211276"/>
                    </a:cubicBezTo>
                    <a:cubicBezTo>
                      <a:pt x="1340220" y="211276"/>
                      <a:pt x="1662723" y="537292"/>
                      <a:pt x="1662723" y="936837"/>
                    </a:cubicBezTo>
                    <a:cubicBezTo>
                      <a:pt x="1662723" y="1336381"/>
                      <a:pt x="1340220" y="1662655"/>
                      <a:pt x="937066" y="1662655"/>
                    </a:cubicBezTo>
                    <a:close/>
                  </a:path>
                </a:pathLst>
              </a:custGeom>
              <a:solidFill>
                <a:schemeClr val="accent3"/>
              </a:solidFill>
              <a:ln w="3222" cap="flat">
                <a:noFill/>
                <a:prstDash val="solid"/>
                <a:miter/>
              </a:ln>
            </p:spPr>
            <p:txBody>
              <a:bodyPr rtlCol="0" anchor="ctr"/>
              <a:lstStyle/>
              <a:p>
                <a:pPr algn="ctr"/>
                <a:endParaRPr lang="en-IN" sz="2000" b="1">
                  <a:solidFill>
                    <a:schemeClr val="tx1">
                      <a:lumMod val="75000"/>
                      <a:lumOff val="25000"/>
                    </a:schemeClr>
                  </a:solidFill>
                  <a:latin typeface="Montserrat" panose="00000500000000000000" pitchFamily="2" charset="0"/>
                </a:endParaRPr>
              </a:p>
            </p:txBody>
          </p:sp>
          <p:sp>
            <p:nvSpPr>
              <p:cNvPr id="136" name="Freeform: Shape 135">
                <a:extLst>
                  <a:ext uri="{FF2B5EF4-FFF2-40B4-BE49-F238E27FC236}">
                    <a16:creationId xmlns:a16="http://schemas.microsoft.com/office/drawing/2014/main" id="{751C8E84-787C-4B1F-B4AA-86B6FF1DF500}"/>
                  </a:ext>
                </a:extLst>
              </p:cNvPr>
              <p:cNvSpPr/>
              <p:nvPr/>
            </p:nvSpPr>
            <p:spPr>
              <a:xfrm>
                <a:off x="1160365" y="1882987"/>
                <a:ext cx="4789309" cy="1196056"/>
              </a:xfrm>
              <a:custGeom>
                <a:avLst/>
                <a:gdLst>
                  <a:gd name="connsiteX0" fmla="*/ 4743632 w 4789309"/>
                  <a:gd name="connsiteY0" fmla="*/ 725335 h 1196056"/>
                  <a:gd name="connsiteX1" fmla="*/ 4478225 w 4789309"/>
                  <a:gd name="connsiteY1" fmla="*/ 1081446 h 1196056"/>
                  <a:gd name="connsiteX2" fmla="*/ 4253095 w 4789309"/>
                  <a:gd name="connsiteY2" fmla="*/ 1195671 h 1196056"/>
                  <a:gd name="connsiteX3" fmla="*/ 597711 w 4789309"/>
                  <a:gd name="connsiteY3" fmla="*/ 1195671 h 1196056"/>
                  <a:gd name="connsiteX4" fmla="*/ -317 w 4789309"/>
                  <a:gd name="connsiteY4" fmla="*/ 597674 h 1196056"/>
                  <a:gd name="connsiteX5" fmla="*/ 597711 w 4789309"/>
                  <a:gd name="connsiteY5" fmla="*/ -386 h 1196056"/>
                  <a:gd name="connsiteX6" fmla="*/ 4253030 w 4789309"/>
                  <a:gd name="connsiteY6" fmla="*/ -386 h 1196056"/>
                  <a:gd name="connsiteX7" fmla="*/ 4478161 w 4789309"/>
                  <a:gd name="connsiteY7" fmla="*/ 110520 h 1196056"/>
                  <a:gd name="connsiteX8" fmla="*/ 4743632 w 4789309"/>
                  <a:gd name="connsiteY8" fmla="*/ 463279 h 1196056"/>
                  <a:gd name="connsiteX9" fmla="*/ 4743632 w 4789309"/>
                  <a:gd name="connsiteY9" fmla="*/ 725335 h 119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9309" h="1196056">
                    <a:moveTo>
                      <a:pt x="4743632" y="725335"/>
                    </a:moveTo>
                    <a:lnTo>
                      <a:pt x="4478225" y="1081446"/>
                    </a:lnTo>
                    <a:cubicBezTo>
                      <a:pt x="4424416" y="1152011"/>
                      <a:pt x="4340447" y="1195671"/>
                      <a:pt x="4253095" y="1195671"/>
                    </a:cubicBezTo>
                    <a:lnTo>
                      <a:pt x="597711" y="1195671"/>
                    </a:lnTo>
                    <a:cubicBezTo>
                      <a:pt x="268473" y="1195671"/>
                      <a:pt x="-317" y="926912"/>
                      <a:pt x="-317" y="597674"/>
                    </a:cubicBezTo>
                    <a:cubicBezTo>
                      <a:pt x="-317" y="268437"/>
                      <a:pt x="268473" y="-386"/>
                      <a:pt x="597711" y="-386"/>
                    </a:cubicBezTo>
                    <a:lnTo>
                      <a:pt x="4253030" y="-386"/>
                    </a:lnTo>
                    <a:cubicBezTo>
                      <a:pt x="4340382" y="-386"/>
                      <a:pt x="4424351" y="43306"/>
                      <a:pt x="4478161" y="110520"/>
                    </a:cubicBezTo>
                    <a:lnTo>
                      <a:pt x="4743632" y="463279"/>
                    </a:lnTo>
                    <a:cubicBezTo>
                      <a:pt x="4804112" y="540163"/>
                      <a:pt x="4804112" y="648452"/>
                      <a:pt x="4743632" y="725335"/>
                    </a:cubicBezTo>
                    <a:close/>
                  </a:path>
                </a:pathLst>
              </a:custGeom>
              <a:solidFill>
                <a:schemeClr val="accent3"/>
              </a:solidFill>
              <a:ln w="3222" cap="flat">
                <a:noFill/>
                <a:prstDash val="solid"/>
                <a:miter/>
              </a:ln>
            </p:spPr>
            <p:txBody>
              <a:bodyPr rtlCol="0" anchor="ctr"/>
              <a:lstStyle/>
              <a:p>
                <a:pPr algn="ctr"/>
                <a:endParaRPr lang="en-IN" sz="2000" b="1" dirty="0">
                  <a:solidFill>
                    <a:schemeClr val="tx1">
                      <a:lumMod val="75000"/>
                      <a:lumOff val="25000"/>
                    </a:schemeClr>
                  </a:solidFill>
                  <a:latin typeface="Montserrat" panose="00000500000000000000" pitchFamily="2" charset="0"/>
                </a:endParaRPr>
              </a:p>
            </p:txBody>
          </p:sp>
          <p:sp>
            <p:nvSpPr>
              <p:cNvPr id="137" name="Freeform: Shape 136">
                <a:extLst>
                  <a:ext uri="{FF2B5EF4-FFF2-40B4-BE49-F238E27FC236}">
                    <a16:creationId xmlns:a16="http://schemas.microsoft.com/office/drawing/2014/main" id="{45D7834B-6B78-4035-B3CB-8AF0CAC00503}"/>
                  </a:ext>
                </a:extLst>
              </p:cNvPr>
              <p:cNvSpPr/>
              <p:nvPr/>
            </p:nvSpPr>
            <p:spPr>
              <a:xfrm>
                <a:off x="4927092" y="1882987"/>
                <a:ext cx="1071569" cy="1196056"/>
              </a:xfrm>
              <a:custGeom>
                <a:avLst/>
                <a:gdLst>
                  <a:gd name="connsiteX0" fmla="*/ 1236145 w 1281821"/>
                  <a:gd name="connsiteY0" fmla="*/ 725335 h 1196056"/>
                  <a:gd name="connsiteX1" fmla="*/ 970737 w 1281821"/>
                  <a:gd name="connsiteY1" fmla="*/ 1081446 h 1196056"/>
                  <a:gd name="connsiteX2" fmla="*/ 745607 w 1281821"/>
                  <a:gd name="connsiteY2" fmla="*/ 1195671 h 1196056"/>
                  <a:gd name="connsiteX3" fmla="*/ 201291 w 1281821"/>
                  <a:gd name="connsiteY3" fmla="*/ 1195671 h 1196056"/>
                  <a:gd name="connsiteX4" fmla="*/ -317 w 1281821"/>
                  <a:gd name="connsiteY4" fmla="*/ 597674 h 1196056"/>
                  <a:gd name="connsiteX5" fmla="*/ 201291 w 1281821"/>
                  <a:gd name="connsiteY5" fmla="*/ -386 h 1196056"/>
                  <a:gd name="connsiteX6" fmla="*/ 745542 w 1281821"/>
                  <a:gd name="connsiteY6" fmla="*/ -386 h 1196056"/>
                  <a:gd name="connsiteX7" fmla="*/ 970673 w 1281821"/>
                  <a:gd name="connsiteY7" fmla="*/ 110520 h 1196056"/>
                  <a:gd name="connsiteX8" fmla="*/ 1236145 w 1281821"/>
                  <a:gd name="connsiteY8" fmla="*/ 463279 h 1196056"/>
                  <a:gd name="connsiteX9" fmla="*/ 1236145 w 1281821"/>
                  <a:gd name="connsiteY9" fmla="*/ 725335 h 119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1821" h="1196056">
                    <a:moveTo>
                      <a:pt x="1236145" y="725335"/>
                    </a:moveTo>
                    <a:lnTo>
                      <a:pt x="970737" y="1081446"/>
                    </a:lnTo>
                    <a:cubicBezTo>
                      <a:pt x="916928" y="1152011"/>
                      <a:pt x="832959" y="1195671"/>
                      <a:pt x="745607" y="1195671"/>
                    </a:cubicBezTo>
                    <a:lnTo>
                      <a:pt x="201291" y="1195671"/>
                    </a:lnTo>
                    <a:cubicBezTo>
                      <a:pt x="73598" y="1031052"/>
                      <a:pt x="-317" y="826124"/>
                      <a:pt x="-317" y="597674"/>
                    </a:cubicBezTo>
                    <a:cubicBezTo>
                      <a:pt x="-317" y="372544"/>
                      <a:pt x="73598" y="164265"/>
                      <a:pt x="201291" y="-386"/>
                    </a:cubicBezTo>
                    <a:lnTo>
                      <a:pt x="745542" y="-386"/>
                    </a:lnTo>
                    <a:cubicBezTo>
                      <a:pt x="832894" y="-386"/>
                      <a:pt x="916863" y="43306"/>
                      <a:pt x="970673" y="110520"/>
                    </a:cubicBezTo>
                    <a:lnTo>
                      <a:pt x="1236145" y="463279"/>
                    </a:lnTo>
                    <a:cubicBezTo>
                      <a:pt x="1296624" y="540163"/>
                      <a:pt x="1296624" y="648452"/>
                      <a:pt x="1236145" y="725335"/>
                    </a:cubicBezTo>
                    <a:close/>
                  </a:path>
                </a:pathLst>
              </a:custGeom>
              <a:solidFill>
                <a:srgbClr val="FFFFFF"/>
              </a:solidFill>
              <a:ln w="3222" cap="flat">
                <a:noFill/>
                <a:prstDash val="solid"/>
                <a:miter/>
              </a:ln>
              <a:effectLst>
                <a:outerShdw blurRad="50800" dist="38100" algn="l" rotWithShape="0">
                  <a:prstClr val="black">
                    <a:alpha val="10000"/>
                  </a:prstClr>
                </a:outerShdw>
              </a:effectLst>
            </p:spPr>
            <p:txBody>
              <a:bodyPr rtlCol="0" anchor="ctr"/>
              <a:lstStyle/>
              <a:p>
                <a:pPr algn="ctr"/>
                <a:endParaRPr lang="en-IN" sz="2000" b="1">
                  <a:solidFill>
                    <a:schemeClr val="tx1">
                      <a:lumMod val="75000"/>
                      <a:lumOff val="25000"/>
                    </a:schemeClr>
                  </a:solidFill>
                  <a:latin typeface="Montserrat" panose="00000500000000000000" pitchFamily="2" charset="0"/>
                </a:endParaRPr>
              </a:p>
            </p:txBody>
          </p:sp>
          <p:sp>
            <p:nvSpPr>
              <p:cNvPr id="138" name="Freeform: Shape 137">
                <a:extLst>
                  <a:ext uri="{FF2B5EF4-FFF2-40B4-BE49-F238E27FC236}">
                    <a16:creationId xmlns:a16="http://schemas.microsoft.com/office/drawing/2014/main" id="{43F15F54-0490-4ED5-86F9-E8807CFBB85E}"/>
                  </a:ext>
                </a:extLst>
              </p:cNvPr>
              <p:cNvSpPr/>
              <p:nvPr/>
            </p:nvSpPr>
            <p:spPr>
              <a:xfrm>
                <a:off x="1385625" y="2086948"/>
                <a:ext cx="788198" cy="788198"/>
              </a:xfrm>
              <a:custGeom>
                <a:avLst/>
                <a:gdLst>
                  <a:gd name="connsiteX0" fmla="*/ 788199 w 788198"/>
                  <a:gd name="connsiteY0" fmla="*/ 394099 h 788198"/>
                  <a:gd name="connsiteX1" fmla="*/ 394099 w 788198"/>
                  <a:gd name="connsiteY1" fmla="*/ 788199 h 788198"/>
                  <a:gd name="connsiteX2" fmla="*/ 0 w 788198"/>
                  <a:gd name="connsiteY2" fmla="*/ 394099 h 788198"/>
                  <a:gd name="connsiteX3" fmla="*/ 394099 w 788198"/>
                  <a:gd name="connsiteY3" fmla="*/ 0 h 788198"/>
                  <a:gd name="connsiteX4" fmla="*/ 788199 w 788198"/>
                  <a:gd name="connsiteY4" fmla="*/ 394099 h 788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198" h="788198">
                    <a:moveTo>
                      <a:pt x="788199" y="394099"/>
                    </a:moveTo>
                    <a:cubicBezTo>
                      <a:pt x="788199" y="611755"/>
                      <a:pt x="611754" y="788199"/>
                      <a:pt x="394099" y="788199"/>
                    </a:cubicBezTo>
                    <a:cubicBezTo>
                      <a:pt x="176444" y="788199"/>
                      <a:pt x="0" y="611755"/>
                      <a:pt x="0" y="394099"/>
                    </a:cubicBezTo>
                    <a:cubicBezTo>
                      <a:pt x="0" y="176444"/>
                      <a:pt x="176444" y="0"/>
                      <a:pt x="394099" y="0"/>
                    </a:cubicBezTo>
                    <a:cubicBezTo>
                      <a:pt x="611754" y="0"/>
                      <a:pt x="788199" y="176444"/>
                      <a:pt x="788199" y="394099"/>
                    </a:cubicBezTo>
                    <a:close/>
                  </a:path>
                </a:pathLst>
              </a:custGeom>
              <a:solidFill>
                <a:srgbClr val="FFFFFF"/>
              </a:solidFill>
              <a:ln w="3222" cap="flat">
                <a:noFill/>
                <a:prstDash val="solid"/>
                <a:miter/>
              </a:ln>
            </p:spPr>
            <p:txBody>
              <a:bodyPr rtlCol="0" anchor="ctr"/>
              <a:lstStyle/>
              <a:p>
                <a:pPr algn="ctr"/>
                <a:r>
                  <a:rPr lang="en-IN" sz="2000" b="1" dirty="0">
                    <a:solidFill>
                      <a:schemeClr val="tx1">
                        <a:lumMod val="75000"/>
                        <a:lumOff val="25000"/>
                      </a:schemeClr>
                    </a:solidFill>
                    <a:latin typeface="Montserrat" panose="00000500000000000000" pitchFamily="2" charset="0"/>
                  </a:rPr>
                  <a:t>05</a:t>
                </a:r>
              </a:p>
            </p:txBody>
          </p:sp>
        </p:grpSp>
        <p:sp>
          <p:nvSpPr>
            <p:cNvPr id="133" name="TextBox 132">
              <a:extLst>
                <a:ext uri="{FF2B5EF4-FFF2-40B4-BE49-F238E27FC236}">
                  <a16:creationId xmlns:a16="http://schemas.microsoft.com/office/drawing/2014/main" id="{097B67AA-5B55-46FD-95E4-76FB752A28C2}"/>
                </a:ext>
              </a:extLst>
            </p:cNvPr>
            <p:cNvSpPr txBox="1"/>
            <p:nvPr/>
          </p:nvSpPr>
          <p:spPr>
            <a:xfrm>
              <a:off x="2047776" y="2552735"/>
              <a:ext cx="2930274" cy="1068591"/>
            </a:xfrm>
            <a:prstGeom prst="rect">
              <a:avLst/>
            </a:prstGeom>
            <a:noFill/>
          </p:spPr>
          <p:txBody>
            <a:bodyPr wrap="square">
              <a:spAutoFit/>
            </a:bodyPr>
            <a:lstStyle>
              <a:defPPr>
                <a:defRPr lang="en-US"/>
              </a:defPPr>
              <a:lvl1pPr marR="0" lvl="0" eaLnBrk="0" fontAlgn="base" hangingPunct="0">
                <a:spcBef>
                  <a:spcPct val="0"/>
                </a:spcBef>
                <a:spcAft>
                  <a:spcPts val="600"/>
                </a:spcAft>
                <a:buClrTx/>
                <a:buSzTx/>
                <a:tabLst/>
                <a:defRPr sz="1600" b="1">
                  <a:solidFill>
                    <a:schemeClr val="bg1"/>
                  </a:solidFill>
                  <a:latin typeface="Times New Roman" panose="02020603050405020304" pitchFamily="18" charset="0"/>
                  <a:cs typeface="Times New Roman" panose="02020603050405020304" pitchFamily="18" charset="0"/>
                </a:defRPr>
              </a:lvl1pPr>
            </a:lstStyle>
            <a:p>
              <a:r>
                <a:rPr lang="en-US" dirty="0"/>
                <a:t>Descriptive/Overall Insights</a:t>
              </a:r>
            </a:p>
            <a:p>
              <a:r>
                <a:rPr lang="en-US" sz="1200" b="0" dirty="0">
                  <a:solidFill>
                    <a:schemeClr val="tx1"/>
                  </a:solidFill>
                </a:rPr>
                <a:t>Fungicide and Herbicides (Base Load) products are providing predicable, steady weekly sales which supports planning and cash-flow stability. They </a:t>
              </a:r>
            </a:p>
            <a:p>
              <a:r>
                <a:rPr lang="en-US" altLang="en-US" sz="1200" b="0" dirty="0">
                  <a:solidFill>
                    <a:schemeClr val="tx1"/>
                  </a:solidFill>
                </a:rPr>
                <a:t>have highest sales 2,694 and 3,099 units respectively.</a:t>
              </a:r>
            </a:p>
          </p:txBody>
        </p:sp>
      </p:grpSp>
      <p:sp>
        <p:nvSpPr>
          <p:cNvPr id="139" name="TextBox 138">
            <a:extLst>
              <a:ext uri="{FF2B5EF4-FFF2-40B4-BE49-F238E27FC236}">
                <a16:creationId xmlns:a16="http://schemas.microsoft.com/office/drawing/2014/main" id="{D7DF3986-F724-47A6-8A61-92E013AE8E5D}"/>
              </a:ext>
            </a:extLst>
          </p:cNvPr>
          <p:cNvSpPr txBox="1"/>
          <p:nvPr/>
        </p:nvSpPr>
        <p:spPr>
          <a:xfrm>
            <a:off x="0" y="7872812"/>
            <a:ext cx="14630400" cy="369332"/>
          </a:xfrm>
          <a:prstGeom prst="rect">
            <a:avLst/>
          </a:prstGeom>
          <a:noFill/>
        </p:spPr>
        <p:txBody>
          <a:bodyPr wrap="square" rtlCol="0">
            <a:spAutoFit/>
          </a:bodyPr>
          <a:lstStyle/>
          <a:p>
            <a:pPr algn="r"/>
            <a:r>
              <a:rPr lang="en-IN" dirty="0"/>
              <a:t>8</a:t>
            </a:r>
            <a:endParaRPr lang="en-US" dirty="0"/>
          </a:p>
        </p:txBody>
      </p:sp>
      <p:sp>
        <p:nvSpPr>
          <p:cNvPr id="140" name="TextBox 139">
            <a:extLst>
              <a:ext uri="{FF2B5EF4-FFF2-40B4-BE49-F238E27FC236}">
                <a16:creationId xmlns:a16="http://schemas.microsoft.com/office/drawing/2014/main" id="{16555206-2735-421E-829E-539962B6A0A4}"/>
              </a:ext>
            </a:extLst>
          </p:cNvPr>
          <p:cNvSpPr txBox="1"/>
          <p:nvPr/>
        </p:nvSpPr>
        <p:spPr>
          <a:xfrm>
            <a:off x="2227070" y="5977267"/>
            <a:ext cx="3240670" cy="1154162"/>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ts val="600"/>
              </a:spcAft>
              <a:buClrTx/>
              <a:buSzTx/>
              <a:tabLst/>
            </a:pPr>
            <a:r>
              <a:rPr lang="en-US" sz="1600" b="1" dirty="0">
                <a:solidFill>
                  <a:schemeClr val="bg1"/>
                </a:solidFill>
                <a:latin typeface="Times New Roman" panose="02020603050405020304" pitchFamily="18" charset="0"/>
                <a:cs typeface="Times New Roman" panose="02020603050405020304" pitchFamily="18" charset="0"/>
              </a:rPr>
              <a:t>Customer Purchase Patterns</a:t>
            </a:r>
          </a:p>
          <a:p>
            <a:pPr marL="0" indent="0" algn="l">
              <a:buNone/>
            </a:pPr>
            <a:r>
              <a:rPr lang="en-US" sz="1200" dirty="0">
                <a:latin typeface="Times New Roman" panose="02020603050405020304" pitchFamily="18" charset="0"/>
                <a:ea typeface="Geist" pitchFamily="34" charset="-122"/>
                <a:cs typeface="Times New Roman" panose="02020603050405020304" pitchFamily="18" charset="0"/>
              </a:rPr>
              <a:t>Local customers trust Krishna Agritech for </a:t>
            </a:r>
            <a:r>
              <a:rPr lang="en-US" sz="1200" b="1" dirty="0">
                <a:latin typeface="Times New Roman" panose="02020603050405020304" pitchFamily="18" charset="0"/>
                <a:ea typeface="Geist" pitchFamily="34" charset="-122"/>
                <a:cs typeface="Times New Roman" panose="02020603050405020304" pitchFamily="18" charset="0"/>
              </a:rPr>
              <a:t>quality &amp; trust</a:t>
            </a:r>
            <a:r>
              <a:rPr lang="en-US" sz="1200" dirty="0">
                <a:latin typeface="Times New Roman" panose="02020603050405020304" pitchFamily="18" charset="0"/>
                <a:ea typeface="Geist" pitchFamily="34" charset="-122"/>
                <a:cs typeface="Times New Roman" panose="02020603050405020304" pitchFamily="18" charset="0"/>
              </a:rPr>
              <a:t>. Online platforms win on </a:t>
            </a:r>
            <a:r>
              <a:rPr lang="en-US" sz="1200" b="1" dirty="0">
                <a:latin typeface="Times New Roman" panose="02020603050405020304" pitchFamily="18" charset="0"/>
                <a:ea typeface="Geist" pitchFamily="34" charset="-122"/>
                <a:cs typeface="Times New Roman" panose="02020603050405020304" pitchFamily="18" charset="0"/>
              </a:rPr>
              <a:t>convenience &amp; variety</a:t>
            </a:r>
            <a:r>
              <a:rPr lang="en-US" sz="1200" dirty="0">
                <a:latin typeface="Times New Roman" panose="02020603050405020304" pitchFamily="18" charset="0"/>
                <a:ea typeface="Geist" pitchFamily="34" charset="-122"/>
                <a:cs typeface="Times New Roman" panose="02020603050405020304" pitchFamily="18" charset="0"/>
              </a:rPr>
              <a:t>; competitors attract on </a:t>
            </a:r>
            <a:r>
              <a:rPr lang="en-US" sz="1200" b="1" dirty="0">
                <a:latin typeface="Times New Roman" panose="02020603050405020304" pitchFamily="18" charset="0"/>
                <a:ea typeface="Geist" pitchFamily="34" charset="-122"/>
                <a:cs typeface="Times New Roman" panose="02020603050405020304" pitchFamily="18" charset="0"/>
              </a:rPr>
              <a:t>price</a:t>
            </a:r>
            <a:r>
              <a:rPr lang="en-US" sz="1200" dirty="0">
                <a:latin typeface="Times New Roman" panose="02020603050405020304" pitchFamily="18" charset="0"/>
                <a:ea typeface="Geist" pitchFamily="34" charset="-122"/>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
        <p:nvSpPr>
          <p:cNvPr id="141" name="TextBox 140">
            <a:extLst>
              <a:ext uri="{FF2B5EF4-FFF2-40B4-BE49-F238E27FC236}">
                <a16:creationId xmlns:a16="http://schemas.microsoft.com/office/drawing/2014/main" id="{934E3BF2-27D3-4753-A550-56892D2F6118}"/>
              </a:ext>
            </a:extLst>
          </p:cNvPr>
          <p:cNvSpPr txBox="1"/>
          <p:nvPr/>
        </p:nvSpPr>
        <p:spPr>
          <a:xfrm>
            <a:off x="9524949" y="1162993"/>
            <a:ext cx="3434266" cy="1215717"/>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ts val="600"/>
              </a:spcAft>
              <a:buClrTx/>
              <a:buSzTx/>
              <a:tabLst/>
            </a:pPr>
            <a:r>
              <a:rPr lang="en-US" sz="1600" b="1" dirty="0">
                <a:solidFill>
                  <a:schemeClr val="bg1"/>
                </a:solidFill>
                <a:latin typeface="Times New Roman" panose="02020603050405020304" pitchFamily="18" charset="0"/>
                <a:cs typeface="Times New Roman" panose="02020603050405020304" pitchFamily="18" charset="0"/>
              </a:rPr>
              <a:t>Revenue and Product Concentration </a:t>
            </a:r>
          </a:p>
          <a:p>
            <a:pPr marR="0" lvl="0" algn="l" defTabSz="914400" rtl="0" eaLnBrk="0" fontAlgn="base" latinLnBrk="0" hangingPunct="0">
              <a:lnSpc>
                <a:spcPct val="100000"/>
              </a:lnSpc>
              <a:spcBef>
                <a:spcPct val="0"/>
              </a:spcBef>
              <a:spcAft>
                <a:spcPts val="600"/>
              </a:spcAft>
              <a:buClrTx/>
              <a:buSzTx/>
              <a:tabLst/>
            </a:pPr>
            <a:r>
              <a:rPr lang="en-US" sz="1200" dirty="0">
                <a:latin typeface="Times New Roman" panose="02020603050405020304" pitchFamily="18" charset="0"/>
                <a:cs typeface="Times New Roman" panose="02020603050405020304" pitchFamily="18" charset="0"/>
              </a:rPr>
              <a:t>ABC analysis confirmed insecticides(</a:t>
            </a:r>
            <a:r>
              <a:rPr lang="en-US" sz="1200" i="1" dirty="0">
                <a:latin typeface="Times New Roman" panose="02020603050405020304" pitchFamily="18" charset="0"/>
                <a:cs typeface="Times New Roman" panose="02020603050405020304" pitchFamily="18" charset="0"/>
              </a:rPr>
              <a:t>Ridomil Gold, Exponus, Sumiprint</a:t>
            </a:r>
            <a:r>
              <a:rPr lang="en-US" sz="1200" dirty="0">
                <a:latin typeface="Times New Roman" panose="02020603050405020304" pitchFamily="18" charset="0"/>
                <a:cs typeface="Times New Roman" panose="02020603050405020304" pitchFamily="18" charset="0"/>
              </a:rPr>
              <a:t>) drive the bulk of revenue and profit.</a:t>
            </a:r>
            <a:r>
              <a:rPr lang="en-US" sz="1400" dirty="0">
                <a:latin typeface="Times New Roman" panose="02020603050405020304" pitchFamily="18" charset="0"/>
                <a:cs typeface="Times New Roman" panose="02020603050405020304" pitchFamily="18" charset="0"/>
              </a:rPr>
              <a:t> Some products (</a:t>
            </a:r>
            <a:r>
              <a:rPr lang="en-US" sz="1400" i="1" dirty="0">
                <a:latin typeface="Times New Roman" panose="02020603050405020304" pitchFamily="18" charset="0"/>
                <a:cs typeface="Times New Roman" panose="02020603050405020304" pitchFamily="18" charset="0"/>
              </a:rPr>
              <a:t>Saaf, Ekka, 24-D</a:t>
            </a:r>
            <a:r>
              <a:rPr lang="en-US" sz="1400" dirty="0">
                <a:latin typeface="Times New Roman" panose="02020603050405020304" pitchFamily="18" charset="0"/>
                <a:cs typeface="Times New Roman" panose="02020603050405020304" pitchFamily="18" charset="0"/>
              </a:rPr>
              <a:t>) sale in high volume but generate very little profit.</a:t>
            </a:r>
            <a:endPar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
        <p:nvSpPr>
          <p:cNvPr id="142" name="TextBox 141">
            <a:extLst>
              <a:ext uri="{FF2B5EF4-FFF2-40B4-BE49-F238E27FC236}">
                <a16:creationId xmlns:a16="http://schemas.microsoft.com/office/drawing/2014/main" id="{5F34210A-A6C2-4119-837E-F38B779292B3}"/>
              </a:ext>
            </a:extLst>
          </p:cNvPr>
          <p:cNvSpPr txBox="1"/>
          <p:nvPr/>
        </p:nvSpPr>
        <p:spPr>
          <a:xfrm>
            <a:off x="9569579" y="3542754"/>
            <a:ext cx="3402081" cy="1154162"/>
          </a:xfrm>
          <a:prstGeom prst="rect">
            <a:avLst/>
          </a:prstGeom>
          <a:noFill/>
        </p:spPr>
        <p:txBody>
          <a:bodyPr wrap="square">
            <a:spAutoFit/>
          </a:bodyPr>
          <a:lstStyle/>
          <a:p>
            <a:pPr marR="0" lvl="0" algn="l" defTabSz="914400" rtl="0" eaLnBrk="0" fontAlgn="base" latinLnBrk="0" hangingPunct="0">
              <a:spcBef>
                <a:spcPct val="0"/>
              </a:spcBef>
              <a:spcAft>
                <a:spcPts val="600"/>
              </a:spcAft>
              <a:buClrTx/>
              <a:buSzTx/>
              <a:tabLst/>
            </a:pPr>
            <a:r>
              <a:rPr lang="en-US" sz="1600" b="1" dirty="0">
                <a:solidFill>
                  <a:schemeClr val="bg1"/>
                </a:solidFill>
                <a:latin typeface="Times New Roman" panose="02020603050405020304" pitchFamily="18" charset="0"/>
                <a:cs typeface="Times New Roman" panose="02020603050405020304" pitchFamily="18" charset="0"/>
              </a:rPr>
              <a:t>Seasonality and Demand Fluctuation</a:t>
            </a:r>
          </a:p>
          <a:p>
            <a:pPr marR="0" lvl="0" algn="l" defTabSz="914400" rtl="0" eaLnBrk="0" fontAlgn="base" latinLnBrk="0" hangingPunct="0">
              <a:spcBef>
                <a:spcPct val="0"/>
              </a:spcBef>
              <a:spcAft>
                <a:spcPts val="600"/>
              </a:spcAft>
              <a:buClrTx/>
              <a:buSzTx/>
              <a:tabLst/>
            </a:pPr>
            <a:r>
              <a:rPr lang="en-US" sz="1200" dirty="0">
                <a:latin typeface="Times New Roman" panose="02020603050405020304" pitchFamily="18" charset="0"/>
                <a:cs typeface="Times New Roman" panose="02020603050405020304" pitchFamily="18" charset="0"/>
              </a:rPr>
              <a:t>Seasonal demand spikes (Weeks 8, 11, 17)  align  with crop cycles. Herbicides showed moderate growth potential, while Plant Nutrition displayed a downward demand trend.</a:t>
            </a:r>
            <a:endParaRPr kumimoji="0" lang="en-US" altLang="en-US" sz="12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
        <p:nvSpPr>
          <p:cNvPr id="143" name="TextBox 142">
            <a:extLst>
              <a:ext uri="{FF2B5EF4-FFF2-40B4-BE49-F238E27FC236}">
                <a16:creationId xmlns:a16="http://schemas.microsoft.com/office/drawing/2014/main" id="{4B90D56F-B51C-4F4C-B701-A32ECF6E452F}"/>
              </a:ext>
            </a:extLst>
          </p:cNvPr>
          <p:cNvSpPr txBox="1"/>
          <p:nvPr/>
        </p:nvSpPr>
        <p:spPr>
          <a:xfrm>
            <a:off x="2233378" y="3654025"/>
            <a:ext cx="3175382" cy="969496"/>
          </a:xfrm>
          <a:prstGeom prst="rect">
            <a:avLst/>
          </a:prstGeom>
          <a:noFill/>
        </p:spPr>
        <p:txBody>
          <a:bodyPr wrap="square">
            <a:spAutoFit/>
          </a:bodyPr>
          <a:lstStyle/>
          <a:p>
            <a:pPr marR="0" lvl="0" algn="l" defTabSz="914400" rtl="0" eaLnBrk="0" fontAlgn="base" latinLnBrk="0" hangingPunct="0">
              <a:spcBef>
                <a:spcPct val="0"/>
              </a:spcBef>
              <a:spcAft>
                <a:spcPts val="600"/>
              </a:spcAft>
              <a:buClrTx/>
              <a:buSzTx/>
              <a:tabLst/>
            </a:pPr>
            <a:r>
              <a:rPr lang="en-US" sz="1600" b="1" dirty="0">
                <a:solidFill>
                  <a:schemeClr val="bg1"/>
                </a:solidFill>
                <a:latin typeface="Times New Roman" panose="02020603050405020304" pitchFamily="18" charset="0"/>
                <a:cs typeface="Times New Roman" panose="02020603050405020304" pitchFamily="18" charset="0"/>
              </a:rPr>
              <a:t>Product Profitability Insights</a:t>
            </a:r>
          </a:p>
          <a:p>
            <a:pPr marR="0" lvl="0" algn="l" defTabSz="914400" rtl="0" eaLnBrk="0" fontAlgn="base" latinLnBrk="0" hangingPunct="0">
              <a:spcBef>
                <a:spcPct val="0"/>
              </a:spcBef>
              <a:spcAft>
                <a:spcPts val="600"/>
              </a:spcAft>
              <a:buClrTx/>
              <a:buSzTx/>
              <a:tabLst/>
            </a:pPr>
            <a:r>
              <a:rPr lang="en-US" sz="1200" b="1" dirty="0">
                <a:latin typeface="Times New Roman" panose="02020603050405020304" pitchFamily="18" charset="0"/>
                <a:cs typeface="Times New Roman" panose="02020603050405020304" pitchFamily="18" charset="0"/>
              </a:rPr>
              <a:t>Ridomil Gold, Sumiprint, Exponus, Simodis </a:t>
            </a:r>
            <a:r>
              <a:rPr lang="en-US" sz="1200" dirty="0">
                <a:latin typeface="Times New Roman" panose="02020603050405020304" pitchFamily="18" charset="0"/>
                <a:cs typeface="Times New Roman" panose="02020603050405020304" pitchFamily="18" charset="0"/>
              </a:rPr>
              <a:t>are the top profitable products based on their popularity.</a:t>
            </a:r>
            <a:endParaRPr kumimoji="0" lang="en-US" altLang="en-US" sz="1200" i="0" u="none" strike="noStrike" cap="none" normalizeH="0" baseline="0" dirty="0">
              <a:ln>
                <a:noFill/>
              </a:ln>
              <a:effectLst/>
              <a:latin typeface="Times New Roman" panose="02020603050405020304" pitchFamily="18" charset="0"/>
              <a:cs typeface="Times New Roman" panose="02020603050405020304" pitchFamily="18" charset="0"/>
            </a:endParaRPr>
          </a:p>
        </p:txBody>
      </p:sp>
      <p:pic>
        <p:nvPicPr>
          <p:cNvPr id="144" name="Picture 143">
            <a:extLst>
              <a:ext uri="{FF2B5EF4-FFF2-40B4-BE49-F238E27FC236}">
                <a16:creationId xmlns:a16="http://schemas.microsoft.com/office/drawing/2014/main" id="{B8683AA6-86A7-4BBB-A8CC-41BD52047D5C}"/>
              </a:ext>
            </a:extLst>
          </p:cNvPr>
          <p:cNvPicPr>
            <a:picLocks noChangeAspect="1"/>
          </p:cNvPicPr>
          <p:nvPr/>
        </p:nvPicPr>
        <p:blipFill>
          <a:blip r:embed="rId5"/>
          <a:stretch>
            <a:fillRect/>
          </a:stretch>
        </p:blipFill>
        <p:spPr>
          <a:xfrm>
            <a:off x="5704204" y="1620020"/>
            <a:ext cx="666050" cy="666050"/>
          </a:xfrm>
          <a:prstGeom prst="rect">
            <a:avLst/>
          </a:prstGeom>
        </p:spPr>
      </p:pic>
      <p:pic>
        <p:nvPicPr>
          <p:cNvPr id="145" name="Picture 144">
            <a:extLst>
              <a:ext uri="{FF2B5EF4-FFF2-40B4-BE49-F238E27FC236}">
                <a16:creationId xmlns:a16="http://schemas.microsoft.com/office/drawing/2014/main" id="{D1898154-1B94-4202-8319-C74AA88F1893}"/>
              </a:ext>
            </a:extLst>
          </p:cNvPr>
          <p:cNvPicPr>
            <a:picLocks noChangeAspect="1"/>
          </p:cNvPicPr>
          <p:nvPr/>
        </p:nvPicPr>
        <p:blipFill>
          <a:blip r:embed="rId6"/>
          <a:stretch>
            <a:fillRect/>
          </a:stretch>
        </p:blipFill>
        <p:spPr>
          <a:xfrm>
            <a:off x="5656974" y="3946919"/>
            <a:ext cx="778999" cy="778999"/>
          </a:xfrm>
          <a:prstGeom prst="rect">
            <a:avLst/>
          </a:prstGeom>
        </p:spPr>
      </p:pic>
      <p:grpSp>
        <p:nvGrpSpPr>
          <p:cNvPr id="146" name="Group 145">
            <a:extLst>
              <a:ext uri="{FF2B5EF4-FFF2-40B4-BE49-F238E27FC236}">
                <a16:creationId xmlns:a16="http://schemas.microsoft.com/office/drawing/2014/main" id="{970CFAE2-93AB-4089-89C5-1B299111204A}"/>
              </a:ext>
            </a:extLst>
          </p:cNvPr>
          <p:cNvGrpSpPr/>
          <p:nvPr/>
        </p:nvGrpSpPr>
        <p:grpSpPr>
          <a:xfrm>
            <a:off x="5593722" y="6386092"/>
            <a:ext cx="800826" cy="597213"/>
            <a:chOff x="5838760" y="5256070"/>
            <a:chExt cx="1045974" cy="597213"/>
          </a:xfrm>
        </p:grpSpPr>
        <p:pic>
          <p:nvPicPr>
            <p:cNvPr id="147" name="Picture 146">
              <a:extLst>
                <a:ext uri="{FF2B5EF4-FFF2-40B4-BE49-F238E27FC236}">
                  <a16:creationId xmlns:a16="http://schemas.microsoft.com/office/drawing/2014/main" id="{6112A3EF-BF3B-4EB0-A958-ABA6972AFDF0}"/>
                </a:ext>
              </a:extLst>
            </p:cNvPr>
            <p:cNvPicPr>
              <a:picLocks noChangeAspect="1"/>
            </p:cNvPicPr>
            <p:nvPr/>
          </p:nvPicPr>
          <p:blipFill>
            <a:blip r:embed="rId7"/>
            <a:stretch>
              <a:fillRect/>
            </a:stretch>
          </p:blipFill>
          <p:spPr>
            <a:xfrm>
              <a:off x="5838760" y="5256070"/>
              <a:ext cx="597213" cy="597213"/>
            </a:xfrm>
            <a:prstGeom prst="rect">
              <a:avLst/>
            </a:prstGeom>
          </p:spPr>
        </p:pic>
        <p:pic>
          <p:nvPicPr>
            <p:cNvPr id="148" name="Picture 147">
              <a:extLst>
                <a:ext uri="{FF2B5EF4-FFF2-40B4-BE49-F238E27FC236}">
                  <a16:creationId xmlns:a16="http://schemas.microsoft.com/office/drawing/2014/main" id="{D4FFEFC1-B0DC-4C6C-9801-F900B01D8639}"/>
                </a:ext>
              </a:extLst>
            </p:cNvPr>
            <p:cNvPicPr>
              <a:picLocks noChangeAspect="1"/>
            </p:cNvPicPr>
            <p:nvPr/>
          </p:nvPicPr>
          <p:blipFill>
            <a:blip r:embed="rId8"/>
            <a:stretch>
              <a:fillRect/>
            </a:stretch>
          </p:blipFill>
          <p:spPr>
            <a:xfrm>
              <a:off x="6362147" y="5330696"/>
              <a:ext cx="522587" cy="522587"/>
            </a:xfrm>
            <a:prstGeom prst="rect">
              <a:avLst/>
            </a:prstGeom>
          </p:spPr>
        </p:pic>
      </p:grpSp>
      <p:pic>
        <p:nvPicPr>
          <p:cNvPr id="149" name="Picture 148">
            <a:extLst>
              <a:ext uri="{FF2B5EF4-FFF2-40B4-BE49-F238E27FC236}">
                <a16:creationId xmlns:a16="http://schemas.microsoft.com/office/drawing/2014/main" id="{357924C1-B02F-47A8-9D1E-9E6026671E04}"/>
              </a:ext>
            </a:extLst>
          </p:cNvPr>
          <p:cNvPicPr>
            <a:picLocks noChangeAspect="1"/>
          </p:cNvPicPr>
          <p:nvPr/>
        </p:nvPicPr>
        <p:blipFill>
          <a:blip r:embed="rId9"/>
          <a:stretch>
            <a:fillRect/>
          </a:stretch>
        </p:blipFill>
        <p:spPr>
          <a:xfrm>
            <a:off x="12969363" y="6162130"/>
            <a:ext cx="856269" cy="856269"/>
          </a:xfrm>
          <a:prstGeom prst="rect">
            <a:avLst/>
          </a:prstGeom>
        </p:spPr>
      </p:pic>
      <p:pic>
        <p:nvPicPr>
          <p:cNvPr id="150" name="Picture 149">
            <a:extLst>
              <a:ext uri="{FF2B5EF4-FFF2-40B4-BE49-F238E27FC236}">
                <a16:creationId xmlns:a16="http://schemas.microsoft.com/office/drawing/2014/main" id="{C4B7275F-4346-4CFB-8150-72BB789B8568}"/>
              </a:ext>
            </a:extLst>
          </p:cNvPr>
          <p:cNvPicPr>
            <a:picLocks noChangeAspect="1"/>
          </p:cNvPicPr>
          <p:nvPr/>
        </p:nvPicPr>
        <p:blipFill>
          <a:blip r:embed="rId10"/>
          <a:stretch>
            <a:fillRect/>
          </a:stretch>
        </p:blipFill>
        <p:spPr>
          <a:xfrm>
            <a:off x="12913680" y="3834993"/>
            <a:ext cx="845787" cy="8457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E0F6EE"/>
        </a:solidFill>
        <a:effectLst/>
      </p:bgPr>
    </p:bg>
    <p:spTree>
      <p:nvGrpSpPr>
        <p:cNvPr id="1" name=""/>
        <p:cNvGrpSpPr/>
        <p:nvPr/>
      </p:nvGrpSpPr>
      <p:grpSpPr>
        <a:xfrm>
          <a:off x="0" y="0"/>
          <a:ext cx="0" cy="0"/>
          <a:chOff x="0" y="0"/>
          <a:chExt cx="0" cy="0"/>
        </a:xfrm>
      </p:grpSpPr>
      <p:pic>
        <p:nvPicPr>
          <p:cNvPr id="27" name="Google Shape;10;p2">
            <a:extLst>
              <a:ext uri="{FF2B5EF4-FFF2-40B4-BE49-F238E27FC236}">
                <a16:creationId xmlns:a16="http://schemas.microsoft.com/office/drawing/2014/main" id="{4BF3DF6C-2603-46FF-BC0E-82400F7DB4E0}"/>
              </a:ext>
            </a:extLst>
          </p:cNvPr>
          <p:cNvPicPr preferRelativeResize="0"/>
          <p:nvPr/>
        </p:nvPicPr>
        <p:blipFill>
          <a:blip r:embed="rId3">
            <a:alphaModFix amt="18000"/>
          </a:blip>
          <a:stretch>
            <a:fillRect/>
          </a:stretch>
        </p:blipFill>
        <p:spPr>
          <a:xfrm>
            <a:off x="882" y="5633825"/>
            <a:ext cx="2595750" cy="2595775"/>
          </a:xfrm>
          <a:prstGeom prst="rect">
            <a:avLst/>
          </a:prstGeom>
          <a:noFill/>
          <a:ln>
            <a:noFill/>
          </a:ln>
        </p:spPr>
      </p:pic>
      <p:pic>
        <p:nvPicPr>
          <p:cNvPr id="28" name="Google Shape;10;p2">
            <a:extLst>
              <a:ext uri="{FF2B5EF4-FFF2-40B4-BE49-F238E27FC236}">
                <a16:creationId xmlns:a16="http://schemas.microsoft.com/office/drawing/2014/main" id="{3D7CF060-32BD-4E42-BBFA-E43D39B0D021}"/>
              </a:ext>
            </a:extLst>
          </p:cNvPr>
          <p:cNvPicPr preferRelativeResize="0"/>
          <p:nvPr/>
        </p:nvPicPr>
        <p:blipFill>
          <a:blip r:embed="rId3">
            <a:alphaModFix amt="20000"/>
          </a:blip>
          <a:stretch>
            <a:fillRect/>
          </a:stretch>
        </p:blipFill>
        <p:spPr>
          <a:xfrm rot="10800000">
            <a:off x="12023067" y="25510"/>
            <a:ext cx="2595750" cy="2595775"/>
          </a:xfrm>
          <a:prstGeom prst="rect">
            <a:avLst/>
          </a:prstGeom>
          <a:noFill/>
          <a:ln>
            <a:noFill/>
          </a:ln>
        </p:spPr>
      </p:pic>
      <p:sp>
        <p:nvSpPr>
          <p:cNvPr id="29" name="Text 0">
            <a:extLst>
              <a:ext uri="{FF2B5EF4-FFF2-40B4-BE49-F238E27FC236}">
                <a16:creationId xmlns:a16="http://schemas.microsoft.com/office/drawing/2014/main" id="{14FEF22F-B4C4-4EE9-A086-F0D70B8E2F1D}"/>
              </a:ext>
            </a:extLst>
          </p:cNvPr>
          <p:cNvSpPr/>
          <p:nvPr/>
        </p:nvSpPr>
        <p:spPr>
          <a:xfrm>
            <a:off x="96818" y="0"/>
            <a:ext cx="14533581" cy="570659"/>
          </a:xfrm>
          <a:prstGeom prst="rect">
            <a:avLst/>
          </a:prstGeom>
          <a:noFill/>
          <a:ln/>
        </p:spPr>
        <p:txBody>
          <a:bodyPr wrap="none" lIns="0" tIns="0" rIns="0" bIns="0" rtlCol="0" anchor="t"/>
          <a:lstStyle/>
          <a:p>
            <a:pPr marL="0" indent="0" algn="l">
              <a:lnSpc>
                <a:spcPts val="5550"/>
              </a:lnSpc>
              <a:buNone/>
            </a:pPr>
            <a:r>
              <a:rPr lang="en-US" sz="3200" b="1" dirty="0">
                <a:solidFill>
                  <a:srgbClr val="006747"/>
                </a:solidFill>
                <a:latin typeface="Times New Roman" panose="02020603050405020304" pitchFamily="18" charset="0"/>
                <a:ea typeface="Noto Serif SC Bold" pitchFamily="34" charset="-122"/>
                <a:cs typeface="Times New Roman" panose="02020603050405020304" pitchFamily="18" charset="0"/>
              </a:rPr>
              <a:t> Business Impact and Strategic Recommendations</a:t>
            </a:r>
            <a:endParaRPr lang="en-US" sz="32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0AA0A467-5208-4500-B537-8F74CCF94FD1}"/>
              </a:ext>
            </a:extLst>
          </p:cNvPr>
          <p:cNvSpPr txBox="1"/>
          <p:nvPr/>
        </p:nvSpPr>
        <p:spPr>
          <a:xfrm>
            <a:off x="0" y="7872812"/>
            <a:ext cx="14630400" cy="369332"/>
          </a:xfrm>
          <a:prstGeom prst="rect">
            <a:avLst/>
          </a:prstGeom>
          <a:noFill/>
        </p:spPr>
        <p:txBody>
          <a:bodyPr wrap="square" rtlCol="0">
            <a:spAutoFit/>
          </a:bodyPr>
          <a:lstStyle/>
          <a:p>
            <a:pPr algn="r"/>
            <a:r>
              <a:rPr lang="en-IN" dirty="0"/>
              <a:t>9</a:t>
            </a:r>
            <a:endParaRPr lang="en-US" dirty="0"/>
          </a:p>
        </p:txBody>
      </p:sp>
      <p:grpSp>
        <p:nvGrpSpPr>
          <p:cNvPr id="31" name="Group 30">
            <a:extLst>
              <a:ext uri="{FF2B5EF4-FFF2-40B4-BE49-F238E27FC236}">
                <a16:creationId xmlns:a16="http://schemas.microsoft.com/office/drawing/2014/main" id="{E593A699-A636-4D49-AAE8-2DE80D7B9EF1}"/>
              </a:ext>
            </a:extLst>
          </p:cNvPr>
          <p:cNvGrpSpPr/>
          <p:nvPr/>
        </p:nvGrpSpPr>
        <p:grpSpPr>
          <a:xfrm>
            <a:off x="451412" y="602849"/>
            <a:ext cx="13727575" cy="7386674"/>
            <a:chOff x="2195636" y="1083026"/>
            <a:chExt cx="6545323" cy="4861171"/>
          </a:xfrm>
        </p:grpSpPr>
        <p:grpSp>
          <p:nvGrpSpPr>
            <p:cNvPr id="32" name="Group 31">
              <a:extLst>
                <a:ext uri="{FF2B5EF4-FFF2-40B4-BE49-F238E27FC236}">
                  <a16:creationId xmlns:a16="http://schemas.microsoft.com/office/drawing/2014/main" id="{B0B426AB-484D-4E95-855A-9B2C1A825706}"/>
                </a:ext>
              </a:extLst>
            </p:cNvPr>
            <p:cNvGrpSpPr/>
            <p:nvPr/>
          </p:nvGrpSpPr>
          <p:grpSpPr>
            <a:xfrm>
              <a:off x="5651803" y="1090281"/>
              <a:ext cx="3089156" cy="4853916"/>
              <a:chOff x="5651803" y="1090281"/>
              <a:chExt cx="3089156" cy="4853916"/>
            </a:xfrm>
          </p:grpSpPr>
          <p:sp>
            <p:nvSpPr>
              <p:cNvPr id="51" name="Flowchart: Off-page Connector 50">
                <a:extLst>
                  <a:ext uri="{FF2B5EF4-FFF2-40B4-BE49-F238E27FC236}">
                    <a16:creationId xmlns:a16="http://schemas.microsoft.com/office/drawing/2014/main" id="{CC603D8B-4937-41DD-B101-8985000D4E7C}"/>
                  </a:ext>
                </a:extLst>
              </p:cNvPr>
              <p:cNvSpPr/>
              <p:nvPr/>
            </p:nvSpPr>
            <p:spPr>
              <a:xfrm>
                <a:off x="5655362" y="5078680"/>
                <a:ext cx="3081132" cy="865517"/>
              </a:xfrm>
              <a:prstGeom prst="flowChartOffpageConnector">
                <a:avLst/>
              </a:prstGeom>
              <a:solidFill>
                <a:schemeClr val="accent5">
                  <a:lumMod val="60000"/>
                  <a:lumOff val="40000"/>
                </a:schemeClr>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schemeClr val="bg1"/>
                  </a:solidFill>
                </a:endParaRPr>
              </a:p>
            </p:txBody>
          </p:sp>
          <p:sp>
            <p:nvSpPr>
              <p:cNvPr id="53" name="Rectangle 52">
                <a:extLst>
                  <a:ext uri="{FF2B5EF4-FFF2-40B4-BE49-F238E27FC236}">
                    <a16:creationId xmlns:a16="http://schemas.microsoft.com/office/drawing/2014/main" id="{F1297A9A-502F-4DCE-A575-A1CC5894CC2C}"/>
                  </a:ext>
                </a:extLst>
              </p:cNvPr>
              <p:cNvSpPr/>
              <p:nvPr/>
            </p:nvSpPr>
            <p:spPr>
              <a:xfrm>
                <a:off x="5655362" y="1772877"/>
                <a:ext cx="3081132" cy="3300546"/>
              </a:xfrm>
              <a:prstGeom prst="rect">
                <a:avLst/>
              </a:prstGeom>
              <a:solidFill>
                <a:schemeClr val="accent5">
                  <a:lumMod val="60000"/>
                  <a:lumOff val="40000"/>
                </a:schemeClr>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54" name="Rectangle 53">
                <a:extLst>
                  <a:ext uri="{FF2B5EF4-FFF2-40B4-BE49-F238E27FC236}">
                    <a16:creationId xmlns:a16="http://schemas.microsoft.com/office/drawing/2014/main" id="{AEF546A5-6348-43FB-8426-3DABC424BEFD}"/>
                  </a:ext>
                </a:extLst>
              </p:cNvPr>
              <p:cNvSpPr>
                <a:spLocks noChangeAspect="1"/>
              </p:cNvSpPr>
              <p:nvPr/>
            </p:nvSpPr>
            <p:spPr>
              <a:xfrm>
                <a:off x="5651803" y="2085309"/>
                <a:ext cx="3089156" cy="334862"/>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Georgia" panose="02040502050405020303" pitchFamily="18" charset="0"/>
                    <a:ea typeface="Open Sans Light" pitchFamily="34" charset="0"/>
                    <a:cs typeface="Open Sans Light" pitchFamily="34" charset="0"/>
                  </a:rPr>
                  <a:t>Recommendations </a:t>
                </a:r>
              </a:p>
            </p:txBody>
          </p:sp>
          <p:sp>
            <p:nvSpPr>
              <p:cNvPr id="55" name="Diagonal Stripe 54">
                <a:extLst>
                  <a:ext uri="{FF2B5EF4-FFF2-40B4-BE49-F238E27FC236}">
                    <a16:creationId xmlns:a16="http://schemas.microsoft.com/office/drawing/2014/main" id="{28630F60-8F45-4226-B22D-C8C2DC76E350}"/>
                  </a:ext>
                </a:extLst>
              </p:cNvPr>
              <p:cNvSpPr/>
              <p:nvPr/>
            </p:nvSpPr>
            <p:spPr>
              <a:xfrm rot="2280000">
                <a:off x="6591679" y="1090281"/>
                <a:ext cx="1240117" cy="1365188"/>
              </a:xfrm>
              <a:prstGeom prst="diagStripe">
                <a:avLst/>
              </a:prstGeom>
              <a:solidFill>
                <a:schemeClr val="accent1">
                  <a:lumMod val="50000"/>
                </a:schemeClr>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solidFill>
                    <a:schemeClr val="bg1"/>
                  </a:solidFill>
                </a:endParaRPr>
              </a:p>
            </p:txBody>
          </p:sp>
        </p:grpSp>
        <p:grpSp>
          <p:nvGrpSpPr>
            <p:cNvPr id="33" name="Group 32">
              <a:extLst>
                <a:ext uri="{FF2B5EF4-FFF2-40B4-BE49-F238E27FC236}">
                  <a16:creationId xmlns:a16="http://schemas.microsoft.com/office/drawing/2014/main" id="{DA82FEA4-ED72-4E40-972E-2DCABE95A5D6}"/>
                </a:ext>
              </a:extLst>
            </p:cNvPr>
            <p:cNvGrpSpPr/>
            <p:nvPr/>
          </p:nvGrpSpPr>
          <p:grpSpPr>
            <a:xfrm>
              <a:off x="2195636" y="1083026"/>
              <a:ext cx="3093530" cy="4851634"/>
              <a:chOff x="2195636" y="1083026"/>
              <a:chExt cx="3093530" cy="4851634"/>
            </a:xfrm>
          </p:grpSpPr>
          <p:sp>
            <p:nvSpPr>
              <p:cNvPr id="43" name="Diagonal Stripe 42">
                <a:extLst>
                  <a:ext uri="{FF2B5EF4-FFF2-40B4-BE49-F238E27FC236}">
                    <a16:creationId xmlns:a16="http://schemas.microsoft.com/office/drawing/2014/main" id="{F8B71CB5-3710-42B9-A45D-14682EE8FC82}"/>
                  </a:ext>
                </a:extLst>
              </p:cNvPr>
              <p:cNvSpPr/>
              <p:nvPr/>
            </p:nvSpPr>
            <p:spPr>
              <a:xfrm rot="2280000">
                <a:off x="3179729" y="1083026"/>
                <a:ext cx="1224645" cy="1370593"/>
              </a:xfrm>
              <a:prstGeom prst="diagStripe">
                <a:avLst/>
              </a:prstGeom>
              <a:solidFill>
                <a:schemeClr val="accent2">
                  <a:lumMod val="50000"/>
                </a:schemeClr>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solidFill>
                    <a:schemeClr val="bg1"/>
                  </a:solidFill>
                </a:endParaRPr>
              </a:p>
            </p:txBody>
          </p:sp>
          <p:grpSp>
            <p:nvGrpSpPr>
              <p:cNvPr id="44" name="Group 43">
                <a:extLst>
                  <a:ext uri="{FF2B5EF4-FFF2-40B4-BE49-F238E27FC236}">
                    <a16:creationId xmlns:a16="http://schemas.microsoft.com/office/drawing/2014/main" id="{0391A20E-6EF0-40A7-A110-8F28FAF2FFBE}"/>
                  </a:ext>
                </a:extLst>
              </p:cNvPr>
              <p:cNvGrpSpPr/>
              <p:nvPr/>
            </p:nvGrpSpPr>
            <p:grpSpPr>
              <a:xfrm>
                <a:off x="2195636" y="1763340"/>
                <a:ext cx="3093530" cy="4171320"/>
                <a:chOff x="2195636" y="1763340"/>
                <a:chExt cx="3093530" cy="4171320"/>
              </a:xfrm>
            </p:grpSpPr>
            <p:sp>
              <p:nvSpPr>
                <p:cNvPr id="45" name="Flowchart: Off-page Connector 44">
                  <a:extLst>
                    <a:ext uri="{FF2B5EF4-FFF2-40B4-BE49-F238E27FC236}">
                      <a16:creationId xmlns:a16="http://schemas.microsoft.com/office/drawing/2014/main" id="{089ECB2B-6175-41E2-A74F-0E995E056774}"/>
                    </a:ext>
                  </a:extLst>
                </p:cNvPr>
                <p:cNvSpPr/>
                <p:nvPr/>
              </p:nvSpPr>
              <p:spPr>
                <a:xfrm>
                  <a:off x="2198055" y="5069143"/>
                  <a:ext cx="3085495" cy="865517"/>
                </a:xfrm>
                <a:prstGeom prst="flowChartOffpageConnector">
                  <a:avLst/>
                </a:prstGeom>
                <a:solidFill>
                  <a:schemeClr val="accent4"/>
                </a:solidFill>
                <a:ln w="6350">
                  <a:solidFill>
                    <a:srgbClr val="FFC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schemeClr val="bg1"/>
                    </a:solidFill>
                  </a:endParaRPr>
                </a:p>
              </p:txBody>
            </p:sp>
            <p:sp>
              <p:nvSpPr>
                <p:cNvPr id="46" name="Rectangle 45">
                  <a:extLst>
                    <a:ext uri="{FF2B5EF4-FFF2-40B4-BE49-F238E27FC236}">
                      <a16:creationId xmlns:a16="http://schemas.microsoft.com/office/drawing/2014/main" id="{ADFFADED-A2A8-49A9-AA62-E32386266B1B}"/>
                    </a:ext>
                  </a:extLst>
                </p:cNvPr>
                <p:cNvSpPr/>
                <p:nvPr/>
              </p:nvSpPr>
              <p:spPr>
                <a:xfrm>
                  <a:off x="2198055" y="1763340"/>
                  <a:ext cx="3088771" cy="3300546"/>
                </a:xfrm>
                <a:prstGeom prst="rect">
                  <a:avLst/>
                </a:prstGeom>
                <a:solidFill>
                  <a:schemeClr val="accent4"/>
                </a:solidFill>
                <a:ln w="6350">
                  <a:solidFill>
                    <a:srgbClr val="FFC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solidFill>
                    <a:effectLst>
                      <a:innerShdw blurRad="63500" dist="50800" dir="13500000">
                        <a:prstClr val="black">
                          <a:alpha val="50000"/>
                        </a:prstClr>
                      </a:innerShdw>
                    </a:effectLst>
                  </a:endParaRPr>
                </a:p>
              </p:txBody>
            </p:sp>
            <p:sp>
              <p:nvSpPr>
                <p:cNvPr id="50" name="Rectangle 49">
                  <a:extLst>
                    <a:ext uri="{FF2B5EF4-FFF2-40B4-BE49-F238E27FC236}">
                      <a16:creationId xmlns:a16="http://schemas.microsoft.com/office/drawing/2014/main" id="{A6D3E8AB-7DFC-4F7E-8147-2DB35271C7BD}"/>
                    </a:ext>
                  </a:extLst>
                </p:cNvPr>
                <p:cNvSpPr>
                  <a:spLocks noChangeAspect="1"/>
                </p:cNvSpPr>
                <p:nvPr/>
              </p:nvSpPr>
              <p:spPr>
                <a:xfrm>
                  <a:off x="2195636" y="2075772"/>
                  <a:ext cx="3093530" cy="344399"/>
                </a:xfrm>
                <a:prstGeom prst="rect">
                  <a:avLst/>
                </a:prstGeom>
                <a:solidFill>
                  <a:srgbClr val="843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Georgia" panose="02040502050405020303" pitchFamily="18" charset="0"/>
                      <a:ea typeface="Open Sans Light" pitchFamily="34" charset="0"/>
                      <a:cs typeface="Open Sans Light" pitchFamily="34" charset="0"/>
                    </a:rPr>
                    <a:t>Impact Assessment</a:t>
                  </a:r>
                </a:p>
              </p:txBody>
            </p:sp>
          </p:grpSp>
        </p:grpSp>
      </p:grpSp>
      <p:sp>
        <p:nvSpPr>
          <p:cNvPr id="59" name="TextBox 58">
            <a:extLst>
              <a:ext uri="{FF2B5EF4-FFF2-40B4-BE49-F238E27FC236}">
                <a16:creationId xmlns:a16="http://schemas.microsoft.com/office/drawing/2014/main" id="{3F84E5D1-A216-4271-892D-E4A167754D45}"/>
              </a:ext>
            </a:extLst>
          </p:cNvPr>
          <p:cNvSpPr txBox="1"/>
          <p:nvPr/>
        </p:nvSpPr>
        <p:spPr>
          <a:xfrm>
            <a:off x="509287" y="2710676"/>
            <a:ext cx="6574880" cy="5078313"/>
          </a:xfrm>
          <a:prstGeom prst="rect">
            <a:avLst/>
          </a:prstGeom>
          <a:noFill/>
        </p:spPr>
        <p:txBody>
          <a:bodyPr wrap="square">
            <a:spAutoFit/>
          </a:bodyPr>
          <a:lstStyle/>
          <a:p>
            <a:pPr>
              <a:buFont typeface="+mj-lt"/>
              <a:buAutoNum type="arabicPeriod"/>
            </a:pPr>
            <a:r>
              <a:rPr lang="en-US" sz="1200" b="1" dirty="0">
                <a:latin typeface="Times New Roman" panose="02020603050405020304" pitchFamily="18" charset="0"/>
                <a:cs typeface="Times New Roman" panose="02020603050405020304" pitchFamily="18" charset="0"/>
              </a:rPr>
              <a:t>Financial Performance</a:t>
            </a:r>
            <a:endParaRPr lang="en-US" sz="1200" dirty="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sz="1200" b="1" dirty="0">
                <a:latin typeface="Times New Roman" panose="02020603050405020304" pitchFamily="18" charset="0"/>
                <a:cs typeface="Times New Roman" panose="02020603050405020304" pitchFamily="18" charset="0"/>
              </a:rPr>
              <a:t>Higher Profitability</a:t>
            </a:r>
            <a:r>
              <a:rPr lang="en-US" sz="1200" dirty="0">
                <a:latin typeface="Times New Roman" panose="02020603050405020304" pitchFamily="18" charset="0"/>
                <a:cs typeface="Times New Roman" panose="02020603050405020304" pitchFamily="18" charset="0"/>
              </a:rPr>
              <a:t>: Prioritizing high-margin products like </a:t>
            </a:r>
            <a:r>
              <a:rPr lang="en-US" sz="1200" i="1" dirty="0">
                <a:latin typeface="Times New Roman" panose="02020603050405020304" pitchFamily="18" charset="0"/>
                <a:cs typeface="Times New Roman" panose="02020603050405020304" pitchFamily="18" charset="0"/>
              </a:rPr>
              <a:t>Ridomil Gold</a:t>
            </a:r>
            <a:r>
              <a:rPr lang="en-US" sz="1200" dirty="0">
                <a:latin typeface="Times New Roman" panose="02020603050405020304" pitchFamily="18" charset="0"/>
                <a:cs typeface="Times New Roman" panose="02020603050405020304" pitchFamily="18" charset="0"/>
              </a:rPr>
              <a:t> and </a:t>
            </a:r>
            <a:r>
              <a:rPr lang="en-US" sz="1200" i="1" dirty="0">
                <a:latin typeface="Times New Roman" panose="02020603050405020304" pitchFamily="18" charset="0"/>
                <a:cs typeface="Times New Roman" panose="02020603050405020304" pitchFamily="18" charset="0"/>
              </a:rPr>
              <a:t>Exponus</a:t>
            </a:r>
            <a:r>
              <a:rPr lang="en-US" sz="1200" dirty="0">
                <a:latin typeface="Times New Roman" panose="02020603050405020304" pitchFamily="18" charset="0"/>
                <a:cs typeface="Times New Roman" panose="02020603050405020304" pitchFamily="18" charset="0"/>
              </a:rPr>
              <a:t> is expected to raise overall profit margins by reducing reliance on low-return items.</a:t>
            </a:r>
          </a:p>
          <a:p>
            <a:pPr marL="742950" lvl="1" indent="-285750">
              <a:buFont typeface="Courier New" panose="02070309020205020404" pitchFamily="49" charset="0"/>
              <a:buChar char="o"/>
            </a:pPr>
            <a:r>
              <a:rPr lang="en-US" sz="1200" b="1" dirty="0">
                <a:latin typeface="Times New Roman" panose="02020603050405020304" pitchFamily="18" charset="0"/>
                <a:cs typeface="Times New Roman" panose="02020603050405020304" pitchFamily="18" charset="0"/>
              </a:rPr>
              <a:t>Capital Efficiency</a:t>
            </a:r>
            <a:r>
              <a:rPr lang="en-US" sz="1200" dirty="0">
                <a:latin typeface="Times New Roman" panose="02020603050405020304" pitchFamily="18" charset="0"/>
                <a:cs typeface="Times New Roman" panose="02020603050405020304" pitchFamily="18" charset="0"/>
              </a:rPr>
              <a:t>: Optimized inventory management reduces cash tied up in slow-moving products, freeing working capital for faster-selling, profitable items.</a:t>
            </a:r>
          </a:p>
          <a:p>
            <a:pPr>
              <a:buFont typeface="+mj-lt"/>
              <a:buAutoNum type="arabicPeriod"/>
            </a:pPr>
            <a:r>
              <a:rPr lang="en-US" sz="1200" b="1" dirty="0">
                <a:latin typeface="Times New Roman" panose="02020603050405020304" pitchFamily="18" charset="0"/>
                <a:cs typeface="Times New Roman" panose="02020603050405020304" pitchFamily="18" charset="0"/>
              </a:rPr>
              <a:t>Operational Efficiency</a:t>
            </a:r>
            <a:endParaRPr lang="en-US" sz="1200" dirty="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sz="1200" b="1" dirty="0">
                <a:latin typeface="Times New Roman" panose="02020603050405020304" pitchFamily="18" charset="0"/>
                <a:cs typeface="Times New Roman" panose="02020603050405020304" pitchFamily="18" charset="0"/>
              </a:rPr>
              <a:t>Reduced Stockouts and Wastage</a:t>
            </a:r>
            <a:r>
              <a:rPr lang="en-US" sz="1200" dirty="0">
                <a:latin typeface="Times New Roman" panose="02020603050405020304" pitchFamily="18" charset="0"/>
                <a:cs typeface="Times New Roman" panose="02020603050405020304" pitchFamily="18" charset="0"/>
              </a:rPr>
              <a:t>: Forecast-driven stocking minimizes lost sales during peak demand and cuts product expiry losses.</a:t>
            </a:r>
          </a:p>
          <a:p>
            <a:pPr>
              <a:buFont typeface="+mj-lt"/>
              <a:buAutoNum type="arabicPeriod"/>
            </a:pPr>
            <a:r>
              <a:rPr lang="en-US" sz="1200" b="1" dirty="0">
                <a:latin typeface="Times New Roman" panose="02020603050405020304" pitchFamily="18" charset="0"/>
                <a:cs typeface="Times New Roman" panose="02020603050405020304" pitchFamily="18" charset="0"/>
              </a:rPr>
              <a:t>Customer Retention and Growth</a:t>
            </a:r>
            <a:endParaRPr lang="en-US" sz="1200" dirty="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sz="1200" b="1" dirty="0">
                <a:latin typeface="Times New Roman" panose="02020603050405020304" pitchFamily="18" charset="0"/>
                <a:cs typeface="Times New Roman" panose="02020603050405020304" pitchFamily="18" charset="0"/>
              </a:rPr>
              <a:t>Improved Loyalty</a:t>
            </a:r>
            <a:r>
              <a:rPr lang="en-US" sz="1200" dirty="0">
                <a:latin typeface="Times New Roman" panose="02020603050405020304" pitchFamily="18" charset="0"/>
                <a:cs typeface="Times New Roman" panose="02020603050405020304" pitchFamily="18" charset="0"/>
              </a:rPr>
              <a:t>: Personalized offers and follow-ups strengthen customer relationships, reducing churn, especially among large farmers who contribute significantly to revenue.</a:t>
            </a:r>
          </a:p>
          <a:p>
            <a:pPr marL="742950" lvl="1" indent="-285750">
              <a:buFont typeface="Courier New" panose="02070309020205020404" pitchFamily="49" charset="0"/>
              <a:buChar char="o"/>
            </a:pPr>
            <a:r>
              <a:rPr lang="en-US" sz="1200" b="1" dirty="0">
                <a:latin typeface="Times New Roman" panose="02020603050405020304" pitchFamily="18" charset="0"/>
                <a:cs typeface="Times New Roman" panose="02020603050405020304" pitchFamily="18" charset="0"/>
              </a:rPr>
              <a:t>Customer Satisfaction</a:t>
            </a:r>
            <a:r>
              <a:rPr lang="en-US" sz="1200" dirty="0">
                <a:latin typeface="Times New Roman" panose="02020603050405020304" pitchFamily="18" charset="0"/>
                <a:cs typeface="Times New Roman" panose="02020603050405020304" pitchFamily="18" charset="0"/>
              </a:rPr>
              <a:t>: Better product availability and differentiated service enhance trust and repeat purchases.</a:t>
            </a:r>
          </a:p>
          <a:p>
            <a:pPr>
              <a:buFont typeface="+mj-lt"/>
              <a:buAutoNum type="arabicPeriod"/>
            </a:pPr>
            <a:r>
              <a:rPr lang="en-US" sz="1200" b="1" dirty="0">
                <a:latin typeface="Times New Roman" panose="02020603050405020304" pitchFamily="18" charset="0"/>
                <a:cs typeface="Times New Roman" panose="02020603050405020304" pitchFamily="18" charset="0"/>
              </a:rPr>
              <a:t>Market Competitiveness</a:t>
            </a:r>
            <a:endParaRPr lang="en-US" sz="1200" dirty="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sz="1200" b="1" dirty="0">
                <a:latin typeface="Times New Roman" panose="02020603050405020304" pitchFamily="18" charset="0"/>
                <a:cs typeface="Times New Roman" panose="02020603050405020304" pitchFamily="18" charset="0"/>
              </a:rPr>
              <a:t>Differentiation from Competitors</a:t>
            </a:r>
            <a:r>
              <a:rPr lang="en-US" sz="1200" dirty="0">
                <a:latin typeface="Times New Roman" panose="02020603050405020304" pitchFamily="18" charset="0"/>
                <a:cs typeface="Times New Roman" panose="02020603050405020304" pitchFamily="18" charset="0"/>
              </a:rPr>
              <a:t>: By leveraging trust, assured product quality and expert support, Krishna Agritech can compete beyond price wars with online platforms.</a:t>
            </a:r>
          </a:p>
          <a:p>
            <a:pPr marL="742950" lvl="1" indent="-285750">
              <a:buFont typeface="Courier New" panose="02070309020205020404" pitchFamily="49" charset="0"/>
              <a:buChar char="o"/>
            </a:pPr>
            <a:r>
              <a:rPr lang="en-US" sz="1200" b="1" dirty="0">
                <a:latin typeface="Times New Roman" panose="02020603050405020304" pitchFamily="18" charset="0"/>
                <a:cs typeface="Times New Roman" panose="02020603050405020304" pitchFamily="18" charset="0"/>
              </a:rPr>
              <a:t>New Market Reach</a:t>
            </a:r>
            <a:r>
              <a:rPr lang="en-US" sz="1200" dirty="0">
                <a:latin typeface="Times New Roman" panose="02020603050405020304" pitchFamily="18" charset="0"/>
                <a:cs typeface="Times New Roman" panose="02020603050405020304" pitchFamily="18" charset="0"/>
              </a:rPr>
              <a:t>: Expansion into digital sales channels and regional growth opportunities increases visibility and attracts new customer segments.</a:t>
            </a:r>
          </a:p>
          <a:p>
            <a:pPr marL="742950" lvl="1" indent="-285750">
              <a:buFont typeface="+mj-lt"/>
              <a:buAutoNum type="arabicPeriod"/>
            </a:pPr>
            <a:endParaRPr lang="en-US" sz="1200" dirty="0">
              <a:latin typeface="Times New Roman" panose="02020603050405020304" pitchFamily="18" charset="0"/>
              <a:cs typeface="Times New Roman" panose="02020603050405020304" pitchFamily="18" charset="0"/>
            </a:endParaRPr>
          </a:p>
          <a:p>
            <a:pPr marL="742950" lvl="1" indent="-285750">
              <a:buFont typeface="+mj-lt"/>
              <a:buAutoNum type="arabicPeriod"/>
            </a:pPr>
            <a:endParaRPr lang="en-US" sz="1200" dirty="0">
              <a:latin typeface="Times New Roman" panose="02020603050405020304" pitchFamily="18" charset="0"/>
              <a:cs typeface="Times New Roman" panose="02020603050405020304" pitchFamily="18" charset="0"/>
            </a:endParaRPr>
          </a:p>
          <a:p>
            <a:pPr marL="742950" lvl="1" indent="-285750">
              <a:buFont typeface="+mj-lt"/>
              <a:buAutoNum type="arabicPeriod"/>
            </a:pPr>
            <a:endParaRPr lang="en-US" sz="1200" dirty="0">
              <a:latin typeface="Times New Roman" panose="02020603050405020304" pitchFamily="18" charset="0"/>
              <a:cs typeface="Times New Roman" panose="02020603050405020304" pitchFamily="18" charset="0"/>
            </a:endParaRPr>
          </a:p>
          <a:p>
            <a:pPr marL="742950" lvl="1" indent="-285750">
              <a:buFont typeface="+mj-lt"/>
              <a:buAutoNum type="arabicPeriod"/>
            </a:pPr>
            <a:endParaRPr lang="en-US" sz="1200" dirty="0">
              <a:latin typeface="Times New Roman" panose="02020603050405020304" pitchFamily="18" charset="0"/>
              <a:cs typeface="Times New Roman" panose="02020603050405020304" pitchFamily="18" charset="0"/>
            </a:endParaRPr>
          </a:p>
          <a:p>
            <a:pPr>
              <a:buFont typeface="+mj-lt"/>
              <a:buAutoNum type="arabicPeriod"/>
            </a:pPr>
            <a:r>
              <a:rPr lang="en-US" sz="1200" b="1" dirty="0">
                <a:latin typeface="Times New Roman" panose="02020603050405020304" pitchFamily="18" charset="0"/>
                <a:cs typeface="Times New Roman" panose="02020603050405020304" pitchFamily="18" charset="0"/>
              </a:rPr>
              <a:t>Long-Term Sustainability</a:t>
            </a:r>
            <a:endParaRPr lang="en-US" sz="1200" dirty="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sz="1200" b="1" dirty="0">
                <a:latin typeface="Times New Roman" panose="02020603050405020304" pitchFamily="18" charset="0"/>
                <a:cs typeface="Times New Roman" panose="02020603050405020304" pitchFamily="18" charset="0"/>
              </a:rPr>
              <a:t>Strategic Resilience</a:t>
            </a:r>
            <a:r>
              <a:rPr lang="en-US" sz="1200" dirty="0">
                <a:latin typeface="Times New Roman" panose="02020603050405020304" pitchFamily="18" charset="0"/>
                <a:cs typeface="Times New Roman" panose="02020603050405020304" pitchFamily="18" charset="0"/>
              </a:rPr>
              <a:t>: Seasonal demand forecasting and dynamic inventory planning align the business with agricultural cycles, ensuring long-term relevance.</a:t>
            </a:r>
          </a:p>
          <a:p>
            <a:pPr marL="742950" lvl="1" indent="-285750">
              <a:buFont typeface="Courier New" panose="02070309020205020404" pitchFamily="49" charset="0"/>
              <a:buChar char="o"/>
            </a:pPr>
            <a:r>
              <a:rPr lang="en-US" sz="1200" b="1" dirty="0">
                <a:latin typeface="Times New Roman" panose="02020603050405020304" pitchFamily="18" charset="0"/>
                <a:cs typeface="Times New Roman" panose="02020603050405020304" pitchFamily="18" charset="0"/>
              </a:rPr>
              <a:t>Growth Readiness</a:t>
            </a:r>
            <a:r>
              <a:rPr lang="en-US" sz="1200" dirty="0">
                <a:latin typeface="Times New Roman" panose="02020603050405020304" pitchFamily="18" charset="0"/>
                <a:cs typeface="Times New Roman" panose="02020603050405020304" pitchFamily="18" charset="0"/>
              </a:rPr>
              <a:t>: With structured processes in place, the shop can scale operations and replicate this model across branches or regions.</a:t>
            </a:r>
          </a:p>
        </p:txBody>
      </p:sp>
      <p:grpSp>
        <p:nvGrpSpPr>
          <p:cNvPr id="60" name="Group 59">
            <a:extLst>
              <a:ext uri="{FF2B5EF4-FFF2-40B4-BE49-F238E27FC236}">
                <a16:creationId xmlns:a16="http://schemas.microsoft.com/office/drawing/2014/main" id="{FA30D2FD-81FD-4555-850B-4B4A209A3DB3}"/>
              </a:ext>
            </a:extLst>
          </p:cNvPr>
          <p:cNvGrpSpPr/>
          <p:nvPr/>
        </p:nvGrpSpPr>
        <p:grpSpPr>
          <a:xfrm>
            <a:off x="3247765" y="849855"/>
            <a:ext cx="990748" cy="745977"/>
            <a:chOff x="9904182" y="4202109"/>
            <a:chExt cx="856784" cy="650544"/>
          </a:xfrm>
        </p:grpSpPr>
        <p:sp>
          <p:nvSpPr>
            <p:cNvPr id="64" name="Oval 63">
              <a:extLst>
                <a:ext uri="{FF2B5EF4-FFF2-40B4-BE49-F238E27FC236}">
                  <a16:creationId xmlns:a16="http://schemas.microsoft.com/office/drawing/2014/main" id="{2874148C-DA2E-41E7-B6F7-EEDE513B36E5}"/>
                </a:ext>
              </a:extLst>
            </p:cNvPr>
            <p:cNvSpPr/>
            <p:nvPr/>
          </p:nvSpPr>
          <p:spPr>
            <a:xfrm>
              <a:off x="9904182" y="4202109"/>
              <a:ext cx="856784" cy="650544"/>
            </a:xfrm>
            <a:prstGeom prst="ellipse">
              <a:avLst/>
            </a:prstGeom>
            <a:solidFill>
              <a:schemeClr val="accent2">
                <a:lumMod val="75000"/>
              </a:schemeClr>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66" name="Oval 65">
              <a:extLst>
                <a:ext uri="{FF2B5EF4-FFF2-40B4-BE49-F238E27FC236}">
                  <a16:creationId xmlns:a16="http://schemas.microsoft.com/office/drawing/2014/main" id="{CFED0101-FF53-4D53-8F42-B67A9560FDB7}"/>
                </a:ext>
              </a:extLst>
            </p:cNvPr>
            <p:cNvSpPr/>
            <p:nvPr/>
          </p:nvSpPr>
          <p:spPr>
            <a:xfrm>
              <a:off x="9997445" y="4290068"/>
              <a:ext cx="670257" cy="487499"/>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p:txBody>
        </p:sp>
      </p:grpSp>
      <p:grpSp>
        <p:nvGrpSpPr>
          <p:cNvPr id="70" name="Group 69">
            <a:extLst>
              <a:ext uri="{FF2B5EF4-FFF2-40B4-BE49-F238E27FC236}">
                <a16:creationId xmlns:a16="http://schemas.microsoft.com/office/drawing/2014/main" id="{6497D2A7-1FA7-4806-ACC3-A3C5BEE94B71}"/>
              </a:ext>
            </a:extLst>
          </p:cNvPr>
          <p:cNvGrpSpPr/>
          <p:nvPr/>
        </p:nvGrpSpPr>
        <p:grpSpPr>
          <a:xfrm>
            <a:off x="10432587" y="849855"/>
            <a:ext cx="950047" cy="758207"/>
            <a:chOff x="10315517" y="972521"/>
            <a:chExt cx="856784" cy="570658"/>
          </a:xfrm>
        </p:grpSpPr>
        <p:grpSp>
          <p:nvGrpSpPr>
            <p:cNvPr id="71" name="Group 70">
              <a:extLst>
                <a:ext uri="{FF2B5EF4-FFF2-40B4-BE49-F238E27FC236}">
                  <a16:creationId xmlns:a16="http://schemas.microsoft.com/office/drawing/2014/main" id="{7AB14893-7349-4BBB-929E-8D3443B2C7A9}"/>
                </a:ext>
              </a:extLst>
            </p:cNvPr>
            <p:cNvGrpSpPr/>
            <p:nvPr/>
          </p:nvGrpSpPr>
          <p:grpSpPr>
            <a:xfrm>
              <a:off x="10315517" y="972521"/>
              <a:ext cx="856784" cy="570658"/>
              <a:chOff x="9904182" y="4202109"/>
              <a:chExt cx="856784" cy="650544"/>
            </a:xfrm>
          </p:grpSpPr>
          <p:sp>
            <p:nvSpPr>
              <p:cNvPr id="73" name="Oval 72">
                <a:extLst>
                  <a:ext uri="{FF2B5EF4-FFF2-40B4-BE49-F238E27FC236}">
                    <a16:creationId xmlns:a16="http://schemas.microsoft.com/office/drawing/2014/main" id="{22E48FB0-3043-4D7A-B8F8-3A150C325DAF}"/>
                  </a:ext>
                </a:extLst>
              </p:cNvPr>
              <p:cNvSpPr/>
              <p:nvPr/>
            </p:nvSpPr>
            <p:spPr>
              <a:xfrm>
                <a:off x="9904182" y="4202109"/>
                <a:ext cx="856784" cy="650544"/>
              </a:xfrm>
              <a:prstGeom prst="ellipse">
                <a:avLst/>
              </a:prstGeom>
              <a:solidFill>
                <a:srgbClr val="4472C4"/>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74" name="Oval 73">
                <a:extLst>
                  <a:ext uri="{FF2B5EF4-FFF2-40B4-BE49-F238E27FC236}">
                    <a16:creationId xmlns:a16="http://schemas.microsoft.com/office/drawing/2014/main" id="{1E555DB3-B065-41D5-AB30-D65D7BA4A08D}"/>
                  </a:ext>
                </a:extLst>
              </p:cNvPr>
              <p:cNvSpPr/>
              <p:nvPr/>
            </p:nvSpPr>
            <p:spPr>
              <a:xfrm>
                <a:off x="9997445" y="4290068"/>
                <a:ext cx="670257" cy="487499"/>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p:txBody>
          </p:sp>
        </p:grpSp>
        <p:pic>
          <p:nvPicPr>
            <p:cNvPr id="72" name="Picture 4" descr="Light bulb: Vector Icons free download in SVG, PNG Format">
              <a:extLst>
                <a:ext uri="{FF2B5EF4-FFF2-40B4-BE49-F238E27FC236}">
                  <a16:creationId xmlns:a16="http://schemas.microsoft.com/office/drawing/2014/main" id="{24F1F19F-D4D6-4107-9197-056F87479C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2480" y="1039616"/>
              <a:ext cx="542855" cy="449339"/>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TextBox 74">
            <a:extLst>
              <a:ext uri="{FF2B5EF4-FFF2-40B4-BE49-F238E27FC236}">
                <a16:creationId xmlns:a16="http://schemas.microsoft.com/office/drawing/2014/main" id="{D9BCAA7B-0FA7-4279-83E5-F317BA3EC463}"/>
              </a:ext>
            </a:extLst>
          </p:cNvPr>
          <p:cNvSpPr txBox="1"/>
          <p:nvPr/>
        </p:nvSpPr>
        <p:spPr>
          <a:xfrm>
            <a:off x="7714403" y="2709104"/>
            <a:ext cx="6574879" cy="5078313"/>
          </a:xfrm>
          <a:prstGeom prst="rect">
            <a:avLst/>
          </a:prstGeom>
          <a:noFill/>
        </p:spPr>
        <p:txBody>
          <a:bodyPr wrap="square">
            <a:spAutoFit/>
          </a:bodyPr>
          <a:lstStyle/>
          <a:p>
            <a:pPr>
              <a:buFont typeface="+mj-lt"/>
              <a:buAutoNum type="arabicPeriod"/>
            </a:pPr>
            <a:r>
              <a:rPr lang="en-US" sz="1200" b="1" dirty="0">
                <a:latin typeface="Times New Roman" panose="02020603050405020304" pitchFamily="18" charset="0"/>
                <a:cs typeface="Times New Roman" panose="02020603050405020304" pitchFamily="18" charset="0"/>
              </a:rPr>
              <a:t>Dynamic Inventory Optimization</a:t>
            </a:r>
            <a:endParaRPr lang="en-US" sz="1200" dirty="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Prioritize high-margin products (</a:t>
            </a:r>
            <a:r>
              <a:rPr lang="en-US" sz="1200" i="1" dirty="0">
                <a:latin typeface="Times New Roman" panose="02020603050405020304" pitchFamily="18" charset="0"/>
                <a:cs typeface="Times New Roman" panose="02020603050405020304" pitchFamily="18" charset="0"/>
              </a:rPr>
              <a:t>Ridomil Gold, Exponus, Sumiprint</a:t>
            </a:r>
            <a:r>
              <a:rPr lang="en-US" sz="1200" dirty="0">
                <a:latin typeface="Times New Roman" panose="02020603050405020304" pitchFamily="18" charset="0"/>
                <a:cs typeface="Times New Roman" panose="02020603050405020304" pitchFamily="18" charset="0"/>
              </a:rPr>
              <a:t>) with minimum stock thresholds during peak seasons.</a:t>
            </a:r>
          </a:p>
          <a:p>
            <a:pPr marL="742950" lvl="1" indent="-285750">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Use sales forecasting models (moving averages, seasonality adjustments) to avoid stockouts and cut waste.</a:t>
            </a:r>
          </a:p>
          <a:p>
            <a:pPr>
              <a:buFont typeface="+mj-lt"/>
              <a:buAutoNum type="arabicPeriod"/>
            </a:pPr>
            <a:r>
              <a:rPr lang="en-US" sz="1200" b="1" dirty="0">
                <a:latin typeface="Times New Roman" panose="02020603050405020304" pitchFamily="18" charset="0"/>
                <a:cs typeface="Times New Roman" panose="02020603050405020304" pitchFamily="18" charset="0"/>
              </a:rPr>
              <a:t>Customer Retention Strategy</a:t>
            </a:r>
            <a:endParaRPr lang="en-US" sz="1200" dirty="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Introduce </a:t>
            </a:r>
            <a:r>
              <a:rPr lang="en-US" sz="1200" b="1" dirty="0">
                <a:latin typeface="Times New Roman" panose="02020603050405020304" pitchFamily="18" charset="0"/>
                <a:cs typeface="Times New Roman" panose="02020603050405020304" pitchFamily="18" charset="0"/>
              </a:rPr>
              <a:t>loyalty programs</a:t>
            </a:r>
            <a:r>
              <a:rPr lang="en-US" sz="1200" dirty="0">
                <a:latin typeface="Times New Roman" panose="02020603050405020304" pitchFamily="18" charset="0"/>
                <a:cs typeface="Times New Roman" panose="02020603050405020304" pitchFamily="18" charset="0"/>
              </a:rPr>
              <a:t> and personalized offers, especially for large farmers who generate higher ticket sizes.</a:t>
            </a:r>
          </a:p>
          <a:p>
            <a:pPr marL="742950" lvl="1" indent="-285750">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Provide proactive communication (reminders before crop cycles, advisory tips, follow-ups after purchase).</a:t>
            </a:r>
          </a:p>
          <a:p>
            <a:pPr marL="742950" lvl="1" indent="-285750">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Differentiate through service quality—position the shop as a trusted local advisor, not just a seller.</a:t>
            </a:r>
          </a:p>
          <a:p>
            <a:pPr>
              <a:buFont typeface="+mj-lt"/>
              <a:buAutoNum type="arabicPeriod"/>
            </a:pPr>
            <a:r>
              <a:rPr lang="en-US" sz="1200" b="1" dirty="0">
                <a:latin typeface="Times New Roman" panose="02020603050405020304" pitchFamily="18" charset="0"/>
                <a:cs typeface="Times New Roman" panose="02020603050405020304" pitchFamily="18" charset="0"/>
              </a:rPr>
              <a:t>Pricing and Competitive Positioning</a:t>
            </a:r>
            <a:endParaRPr lang="en-US" sz="1200" dirty="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Benchmark prices against nearby stores and online platforms, especially for popular but low-margin products.</a:t>
            </a:r>
          </a:p>
          <a:p>
            <a:pPr marL="742950" lvl="1" indent="-285750">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Offer time-limited promotions on perishable or slow-moving products to free up capital.</a:t>
            </a:r>
          </a:p>
          <a:p>
            <a:pPr>
              <a:buFont typeface="+mj-lt"/>
              <a:buAutoNum type="arabicPeriod"/>
            </a:pPr>
            <a:r>
              <a:rPr lang="en-US" sz="1200" b="1" dirty="0">
                <a:latin typeface="Times New Roman" panose="02020603050405020304" pitchFamily="18" charset="0"/>
                <a:cs typeface="Times New Roman" panose="02020603050405020304" pitchFamily="18" charset="0"/>
              </a:rPr>
              <a:t>Channel and Market Expansion</a:t>
            </a:r>
            <a:endParaRPr lang="en-US" sz="1200" dirty="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Explore partnerships with e-commerce platforms to capture digitally inclined customers.</a:t>
            </a:r>
          </a:p>
          <a:p>
            <a:pPr marL="742950" lvl="1" indent="-285750">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Expand offline presence in nearby regions where trust in local stores is still strong.</a:t>
            </a:r>
          </a:p>
          <a:p>
            <a:pPr marL="742950" lvl="1" indent="-285750">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Bundle smaller C-class items (like Plant Nutrition) with high-performing A-class products to improve their uptake.</a:t>
            </a:r>
          </a:p>
          <a:p>
            <a:pPr marL="742950" lvl="1" indent="-285750">
              <a:buFont typeface="+mj-lt"/>
              <a:buAutoNum type="arabicPeriod"/>
            </a:pPr>
            <a:endParaRPr lang="en-US" sz="1200" dirty="0">
              <a:latin typeface="Times New Roman" panose="02020603050405020304" pitchFamily="18" charset="0"/>
              <a:cs typeface="Times New Roman" panose="02020603050405020304" pitchFamily="18" charset="0"/>
            </a:endParaRPr>
          </a:p>
          <a:p>
            <a:pPr>
              <a:buFont typeface="+mj-lt"/>
              <a:buAutoNum type="arabicPeriod"/>
            </a:pPr>
            <a:r>
              <a:rPr lang="en-US" sz="1200" b="1" dirty="0">
                <a:latin typeface="Times New Roman" panose="02020603050405020304" pitchFamily="18" charset="0"/>
                <a:cs typeface="Times New Roman" panose="02020603050405020304" pitchFamily="18" charset="0"/>
              </a:rPr>
              <a:t>Continuous Feedback and Data Integration</a:t>
            </a:r>
            <a:endParaRPr lang="en-US" sz="1200" dirty="0">
              <a:latin typeface="Times New Roman" panose="02020603050405020304" pitchFamily="18" charset="0"/>
              <a:cs typeface="Times New Roman" panose="02020603050405020304" pitchFamily="18" charset="0"/>
            </a:endParaRPr>
          </a:p>
          <a:p>
            <a:pPr marL="742950" lvl="1" indent="-285750">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Keep integrating customer feedback into decision-making (simple surveys, WhatsApp feedback, or POS prompts).</a:t>
            </a:r>
          </a:p>
          <a:p>
            <a:pPr marL="742950" lvl="1" indent="-285750">
              <a:buFont typeface="Courier New" panose="02070309020205020404" pitchFamily="49" charset="0"/>
              <a:buChar char="o"/>
            </a:pPr>
            <a:r>
              <a:rPr lang="en-US" sz="1200" dirty="0">
                <a:latin typeface="Times New Roman" panose="02020603050405020304" pitchFamily="18" charset="0"/>
                <a:cs typeface="Times New Roman" panose="02020603050405020304" pitchFamily="18" charset="0"/>
              </a:rPr>
              <a:t>Maintain a consolidated database for sales, purchases, and stock to reduce errors and enable ongoing analytics.</a:t>
            </a:r>
          </a:p>
        </p:txBody>
      </p:sp>
      <p:pic>
        <p:nvPicPr>
          <p:cNvPr id="76" name="Picture 75">
            <a:extLst>
              <a:ext uri="{FF2B5EF4-FFF2-40B4-BE49-F238E27FC236}">
                <a16:creationId xmlns:a16="http://schemas.microsoft.com/office/drawing/2014/main" id="{364EAF82-EF41-4E5F-A918-96412F2029E1}"/>
              </a:ext>
            </a:extLst>
          </p:cNvPr>
          <p:cNvPicPr>
            <a:picLocks noChangeAspect="1"/>
          </p:cNvPicPr>
          <p:nvPr/>
        </p:nvPicPr>
        <p:blipFill>
          <a:blip r:embed="rId5"/>
          <a:stretch>
            <a:fillRect/>
          </a:stretch>
        </p:blipFill>
        <p:spPr>
          <a:xfrm>
            <a:off x="3525110" y="998752"/>
            <a:ext cx="434792" cy="434792"/>
          </a:xfrm>
          <a:prstGeom prst="rect">
            <a:avLst/>
          </a:prstGeom>
        </p:spPr>
      </p:pic>
    </p:spTree>
    <p:extLst>
      <p:ext uri="{BB962C8B-B14F-4D97-AF65-F5344CB8AC3E}">
        <p14:creationId xmlns:p14="http://schemas.microsoft.com/office/powerpoint/2010/main" val="36836357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1416</TotalTime>
  <Words>1852</Words>
  <Application>Microsoft Office PowerPoint</Application>
  <PresentationFormat>Custom</PresentationFormat>
  <Paragraphs>215</Paragraphs>
  <Slides>10</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Calibri</vt:lpstr>
      <vt:lpstr>Georgia Pro Light</vt:lpstr>
      <vt:lpstr>Arial</vt:lpstr>
      <vt:lpstr>fkGroteskNeue</vt:lpstr>
      <vt:lpstr>Times New Roman</vt:lpstr>
      <vt:lpstr>Candara</vt:lpstr>
      <vt:lpstr>Courier New</vt:lpstr>
      <vt:lpstr>Georgia</vt:lpstr>
      <vt:lpstr>Noto Serif SC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Pranab Manna</cp:lastModifiedBy>
  <cp:revision>376</cp:revision>
  <dcterms:created xsi:type="dcterms:W3CDTF">2025-08-16T07:31:06Z</dcterms:created>
  <dcterms:modified xsi:type="dcterms:W3CDTF">2025-08-21T06:29:50Z</dcterms:modified>
</cp:coreProperties>
</file>